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6" r:id="rId2"/>
    <p:sldId id="257" r:id="rId3"/>
    <p:sldId id="259" r:id="rId4"/>
    <p:sldId id="260" r:id="rId5"/>
    <p:sldId id="263" r:id="rId6"/>
    <p:sldId id="264" r:id="rId7"/>
    <p:sldId id="273" r:id="rId8"/>
    <p:sldId id="276" r:id="rId9"/>
    <p:sldId id="268" r:id="rId10"/>
    <p:sldId id="288" r:id="rId11"/>
    <p:sldId id="289" r:id="rId12"/>
    <p:sldId id="290" r:id="rId13"/>
    <p:sldId id="291" r:id="rId14"/>
    <p:sldId id="292" r:id="rId15"/>
    <p:sldId id="293" r:id="rId16"/>
    <p:sldId id="404" r:id="rId17"/>
    <p:sldId id="406" r:id="rId18"/>
    <p:sldId id="405" r:id="rId19"/>
    <p:sldId id="295" r:id="rId20"/>
    <p:sldId id="296" r:id="rId21"/>
    <p:sldId id="297" r:id="rId22"/>
    <p:sldId id="298" r:id="rId23"/>
    <p:sldId id="299" r:id="rId24"/>
    <p:sldId id="300" r:id="rId25"/>
    <p:sldId id="375" r:id="rId26"/>
    <p:sldId id="376" r:id="rId27"/>
    <p:sldId id="377" r:id="rId28"/>
    <p:sldId id="378" r:id="rId29"/>
    <p:sldId id="379" r:id="rId30"/>
    <p:sldId id="381" r:id="rId31"/>
    <p:sldId id="382" r:id="rId32"/>
    <p:sldId id="385" r:id="rId33"/>
    <p:sldId id="387" r:id="rId34"/>
    <p:sldId id="388" r:id="rId35"/>
    <p:sldId id="389" r:id="rId36"/>
    <p:sldId id="390" r:id="rId37"/>
    <p:sldId id="391" r:id="rId38"/>
    <p:sldId id="392" r:id="rId39"/>
    <p:sldId id="393" r:id="rId40"/>
    <p:sldId id="394" r:id="rId41"/>
    <p:sldId id="395" r:id="rId42"/>
    <p:sldId id="396" r:id="rId43"/>
    <p:sldId id="397" r:id="rId44"/>
    <p:sldId id="398" r:id="rId45"/>
    <p:sldId id="399" r:id="rId46"/>
    <p:sldId id="312" r:id="rId47"/>
    <p:sldId id="329" r:id="rId48"/>
    <p:sldId id="365" r:id="rId49"/>
    <p:sldId id="402" r:id="rId50"/>
    <p:sldId id="403"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38" d="100"/>
          <a:sy n="38" d="100"/>
        </p:scale>
        <p:origin x="-58" y="-9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5" Type="http://schemas.openxmlformats.org/officeDocument/2006/relationships/image" Target="../media/image19.wmf"/><Relationship Id="rId4"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F59BE2-036A-43B9-81C6-AC49466A256C}" type="datetimeFigureOut">
              <a:rPr lang="en-US" smtClean="0"/>
              <a:t>1/9/2025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B0502D-AED3-4801-AB2C-862157AB25B0}" type="slidenum">
              <a:rPr lang="en-US" smtClean="0"/>
              <a:t>‹#›</a:t>
            </a:fld>
            <a:endParaRPr lang="en-US"/>
          </a:p>
        </p:txBody>
      </p:sp>
    </p:spTree>
    <p:extLst>
      <p:ext uri="{BB962C8B-B14F-4D97-AF65-F5344CB8AC3E}">
        <p14:creationId xmlns:p14="http://schemas.microsoft.com/office/powerpoint/2010/main" val="1143412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B0502D-AED3-4801-AB2C-862157AB25B0}" type="slidenum">
              <a:rPr lang="en-US" smtClean="0"/>
              <a:t>32</a:t>
            </a:fld>
            <a:endParaRPr lang="en-US"/>
          </a:p>
        </p:txBody>
      </p:sp>
    </p:spTree>
    <p:extLst>
      <p:ext uri="{BB962C8B-B14F-4D97-AF65-F5344CB8AC3E}">
        <p14:creationId xmlns:p14="http://schemas.microsoft.com/office/powerpoint/2010/main" val="178272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solidFill>
                  <a:srgbClr val="0070C0"/>
                </a:solidFill>
              </a:rPr>
              <a:t>#include &lt;</a:t>
            </a:r>
            <a:r>
              <a:rPr lang="en-GB" b="1" dirty="0" err="1" smtClean="0">
                <a:solidFill>
                  <a:srgbClr val="0070C0"/>
                </a:solidFill>
              </a:rPr>
              <a:t>iostream</a:t>
            </a:r>
            <a:r>
              <a:rPr lang="en-GB" b="1" dirty="0" smtClean="0">
                <a:solidFill>
                  <a:srgbClr val="0070C0"/>
                </a:solidFill>
              </a:rPr>
              <a:t>&gt;</a:t>
            </a:r>
          </a:p>
          <a:p>
            <a:r>
              <a:rPr lang="en-GB" b="1" dirty="0" smtClean="0">
                <a:solidFill>
                  <a:srgbClr val="0070C0"/>
                </a:solidFill>
              </a:rPr>
              <a:t>#include &lt;</a:t>
            </a:r>
            <a:r>
              <a:rPr lang="en-GB" b="1" dirty="0" err="1" smtClean="0">
                <a:solidFill>
                  <a:srgbClr val="0070C0"/>
                </a:solidFill>
              </a:rPr>
              <a:t>math.h</a:t>
            </a:r>
            <a:r>
              <a:rPr lang="en-GB" b="1" dirty="0" smtClean="0">
                <a:solidFill>
                  <a:srgbClr val="0070C0"/>
                </a:solidFill>
              </a:rPr>
              <a:t>&gt;</a:t>
            </a:r>
          </a:p>
          <a:p>
            <a:r>
              <a:rPr lang="en-GB" b="1" dirty="0" smtClean="0">
                <a:solidFill>
                  <a:srgbClr val="0070C0"/>
                </a:solidFill>
              </a:rPr>
              <a:t>#include &lt;</a:t>
            </a:r>
            <a:r>
              <a:rPr lang="en-GB" b="1" dirty="0" err="1" smtClean="0">
                <a:solidFill>
                  <a:srgbClr val="0070C0"/>
                </a:solidFill>
              </a:rPr>
              <a:t>iomanip</a:t>
            </a:r>
            <a:r>
              <a:rPr lang="en-GB" b="1" dirty="0" smtClean="0">
                <a:solidFill>
                  <a:srgbClr val="0070C0"/>
                </a:solidFill>
              </a:rPr>
              <a:t>&gt;</a:t>
            </a:r>
          </a:p>
          <a:p>
            <a:r>
              <a:rPr lang="en-GB" b="1" dirty="0" smtClean="0">
                <a:solidFill>
                  <a:srgbClr val="0070C0"/>
                </a:solidFill>
              </a:rPr>
              <a:t>using namespace </a:t>
            </a:r>
            <a:r>
              <a:rPr lang="en-GB" b="1" dirty="0" err="1" smtClean="0">
                <a:solidFill>
                  <a:srgbClr val="0070C0"/>
                </a:solidFill>
              </a:rPr>
              <a:t>std</a:t>
            </a:r>
            <a:r>
              <a:rPr lang="en-GB" b="1" dirty="0" smtClean="0">
                <a:solidFill>
                  <a:srgbClr val="0070C0"/>
                </a:solidFill>
              </a:rPr>
              <a:t>;</a:t>
            </a:r>
          </a:p>
          <a:p>
            <a:r>
              <a:rPr lang="en-GB" b="1" dirty="0" err="1" smtClean="0">
                <a:solidFill>
                  <a:srgbClr val="0070C0"/>
                </a:solidFill>
              </a:rPr>
              <a:t>int</a:t>
            </a:r>
            <a:r>
              <a:rPr lang="en-GB" b="1" dirty="0" smtClean="0">
                <a:solidFill>
                  <a:srgbClr val="0070C0"/>
                </a:solidFill>
              </a:rPr>
              <a:t> main(){</a:t>
            </a:r>
          </a:p>
          <a:p>
            <a:r>
              <a:rPr lang="en-GB" b="1" dirty="0" smtClean="0">
                <a:solidFill>
                  <a:srgbClr val="0070C0"/>
                </a:solidFill>
              </a:rPr>
              <a:t>    long </a:t>
            </a:r>
            <a:r>
              <a:rPr lang="en-GB" b="1" dirty="0" err="1" smtClean="0">
                <a:solidFill>
                  <a:srgbClr val="0070C0"/>
                </a:solidFill>
              </a:rPr>
              <a:t>n,m</a:t>
            </a:r>
            <a:r>
              <a:rPr lang="en-GB" b="1" dirty="0" smtClean="0">
                <a:solidFill>
                  <a:srgbClr val="0070C0"/>
                </a:solidFill>
              </a:rPr>
              <a:t>;</a:t>
            </a:r>
          </a:p>
          <a:p>
            <a:r>
              <a:rPr lang="en-GB" b="1" dirty="0" smtClean="0">
                <a:solidFill>
                  <a:srgbClr val="0070C0"/>
                </a:solidFill>
              </a:rPr>
              <a:t>    </a:t>
            </a:r>
            <a:r>
              <a:rPr lang="en-GB" b="1" dirty="0" err="1" smtClean="0">
                <a:solidFill>
                  <a:srgbClr val="0070C0"/>
                </a:solidFill>
              </a:rPr>
              <a:t>cin</a:t>
            </a:r>
            <a:r>
              <a:rPr lang="en-GB" b="1" dirty="0" smtClean="0">
                <a:solidFill>
                  <a:srgbClr val="0070C0"/>
                </a:solidFill>
              </a:rPr>
              <a:t>&gt;&gt;n&gt;&gt;m;</a:t>
            </a:r>
          </a:p>
          <a:p>
            <a:r>
              <a:rPr lang="en-GB" b="1" dirty="0" smtClean="0">
                <a:solidFill>
                  <a:srgbClr val="0070C0"/>
                </a:solidFill>
              </a:rPr>
              <a:t>    double b[n];</a:t>
            </a:r>
          </a:p>
          <a:p>
            <a:r>
              <a:rPr lang="en-GB" b="1" dirty="0" smtClean="0">
                <a:solidFill>
                  <a:srgbClr val="0070C0"/>
                </a:solidFill>
              </a:rPr>
              <a:t>    for(</a:t>
            </a:r>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i</a:t>
            </a:r>
            <a:r>
              <a:rPr lang="en-GB" b="1" dirty="0" smtClean="0">
                <a:solidFill>
                  <a:srgbClr val="0070C0"/>
                </a:solidFill>
              </a:rPr>
              <a:t>=0;i&lt;</a:t>
            </a:r>
            <a:r>
              <a:rPr lang="en-GB" b="1" dirty="0" err="1" smtClean="0">
                <a:solidFill>
                  <a:srgbClr val="0070C0"/>
                </a:solidFill>
              </a:rPr>
              <a:t>n;i</a:t>
            </a:r>
            <a:r>
              <a:rPr lang="en-GB" b="1" dirty="0" smtClean="0">
                <a:solidFill>
                  <a:srgbClr val="0070C0"/>
                </a:solidFill>
              </a:rPr>
              <a:t>++) </a:t>
            </a:r>
            <a:r>
              <a:rPr lang="en-GB" b="1" dirty="0" err="1" smtClean="0">
                <a:solidFill>
                  <a:srgbClr val="0070C0"/>
                </a:solidFill>
              </a:rPr>
              <a:t>cin</a:t>
            </a:r>
            <a:r>
              <a:rPr lang="en-GB" b="1" dirty="0" smtClean="0">
                <a:solidFill>
                  <a:srgbClr val="0070C0"/>
                </a:solidFill>
              </a:rPr>
              <a:t>&gt;&gt;b[</a:t>
            </a:r>
            <a:r>
              <a:rPr lang="en-GB" b="1" dirty="0" err="1" smtClean="0">
                <a:solidFill>
                  <a:srgbClr val="0070C0"/>
                </a:solidFill>
              </a:rPr>
              <a:t>i</a:t>
            </a:r>
            <a:r>
              <a:rPr lang="en-GB" b="1" dirty="0" smtClean="0">
                <a:solidFill>
                  <a:srgbClr val="0070C0"/>
                </a:solidFill>
              </a:rPr>
              <a:t>];</a:t>
            </a:r>
          </a:p>
          <a:p>
            <a:r>
              <a:rPr lang="en-GB" b="1" dirty="0" smtClean="0">
                <a:solidFill>
                  <a:srgbClr val="0070C0"/>
                </a:solidFill>
              </a:rPr>
              <a:t>    double </a:t>
            </a:r>
            <a:r>
              <a:rPr lang="en-GB" b="1" dirty="0" err="1" smtClean="0">
                <a:solidFill>
                  <a:srgbClr val="0070C0"/>
                </a:solidFill>
              </a:rPr>
              <a:t>broj</a:t>
            </a:r>
            <a:r>
              <a:rPr lang="en-GB" b="1" dirty="0" smtClean="0">
                <a:solidFill>
                  <a:srgbClr val="0070C0"/>
                </a:solidFill>
              </a:rPr>
              <a:t>;</a:t>
            </a:r>
          </a:p>
          <a:p>
            <a:r>
              <a:rPr lang="en-GB" b="1" dirty="0" smtClean="0">
                <a:solidFill>
                  <a:srgbClr val="0070C0"/>
                </a:solidFill>
              </a:rPr>
              <a:t>  double g=b[0],d=0;</a:t>
            </a:r>
          </a:p>
          <a:p>
            <a:r>
              <a:rPr lang="en-GB"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i</a:t>
            </a:r>
            <a:r>
              <a:rPr lang="en-GB" b="1" dirty="0" smtClean="0">
                <a:solidFill>
                  <a:srgbClr val="0070C0"/>
                </a:solidFill>
              </a:rPr>
              <a:t>;</a:t>
            </a:r>
          </a:p>
          <a:p>
            <a:r>
              <a:rPr lang="en-GB" b="1" dirty="0" smtClean="0">
                <a:solidFill>
                  <a:srgbClr val="0070C0"/>
                </a:solidFill>
              </a:rPr>
              <a:t>  for(</a:t>
            </a:r>
            <a:r>
              <a:rPr lang="en-GB" b="1" dirty="0" err="1" smtClean="0">
                <a:solidFill>
                  <a:srgbClr val="0070C0"/>
                </a:solidFill>
              </a:rPr>
              <a:t>i</a:t>
            </a:r>
            <a:r>
              <a:rPr lang="en-GB" b="1" dirty="0" smtClean="0">
                <a:solidFill>
                  <a:srgbClr val="0070C0"/>
                </a:solidFill>
              </a:rPr>
              <a:t>=1;i&lt;</a:t>
            </a:r>
            <a:r>
              <a:rPr lang="en-GB" b="1" dirty="0" err="1" smtClean="0">
                <a:solidFill>
                  <a:srgbClr val="0070C0"/>
                </a:solidFill>
              </a:rPr>
              <a:t>n;i</a:t>
            </a:r>
            <a:r>
              <a:rPr lang="en-GB" b="1" dirty="0" smtClean="0">
                <a:solidFill>
                  <a:srgbClr val="0070C0"/>
                </a:solidFill>
              </a:rPr>
              <a:t>++)</a:t>
            </a:r>
          </a:p>
          <a:p>
            <a:r>
              <a:rPr lang="en-GB" b="1" dirty="0" smtClean="0">
                <a:solidFill>
                  <a:srgbClr val="0070C0"/>
                </a:solidFill>
              </a:rPr>
              <a:t>    if (g&lt;b[</a:t>
            </a:r>
            <a:r>
              <a:rPr lang="en-GB" b="1" dirty="0" err="1" smtClean="0">
                <a:solidFill>
                  <a:srgbClr val="0070C0"/>
                </a:solidFill>
              </a:rPr>
              <a:t>i</a:t>
            </a:r>
            <a:r>
              <a:rPr lang="en-GB" b="1" dirty="0" smtClean="0">
                <a:solidFill>
                  <a:srgbClr val="0070C0"/>
                </a:solidFill>
              </a:rPr>
              <a:t>])</a:t>
            </a:r>
          </a:p>
          <a:p>
            <a:r>
              <a:rPr lang="en-GB" b="1" dirty="0" smtClean="0">
                <a:solidFill>
                  <a:srgbClr val="0070C0"/>
                </a:solidFill>
              </a:rPr>
              <a:t>      g=b[</a:t>
            </a:r>
            <a:r>
              <a:rPr lang="en-GB" b="1" dirty="0" err="1" smtClean="0">
                <a:solidFill>
                  <a:srgbClr val="0070C0"/>
                </a:solidFill>
              </a:rPr>
              <a:t>i</a:t>
            </a:r>
            <a:r>
              <a:rPr lang="en-GB" b="1" dirty="0" smtClean="0">
                <a:solidFill>
                  <a:srgbClr val="0070C0"/>
                </a:solidFill>
              </a:rPr>
              <a:t>];</a:t>
            </a:r>
          </a:p>
          <a:p>
            <a:r>
              <a:rPr lang="en-GB" b="1" dirty="0" smtClean="0">
                <a:solidFill>
                  <a:srgbClr val="0070C0"/>
                </a:solidFill>
              </a:rPr>
              <a:t>  while (g-d&gt;0.0001) {</a:t>
            </a:r>
          </a:p>
          <a:p>
            <a:r>
              <a:rPr lang="en-GB" b="1" dirty="0" smtClean="0">
                <a:solidFill>
                  <a:srgbClr val="0070C0"/>
                </a:solidFill>
              </a:rPr>
              <a:t>double br1=(</a:t>
            </a:r>
            <a:r>
              <a:rPr lang="en-GB" b="1" dirty="0" err="1" smtClean="0">
                <a:solidFill>
                  <a:srgbClr val="0070C0"/>
                </a:solidFill>
              </a:rPr>
              <a:t>g+d</a:t>
            </a:r>
            <a:r>
              <a:rPr lang="en-GB" b="1" dirty="0" smtClean="0">
                <a:solidFill>
                  <a:srgbClr val="0070C0"/>
                </a:solidFill>
              </a:rPr>
              <a:t>)/2;</a:t>
            </a:r>
          </a:p>
          <a:p>
            <a:r>
              <a:rPr lang="en-GB" b="1" dirty="0" smtClean="0">
                <a:solidFill>
                  <a:srgbClr val="0070C0"/>
                </a:solidFill>
              </a:rPr>
              <a:t>    </a:t>
            </a:r>
            <a:r>
              <a:rPr lang="en-GB" b="1" dirty="0" err="1" smtClean="0">
                <a:solidFill>
                  <a:srgbClr val="0070C0"/>
                </a:solidFill>
              </a:rPr>
              <a:t>int</a:t>
            </a:r>
            <a:r>
              <a:rPr lang="en-GB" b="1" dirty="0" smtClean="0">
                <a:solidFill>
                  <a:srgbClr val="0070C0"/>
                </a:solidFill>
              </a:rPr>
              <a:t> br2=0;</a:t>
            </a:r>
          </a:p>
          <a:p>
            <a:r>
              <a:rPr lang="en-GB" b="1" dirty="0" smtClean="0">
                <a:solidFill>
                  <a:srgbClr val="0070C0"/>
                </a:solidFill>
              </a:rPr>
              <a:t>    for (</a:t>
            </a:r>
            <a:r>
              <a:rPr lang="en-GB" b="1" dirty="0" err="1" smtClean="0">
                <a:solidFill>
                  <a:srgbClr val="0070C0"/>
                </a:solidFill>
              </a:rPr>
              <a:t>i</a:t>
            </a:r>
            <a:r>
              <a:rPr lang="en-GB" b="1" dirty="0" smtClean="0">
                <a:solidFill>
                  <a:srgbClr val="0070C0"/>
                </a:solidFill>
              </a:rPr>
              <a:t>=0;i&lt;</a:t>
            </a:r>
            <a:r>
              <a:rPr lang="en-GB" b="1" dirty="0" err="1" smtClean="0">
                <a:solidFill>
                  <a:srgbClr val="0070C0"/>
                </a:solidFill>
              </a:rPr>
              <a:t>n;i</a:t>
            </a:r>
            <a:r>
              <a:rPr lang="en-GB" b="1" dirty="0" smtClean="0">
                <a:solidFill>
                  <a:srgbClr val="0070C0"/>
                </a:solidFill>
              </a:rPr>
              <a:t>++)</a:t>
            </a:r>
          </a:p>
          <a:p>
            <a:r>
              <a:rPr lang="en-GB" b="1" dirty="0" smtClean="0">
                <a:solidFill>
                  <a:srgbClr val="0070C0"/>
                </a:solidFill>
              </a:rPr>
              <a:t>      br2+=ceil(b[</a:t>
            </a:r>
            <a:r>
              <a:rPr lang="en-GB" b="1" dirty="0" err="1" smtClean="0">
                <a:solidFill>
                  <a:srgbClr val="0070C0"/>
                </a:solidFill>
              </a:rPr>
              <a:t>i</a:t>
            </a:r>
            <a:r>
              <a:rPr lang="en-GB" b="1" dirty="0" smtClean="0">
                <a:solidFill>
                  <a:srgbClr val="0070C0"/>
                </a:solidFill>
              </a:rPr>
              <a:t>]/br1);</a:t>
            </a:r>
          </a:p>
          <a:p>
            <a:r>
              <a:rPr lang="en-GB" b="1" dirty="0" smtClean="0">
                <a:solidFill>
                  <a:srgbClr val="0070C0"/>
                </a:solidFill>
              </a:rPr>
              <a:t>    if (br2&lt;=m)</a:t>
            </a:r>
          </a:p>
          <a:p>
            <a:r>
              <a:rPr lang="en-GB" b="1" dirty="0" smtClean="0">
                <a:solidFill>
                  <a:srgbClr val="0070C0"/>
                </a:solidFill>
              </a:rPr>
              <a:t>      g=br1;</a:t>
            </a:r>
          </a:p>
          <a:p>
            <a:r>
              <a:rPr lang="en-GB" b="1" dirty="0" smtClean="0">
                <a:solidFill>
                  <a:srgbClr val="0070C0"/>
                </a:solidFill>
              </a:rPr>
              <a:t>    else</a:t>
            </a:r>
          </a:p>
          <a:p>
            <a:r>
              <a:rPr lang="en-GB" b="1" dirty="0" smtClean="0">
                <a:solidFill>
                  <a:srgbClr val="0070C0"/>
                </a:solidFill>
              </a:rPr>
              <a:t>      d=br1;</a:t>
            </a:r>
          </a:p>
          <a:p>
            <a:r>
              <a:rPr lang="en-GB" b="1" dirty="0" smtClean="0">
                <a:solidFill>
                  <a:srgbClr val="0070C0"/>
                </a:solidFill>
              </a:rPr>
              <a:t>  }</a:t>
            </a:r>
          </a:p>
          <a:p>
            <a:r>
              <a:rPr lang="en-GB" b="1" dirty="0" smtClean="0">
                <a:solidFill>
                  <a:srgbClr val="0070C0"/>
                </a:solidFill>
              </a:rPr>
              <a:t>  </a:t>
            </a:r>
            <a:r>
              <a:rPr lang="en-GB" b="1" dirty="0" err="1" smtClean="0">
                <a:solidFill>
                  <a:srgbClr val="0070C0"/>
                </a:solidFill>
              </a:rPr>
              <a:t>broj</a:t>
            </a:r>
            <a:r>
              <a:rPr lang="en-GB" b="1" dirty="0" smtClean="0">
                <a:solidFill>
                  <a:srgbClr val="0070C0"/>
                </a:solidFill>
              </a:rPr>
              <a:t>=g;</a:t>
            </a:r>
          </a:p>
          <a:p>
            <a:r>
              <a:rPr lang="en-GB" b="1" dirty="0" smtClean="0">
                <a:solidFill>
                  <a:srgbClr val="0070C0"/>
                </a:solidFill>
              </a:rPr>
              <a:t>  </a:t>
            </a:r>
            <a:r>
              <a:rPr lang="en-GB" b="1" dirty="0" err="1" smtClean="0">
                <a:solidFill>
                  <a:srgbClr val="0070C0"/>
                </a:solidFill>
              </a:rPr>
              <a:t>cout</a:t>
            </a:r>
            <a:r>
              <a:rPr lang="en-GB" b="1" dirty="0" smtClean="0">
                <a:solidFill>
                  <a:srgbClr val="0070C0"/>
                </a:solidFill>
              </a:rPr>
              <a:t>&lt;&lt;fixed&lt;&lt;</a:t>
            </a:r>
            <a:r>
              <a:rPr lang="en-GB" b="1" dirty="0" err="1" smtClean="0">
                <a:solidFill>
                  <a:srgbClr val="0070C0"/>
                </a:solidFill>
              </a:rPr>
              <a:t>setprecision</a:t>
            </a:r>
            <a:r>
              <a:rPr lang="en-GB" b="1" dirty="0" smtClean="0">
                <a:solidFill>
                  <a:srgbClr val="0070C0"/>
                </a:solidFill>
              </a:rPr>
              <a:t>(3)&lt;&lt;</a:t>
            </a:r>
            <a:r>
              <a:rPr lang="en-GB" b="1" dirty="0" err="1" smtClean="0">
                <a:solidFill>
                  <a:srgbClr val="0070C0"/>
                </a:solidFill>
              </a:rPr>
              <a:t>broj</a:t>
            </a:r>
            <a:r>
              <a:rPr lang="en-GB" b="1" dirty="0" smtClean="0">
                <a:solidFill>
                  <a:srgbClr val="0070C0"/>
                </a:solidFill>
              </a:rPr>
              <a:t>;</a:t>
            </a:r>
          </a:p>
          <a:p>
            <a:r>
              <a:rPr lang="en-GB" b="1" dirty="0" smtClean="0">
                <a:solidFill>
                  <a:srgbClr val="0070C0"/>
                </a:solidFill>
              </a:rPr>
              <a:t>  return 0;</a:t>
            </a:r>
          </a:p>
          <a:p>
            <a:r>
              <a:rPr lang="en-GB" b="1" dirty="0" smtClean="0">
                <a:solidFill>
                  <a:srgbClr val="0070C0"/>
                </a:solidFill>
              </a:rPr>
              <a:t>}</a:t>
            </a:r>
          </a:p>
          <a:p>
            <a:endParaRPr lang="en-US" dirty="0"/>
          </a:p>
        </p:txBody>
      </p:sp>
      <p:sp>
        <p:nvSpPr>
          <p:cNvPr id="4" name="Slide Number Placeholder 3"/>
          <p:cNvSpPr>
            <a:spLocks noGrp="1"/>
          </p:cNvSpPr>
          <p:nvPr>
            <p:ph type="sldNum" sz="quarter" idx="10"/>
          </p:nvPr>
        </p:nvSpPr>
        <p:spPr/>
        <p:txBody>
          <a:bodyPr/>
          <a:lstStyle/>
          <a:p>
            <a:fld id="{F7B0502D-AED3-4801-AB2C-862157AB25B0}" type="slidenum">
              <a:rPr lang="en-US" smtClean="0"/>
              <a:t>33</a:t>
            </a:fld>
            <a:endParaRPr lang="en-US"/>
          </a:p>
        </p:txBody>
      </p:sp>
    </p:spTree>
    <p:extLst>
      <p:ext uri="{BB962C8B-B14F-4D97-AF65-F5344CB8AC3E}">
        <p14:creationId xmlns:p14="http://schemas.microsoft.com/office/powerpoint/2010/main" val="2765664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1/9/2025</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8.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notesSlide" Target="../notesSlides/notesSlide1.xml"/><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9.wmf"/><Relationship Id="rId5" Type="http://schemas.openxmlformats.org/officeDocument/2006/relationships/oleObject" Target="../embeddings/oleObject6.bin"/><Relationship Id="rId10" Type="http://schemas.openxmlformats.org/officeDocument/2006/relationships/image" Target="../media/image11.wmf"/><Relationship Id="rId4" Type="http://schemas.openxmlformats.org/officeDocument/2006/relationships/hyperlink" Target="https://takprog.dms.rs/takmicenja/2009.1.okr/4.burici/task.html" TargetMode="External"/><Relationship Id="rId9" Type="http://schemas.openxmlformats.org/officeDocument/2006/relationships/oleObject" Target="../embeddings/oleObject8.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6.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12.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4.bin"/><Relationship Id="rId7"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5.bin"/><Relationship Id="rId5" Type="http://schemas.openxmlformats.org/officeDocument/2006/relationships/image" Target="../media/image22.png"/><Relationship Id="rId4" Type="http://schemas.openxmlformats.org/officeDocument/2006/relationships/image" Target="../media/image20.wmf"/></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s://www.geeksforgeeks.org/variants-of-binary-search/"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geeksforgeeks.org/"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codeforces.com/" TargetMode="External"/><Relationship Id="rId2" Type="http://schemas.openxmlformats.org/officeDocument/2006/relationships/hyperlink" Target="https://en.cppreference.com/w/" TargetMode="External"/><Relationship Id="rId1" Type="http://schemas.openxmlformats.org/officeDocument/2006/relationships/slideLayout" Target="../slideLayouts/slideLayout2.xml"/><Relationship Id="rId5" Type="http://schemas.openxmlformats.org/officeDocument/2006/relationships/hyperlink" Target="http://poincare.matf.bg.ac.rs/~jelenagr/2017kiaaRsmer/index.html" TargetMode="External"/><Relationship Id="rId4" Type="http://schemas.openxmlformats.org/officeDocument/2006/relationships/hyperlink" Target="http://poincare.matf.bg.ac.rs/~jelenagr/AIDA/index.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p:txBody>
          <a:bodyPr/>
          <a:lstStyle/>
          <a:p>
            <a:r>
              <a:rPr lang="sr-Latn-ME" dirty="0" smtClean="0"/>
              <a:t>Uvod</a:t>
            </a:r>
            <a:endParaRPr lang="en-GB" dirty="0" smtClean="0"/>
          </a:p>
          <a:p>
            <a:r>
              <a:rPr lang="en-GB" dirty="0" err="1" smtClean="0"/>
              <a:t>Pretra</a:t>
            </a:r>
            <a:r>
              <a:rPr lang="sr-Latn-ME" dirty="0" smtClean="0"/>
              <a:t>živanje i sortiranje</a:t>
            </a:r>
            <a:endParaRPr lang="en-US" dirty="0"/>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Složenost</a:t>
            </a:r>
            <a:endParaRPr lang="en-US" dirty="0"/>
          </a:p>
        </p:txBody>
      </p:sp>
      <p:sp>
        <p:nvSpPr>
          <p:cNvPr id="3" name="Content Placeholder 2"/>
          <p:cNvSpPr>
            <a:spLocks noGrp="1"/>
          </p:cNvSpPr>
          <p:nvPr>
            <p:ph idx="1"/>
          </p:nvPr>
        </p:nvSpPr>
        <p:spPr>
          <a:xfrm>
            <a:off x="0" y="1143000"/>
            <a:ext cx="9144000" cy="5715000"/>
          </a:xfrm>
        </p:spPr>
        <p:txBody>
          <a:bodyPr>
            <a:normAutofit lnSpcReduction="10000"/>
          </a:bodyPr>
          <a:lstStyle/>
          <a:p>
            <a:r>
              <a:rPr lang="en-US" dirty="0" err="1" smtClean="0"/>
              <a:t>Postoje</a:t>
            </a:r>
            <a:r>
              <a:rPr lang="en-US" dirty="0" smtClean="0"/>
              <a:t> tri </a:t>
            </a:r>
            <a:r>
              <a:rPr lang="en-US" dirty="0" err="1" smtClean="0"/>
              <a:t>vrste</a:t>
            </a:r>
            <a:r>
              <a:rPr lang="en-US" dirty="0" smtClean="0"/>
              <a:t> </a:t>
            </a:r>
            <a:r>
              <a:rPr lang="en-US" dirty="0" err="1" smtClean="0"/>
              <a:t>slo</a:t>
            </a:r>
            <a:r>
              <a:rPr lang="sr-Latn-ME" dirty="0" smtClean="0"/>
              <a:t>ženosti algoritama</a:t>
            </a:r>
            <a:r>
              <a:rPr lang="en-US" dirty="0" smtClean="0"/>
              <a:t>:</a:t>
            </a:r>
          </a:p>
          <a:p>
            <a:pPr lvl="1"/>
            <a:r>
              <a:rPr lang="en-US" dirty="0" err="1" smtClean="0"/>
              <a:t>Vremenska</a:t>
            </a:r>
            <a:endParaRPr lang="en-US" dirty="0" smtClean="0"/>
          </a:p>
          <a:p>
            <a:pPr lvl="1"/>
            <a:r>
              <a:rPr lang="en-US" dirty="0" err="1" smtClean="0"/>
              <a:t>Prostorna</a:t>
            </a:r>
            <a:endParaRPr lang="en-US" dirty="0" smtClean="0"/>
          </a:p>
          <a:p>
            <a:pPr lvl="1"/>
            <a:r>
              <a:rPr lang="en-US" dirty="0" err="1" smtClean="0"/>
              <a:t>Komunikaciona</a:t>
            </a:r>
            <a:endParaRPr lang="en-US" dirty="0" smtClean="0"/>
          </a:p>
          <a:p>
            <a:r>
              <a:rPr lang="en-US" dirty="0" err="1" smtClean="0"/>
              <a:t>Vremenska</a:t>
            </a:r>
            <a:r>
              <a:rPr lang="en-US" dirty="0" smtClean="0"/>
              <a:t> </a:t>
            </a:r>
            <a:r>
              <a:rPr lang="en-US" dirty="0" err="1" smtClean="0"/>
              <a:t>mjeri</a:t>
            </a:r>
            <a:r>
              <a:rPr lang="en-US" dirty="0" smtClean="0"/>
              <a:t> </a:t>
            </a:r>
            <a:r>
              <a:rPr lang="en-US" dirty="0" err="1" smtClean="0"/>
              <a:t>koliko</a:t>
            </a:r>
            <a:r>
              <a:rPr lang="en-US" dirty="0" smtClean="0"/>
              <a:t> je </a:t>
            </a:r>
            <a:r>
              <a:rPr lang="en-US" dirty="0" err="1" smtClean="0"/>
              <a:t>vremena</a:t>
            </a:r>
            <a:r>
              <a:rPr lang="sr-Latn-ME" dirty="0" smtClean="0"/>
              <a:t> </a:t>
            </a:r>
            <a:r>
              <a:rPr lang="en-US" dirty="0" err="1" smtClean="0"/>
              <a:t>potrebno</a:t>
            </a:r>
            <a:r>
              <a:rPr lang="en-US" dirty="0" smtClean="0"/>
              <a:t> za </a:t>
            </a:r>
            <a:r>
              <a:rPr lang="en-US" dirty="0" err="1" smtClean="0"/>
              <a:t>izvr</a:t>
            </a:r>
            <a:r>
              <a:rPr lang="sr-Latn-ME" dirty="0" smtClean="0"/>
              <a:t>šavanje algoritma, prostorna koliko je prostora u memoriji dok komunikaciona određuje koliko je potrebno komunikacije između djelova sistema da se program obavi.</a:t>
            </a:r>
          </a:p>
          <a:p>
            <a:r>
              <a:rPr lang="sr-Latn-ME" dirty="0" smtClean="0"/>
              <a:t>Komunikaciona je važna kod programa za paralelno i distribuirano izvršavanje pa je nećemo razmatrati.</a:t>
            </a:r>
          </a:p>
          <a:p>
            <a:r>
              <a:rPr lang="sr-Latn-ME" dirty="0" smtClean="0"/>
              <a:t>Vremenska i prostorna imaju sličnu logiku a zadržaćemo se na vremenskoj i samo povremeno ulaziti u problem prostorne.</a:t>
            </a:r>
          </a:p>
          <a:p>
            <a:r>
              <a:rPr lang="sr-Latn-ME" dirty="0" smtClean="0"/>
              <a:t>Vremenska se određuje </a:t>
            </a:r>
            <a:r>
              <a:rPr lang="sr-Latn-ME" b="1" dirty="0" smtClean="0">
                <a:solidFill>
                  <a:srgbClr val="FF0000"/>
                </a:solidFill>
              </a:rPr>
              <a:t>brojanjem</a:t>
            </a:r>
            <a:r>
              <a:rPr lang="sr-Latn-ME" dirty="0" smtClean="0"/>
              <a:t> operacija u algoritmu.</a:t>
            </a:r>
          </a:p>
          <a:p>
            <a:r>
              <a:rPr lang="sr-Latn-ME" dirty="0" smtClean="0"/>
              <a:t>Kada znamo broj operacija možemo odrediti vrijeme koje je </a:t>
            </a:r>
            <a:r>
              <a:rPr lang="sr-Latn-ME" dirty="0"/>
              <a:t> na datom </a:t>
            </a:r>
            <a:r>
              <a:rPr lang="sr-Latn-ME" dirty="0" smtClean="0"/>
              <a:t>računaru potrebno za izvršavanje algoritma. </a:t>
            </a:r>
            <a:endParaRPr lang="en-US" dirty="0"/>
          </a:p>
        </p:txBody>
      </p:sp>
    </p:spTree>
    <p:extLst>
      <p:ext uri="{BB962C8B-B14F-4D97-AF65-F5344CB8AC3E}">
        <p14:creationId xmlns:p14="http://schemas.microsoft.com/office/powerpoint/2010/main" val="28042749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81000"/>
            <a:ext cx="8229600" cy="990600"/>
          </a:xfrm>
        </p:spPr>
        <p:txBody>
          <a:bodyPr/>
          <a:lstStyle/>
          <a:p>
            <a:r>
              <a:rPr lang="sr-Latn-ME" dirty="0" smtClean="0"/>
              <a:t>Vremenska složenost</a:t>
            </a:r>
            <a:endParaRPr lang="en-US" dirty="0"/>
          </a:p>
        </p:txBody>
      </p:sp>
      <p:sp>
        <p:nvSpPr>
          <p:cNvPr id="3" name="Content Placeholder 2"/>
          <p:cNvSpPr>
            <a:spLocks noGrp="1"/>
          </p:cNvSpPr>
          <p:nvPr>
            <p:ph idx="1"/>
          </p:nvPr>
        </p:nvSpPr>
        <p:spPr>
          <a:xfrm>
            <a:off x="0" y="1219200"/>
            <a:ext cx="9144000" cy="5638800"/>
          </a:xfrm>
        </p:spPr>
        <p:txBody>
          <a:bodyPr/>
          <a:lstStyle/>
          <a:p>
            <a:r>
              <a:rPr lang="sr-Latn-ME" dirty="0" smtClean="0"/>
              <a:t>Broj operacija kod vremenske složenosti se procjenjuje za tri ključna algoritamska koraka na sledeći način:</a:t>
            </a:r>
          </a:p>
          <a:p>
            <a:pPr lvl="1"/>
            <a:r>
              <a:rPr lang="sr-Latn-ME" dirty="0" smtClean="0"/>
              <a:t>Sekvenca naredbi – broji se svaka operacija na koju se naiđe;</a:t>
            </a:r>
          </a:p>
          <a:p>
            <a:pPr lvl="1"/>
            <a:r>
              <a:rPr lang="sr-Latn-ME" dirty="0" smtClean="0"/>
              <a:t>Selekcija  – mogu se brojati operacije u svakoj grani i procjenjivati vjerovatnoća svake od grana ili odabrati grana sa najvećim brojem operacija;</a:t>
            </a:r>
          </a:p>
          <a:p>
            <a:pPr lvl="1"/>
            <a:r>
              <a:rPr lang="sr-Latn-ME" dirty="0" smtClean="0"/>
              <a:t>Ciklus – broje se operacije u ciklusu pa se pomnože sa brojem obavljanja ciklusa.</a:t>
            </a:r>
          </a:p>
          <a:p>
            <a:r>
              <a:rPr lang="sr-Latn-ME" dirty="0" smtClean="0"/>
              <a:t>Operacije se obično sagledavaju za veliki broj ulaznih podataka jer za manje količine ulaznih podataka dodatni koraci u programu (npr. pokretanje programa, alokacija memorije, itd</a:t>
            </a:r>
            <a:r>
              <a:rPr lang="sr-Latn-ME" dirty="0"/>
              <a:t>.</a:t>
            </a:r>
            <a:r>
              <a:rPr lang="sr-Latn-ME" dirty="0" smtClean="0"/>
              <a:t>) mogu da dominiraju u trajanju programa.</a:t>
            </a:r>
          </a:p>
          <a:p>
            <a:r>
              <a:rPr lang="sr-Latn-ME" dirty="0" smtClean="0"/>
              <a:t>Često se ne broje sve operacije već samo ona ili one koje dominiraju u algoritmu.</a:t>
            </a:r>
          </a:p>
        </p:txBody>
      </p:sp>
    </p:spTree>
    <p:extLst>
      <p:ext uri="{BB962C8B-B14F-4D97-AF65-F5344CB8AC3E}">
        <p14:creationId xmlns:p14="http://schemas.microsoft.com/office/powerpoint/2010/main" val="27867922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Vremenska složenost - sublimirano</a:t>
            </a:r>
            <a:endParaRPr lang="en-US" dirty="0"/>
          </a:p>
        </p:txBody>
      </p:sp>
      <p:sp>
        <p:nvSpPr>
          <p:cNvPr id="3" name="Content Placeholder 2"/>
          <p:cNvSpPr>
            <a:spLocks noGrp="1"/>
          </p:cNvSpPr>
          <p:nvPr>
            <p:ph idx="1"/>
          </p:nvPr>
        </p:nvSpPr>
        <p:spPr>
          <a:xfrm>
            <a:off x="0" y="1295400"/>
            <a:ext cx="9144000" cy="5562600"/>
          </a:xfrm>
        </p:spPr>
        <p:txBody>
          <a:bodyPr/>
          <a:lstStyle/>
          <a:p>
            <a:r>
              <a:rPr lang="sr-Latn-ME" dirty="0" smtClean="0"/>
              <a:t>Dakle</a:t>
            </a:r>
            <a:r>
              <a:rPr lang="en-US" dirty="0" smtClean="0"/>
              <a:t>,</a:t>
            </a:r>
            <a:r>
              <a:rPr lang="sr-Latn-ME" dirty="0" smtClean="0"/>
              <a:t> da sublimiramo vremensku složenost mjerimo brojanjem operacija u algoritmu.</a:t>
            </a:r>
          </a:p>
          <a:p>
            <a:r>
              <a:rPr lang="sr-Latn-ME" dirty="0" smtClean="0"/>
              <a:t>Obično brojimo samo jednu </a:t>
            </a:r>
            <a:r>
              <a:rPr lang="sr-Latn-ME" sz="1600" b="1" dirty="0" smtClean="0"/>
              <a:t>(npr. sabiranje, množenje, poređenje itd</a:t>
            </a:r>
            <a:r>
              <a:rPr lang="en-US" sz="1600" b="1" dirty="0" smtClean="0"/>
              <a:t>.</a:t>
            </a:r>
            <a:r>
              <a:rPr lang="sr-Latn-ME" sz="1600" b="1" dirty="0" smtClean="0"/>
              <a:t>)</a:t>
            </a:r>
            <a:r>
              <a:rPr lang="sr-Latn-ME" dirty="0" smtClean="0"/>
              <a:t> ili nekoliko</a:t>
            </a:r>
            <a:r>
              <a:rPr lang="en-US" dirty="0" smtClean="0"/>
              <a:t> </a:t>
            </a:r>
            <a:r>
              <a:rPr lang="sr-Latn-ME" dirty="0" smtClean="0"/>
              <a:t>operacij</a:t>
            </a:r>
            <a:r>
              <a:rPr lang="en-US" dirty="0" smtClean="0"/>
              <a:t>a</a:t>
            </a:r>
            <a:r>
              <a:rPr lang="sr-Latn-ME" dirty="0" smtClean="0"/>
              <a:t>.</a:t>
            </a:r>
          </a:p>
          <a:p>
            <a:r>
              <a:rPr lang="sr-Latn-ME" dirty="0" smtClean="0"/>
              <a:t>Složenost nas interesuje za veliki broj podataka jer za mali broj računari načelno brzo obave operacije.</a:t>
            </a:r>
          </a:p>
          <a:p>
            <a:r>
              <a:rPr lang="sr-Latn-ME" dirty="0" smtClean="0"/>
              <a:t>Operacije se mogu mjeriti:</a:t>
            </a:r>
          </a:p>
          <a:p>
            <a:pPr lvl="1"/>
            <a:r>
              <a:rPr lang="sr-Latn-ME" dirty="0" smtClean="0"/>
              <a:t>U najgorem slučaju (</a:t>
            </a:r>
            <a:r>
              <a:rPr lang="sr-Latn-ME" b="1" dirty="0" smtClean="0"/>
              <a:t>worst case analysis</a:t>
            </a:r>
            <a:r>
              <a:rPr lang="sr-Latn-ME" dirty="0" smtClean="0"/>
              <a:t>) za najgoru moguću varijantu ulaznih podataka (ovo se obično lakše utvrđuje a i fer je prema korisnicima).</a:t>
            </a:r>
          </a:p>
          <a:p>
            <a:pPr lvl="1"/>
            <a:r>
              <a:rPr lang="sr-Latn-ME" dirty="0" smtClean="0"/>
              <a:t>U prosječnom slučaju (</a:t>
            </a:r>
            <a:r>
              <a:rPr lang="sr-Latn-ME" b="1" dirty="0" smtClean="0"/>
              <a:t>average case analysis</a:t>
            </a:r>
            <a:r>
              <a:rPr lang="en-GB" dirty="0" smtClean="0"/>
              <a:t>) </a:t>
            </a:r>
            <a:r>
              <a:rPr lang="en-GB" dirty="0" err="1" smtClean="0"/>
              <a:t>treba</a:t>
            </a:r>
            <a:r>
              <a:rPr lang="en-GB" dirty="0" smtClean="0"/>
              <a:t> </a:t>
            </a:r>
            <a:r>
              <a:rPr lang="en-GB" dirty="0" err="1" smtClean="0"/>
              <a:t>prou</a:t>
            </a:r>
            <a:r>
              <a:rPr lang="sr-Latn-ME" dirty="0" smtClean="0"/>
              <a:t>čiti svaku mogućnost (koja se desi)</a:t>
            </a:r>
            <a:r>
              <a:rPr lang="en-US" dirty="0" smtClean="0"/>
              <a:t> </a:t>
            </a:r>
            <a:r>
              <a:rPr lang="en-US" dirty="0" err="1" smtClean="0"/>
              <a:t>odrediti</a:t>
            </a:r>
            <a:r>
              <a:rPr lang="en-US" dirty="0" smtClean="0"/>
              <a:t> </a:t>
            </a:r>
            <a:r>
              <a:rPr lang="en-US" dirty="0" err="1" smtClean="0"/>
              <a:t>broj</a:t>
            </a:r>
            <a:r>
              <a:rPr lang="en-US" dirty="0" smtClean="0"/>
              <a:t> </a:t>
            </a:r>
            <a:r>
              <a:rPr lang="en-US" dirty="0" err="1" smtClean="0"/>
              <a:t>operacija</a:t>
            </a:r>
            <a:r>
              <a:rPr lang="en-US" dirty="0" smtClean="0"/>
              <a:t> </a:t>
            </a:r>
            <a:r>
              <a:rPr lang="sr-Latn-ME" dirty="0" smtClean="0"/>
              <a:t>i</a:t>
            </a:r>
            <a:r>
              <a:rPr lang="en-US" dirty="0" smtClean="0"/>
              <a:t> </a:t>
            </a:r>
            <a:r>
              <a:rPr lang="en-US" dirty="0" err="1" smtClean="0"/>
              <a:t>odrediti</a:t>
            </a:r>
            <a:r>
              <a:rPr lang="en-US" dirty="0" smtClean="0"/>
              <a:t> </a:t>
            </a:r>
            <a:r>
              <a:rPr lang="en-US" dirty="0" err="1" smtClean="0"/>
              <a:t>vjerovatn</a:t>
            </a:r>
            <a:r>
              <a:rPr lang="en-GB" dirty="0" smtClean="0"/>
              <a:t>o</a:t>
            </a:r>
            <a:r>
              <a:rPr lang="sr-Latn-ME" dirty="0" smtClean="0"/>
              <a:t>ću svake od tih situacija pa se prosječni slučaj računa kao:</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247606293"/>
              </p:ext>
            </p:extLst>
          </p:nvPr>
        </p:nvGraphicFramePr>
        <p:xfrm>
          <a:off x="1371600" y="6019800"/>
          <a:ext cx="1281113" cy="749300"/>
        </p:xfrm>
        <a:graphic>
          <a:graphicData uri="http://schemas.openxmlformats.org/presentationml/2006/ole">
            <mc:AlternateContent xmlns:mc="http://schemas.openxmlformats.org/markup-compatibility/2006">
              <mc:Choice xmlns:v="urn:schemas-microsoft-com:vml" Requires="v">
                <p:oleObj spid="_x0000_s12559" name="Equation" r:id="rId3" imgW="672840" imgH="393480" progId="Equation.DSMT4">
                  <p:embed/>
                </p:oleObj>
              </mc:Choice>
              <mc:Fallback>
                <p:oleObj name="Equation" r:id="rId3" imgW="672840" imgH="39348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6019800"/>
                        <a:ext cx="1281113"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2743200" y="6019800"/>
            <a:ext cx="6400800" cy="646331"/>
          </a:xfrm>
          <a:prstGeom prst="rect">
            <a:avLst/>
          </a:prstGeom>
          <a:noFill/>
        </p:spPr>
        <p:txBody>
          <a:bodyPr wrap="square" rtlCol="0">
            <a:spAutoFit/>
          </a:bodyPr>
          <a:lstStyle/>
          <a:p>
            <a:r>
              <a:rPr lang="sr-Latn-ME" dirty="0" smtClean="0"/>
              <a:t>Problem je složenost svih računanja, problem procjene vjerovatnoće, i koliko je ovo zapravo fer prema korisniku!</a:t>
            </a:r>
            <a:endParaRPr lang="en-US" dirty="0"/>
          </a:p>
        </p:txBody>
      </p:sp>
    </p:spTree>
    <p:extLst>
      <p:ext uri="{BB962C8B-B14F-4D97-AF65-F5344CB8AC3E}">
        <p14:creationId xmlns:p14="http://schemas.microsoft.com/office/powerpoint/2010/main" val="15075772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Asimptotska notacija</a:t>
            </a:r>
            <a:endParaRPr lang="en-US" dirty="0"/>
          </a:p>
        </p:txBody>
      </p:sp>
      <p:sp>
        <p:nvSpPr>
          <p:cNvPr id="3" name="Content Placeholder 2"/>
          <p:cNvSpPr>
            <a:spLocks noGrp="1"/>
          </p:cNvSpPr>
          <p:nvPr>
            <p:ph idx="1"/>
          </p:nvPr>
        </p:nvSpPr>
        <p:spPr>
          <a:xfrm>
            <a:off x="76200" y="1371600"/>
            <a:ext cx="9067800" cy="5486400"/>
          </a:xfrm>
        </p:spPr>
        <p:txBody>
          <a:bodyPr/>
          <a:lstStyle/>
          <a:p>
            <a:r>
              <a:rPr lang="en-US" dirty="0" err="1" smtClean="0"/>
              <a:t>Ako</a:t>
            </a:r>
            <a:r>
              <a:rPr lang="en-US" dirty="0" smtClean="0"/>
              <a:t> </a:t>
            </a:r>
            <a:r>
              <a:rPr lang="en-US" dirty="0" err="1" smtClean="0"/>
              <a:t>imamo</a:t>
            </a:r>
            <a:r>
              <a:rPr lang="en-US" dirty="0" smtClean="0"/>
              <a:t> </a:t>
            </a:r>
            <a:r>
              <a:rPr lang="en-US" dirty="0" err="1" smtClean="0"/>
              <a:t>slo</a:t>
            </a:r>
            <a:r>
              <a:rPr lang="sr-Latn-ME" dirty="0" smtClean="0"/>
              <a:t>ženost algoritma </a:t>
            </a:r>
            <a:r>
              <a:rPr lang="sr-Latn-ME" i="1" dirty="0" smtClean="0"/>
              <a:t>T</a:t>
            </a:r>
            <a:r>
              <a:rPr lang="sr-Latn-ME" dirty="0" smtClean="0"/>
              <a:t>(</a:t>
            </a:r>
            <a:r>
              <a:rPr lang="sr-Latn-ME" i="1" dirty="0" smtClean="0"/>
              <a:t>n</a:t>
            </a:r>
            <a:r>
              <a:rPr lang="sr-Latn-ME" dirty="0" smtClean="0"/>
              <a:t>)=</a:t>
            </a:r>
            <a:r>
              <a:rPr lang="sr-Latn-ME" i="1" dirty="0" smtClean="0"/>
              <a:t>g</a:t>
            </a:r>
            <a:r>
              <a:rPr lang="sr-Latn-ME" dirty="0" smtClean="0"/>
              <a:t>(</a:t>
            </a:r>
            <a:r>
              <a:rPr lang="sr-Latn-ME" i="1" dirty="0" smtClean="0"/>
              <a:t>n</a:t>
            </a:r>
            <a:r>
              <a:rPr lang="sr-Latn-ME" dirty="0" smtClean="0"/>
              <a:t>) u zavisnosti od broja ulaznih podataka </a:t>
            </a:r>
            <a:r>
              <a:rPr lang="sr-Latn-ME" i="1" dirty="0" smtClean="0"/>
              <a:t>n</a:t>
            </a:r>
            <a:r>
              <a:rPr lang="sr-Latn-ME" dirty="0" smtClean="0"/>
              <a:t> sa </a:t>
            </a:r>
            <a:r>
              <a:rPr lang="sr-Latn-ME" dirty="0" smtClean="0">
                <a:latin typeface="Symbol" pitchFamily="18" charset="2"/>
              </a:rPr>
              <a:t>Q</a:t>
            </a:r>
            <a:r>
              <a:rPr lang="sr-Latn-ME" dirty="0" smtClean="0"/>
              <a:t>(</a:t>
            </a:r>
            <a:r>
              <a:rPr lang="sr-Latn-ME" i="1" dirty="0" smtClean="0"/>
              <a:t>g</a:t>
            </a:r>
            <a:r>
              <a:rPr lang="sr-Latn-ME" dirty="0" smtClean="0"/>
              <a:t>(</a:t>
            </a:r>
            <a:r>
              <a:rPr lang="sr-Latn-ME" i="1" dirty="0" smtClean="0"/>
              <a:t>n</a:t>
            </a:r>
            <a:r>
              <a:rPr lang="sr-Latn-ME" dirty="0" smtClean="0"/>
              <a:t>)) označavamo složenost </a:t>
            </a:r>
            <a:r>
              <a:rPr lang="en-US" b="1" u="sng" dirty="0" err="1" smtClean="0"/>
              <a:t>reda</a:t>
            </a:r>
            <a:r>
              <a:rPr lang="en-US" b="1" u="sng" dirty="0" smtClean="0"/>
              <a:t> </a:t>
            </a:r>
            <a:r>
              <a:rPr lang="en-US" b="1" u="sng" dirty="0" err="1" smtClean="0"/>
              <a:t>veli</a:t>
            </a:r>
            <a:r>
              <a:rPr lang="sr-Latn-ME" b="1" u="sng" dirty="0" smtClean="0"/>
              <a:t>čine</a:t>
            </a:r>
            <a:r>
              <a:rPr lang="sr-Latn-ME" dirty="0" smtClean="0"/>
              <a:t> a notacija </a:t>
            </a:r>
            <a:r>
              <a:rPr lang="sr-Latn-ME" dirty="0">
                <a:latin typeface="Symbol" pitchFamily="18" charset="2"/>
              </a:rPr>
              <a:t>Q</a:t>
            </a:r>
            <a:r>
              <a:rPr lang="sr-Latn-ME" dirty="0"/>
              <a:t>(</a:t>
            </a:r>
            <a:r>
              <a:rPr lang="sr-Latn-ME" i="1" dirty="0"/>
              <a:t>g</a:t>
            </a:r>
            <a:r>
              <a:rPr lang="sr-Latn-ME" dirty="0"/>
              <a:t>(</a:t>
            </a:r>
            <a:r>
              <a:rPr lang="sr-Latn-ME" i="1" dirty="0"/>
              <a:t>n</a:t>
            </a:r>
            <a:r>
              <a:rPr lang="sr-Latn-ME" dirty="0" smtClean="0"/>
              <a:t>)) predstavlja sve funkcije za koje važi:</a:t>
            </a:r>
          </a:p>
          <a:p>
            <a:pPr marL="0" indent="0" algn="ctr">
              <a:buNone/>
            </a:pPr>
            <a:r>
              <a:rPr lang="sr-Latn-ME" dirty="0">
                <a:latin typeface="Symbol" pitchFamily="18" charset="2"/>
              </a:rPr>
              <a:t>Q</a:t>
            </a:r>
            <a:r>
              <a:rPr lang="sr-Latn-ME" dirty="0"/>
              <a:t>(</a:t>
            </a:r>
            <a:r>
              <a:rPr lang="sr-Latn-ME" i="1" dirty="0"/>
              <a:t>g</a:t>
            </a:r>
            <a:r>
              <a:rPr lang="sr-Latn-ME" dirty="0"/>
              <a:t>(</a:t>
            </a:r>
            <a:r>
              <a:rPr lang="sr-Latn-ME" i="1" dirty="0"/>
              <a:t>n</a:t>
            </a:r>
            <a:r>
              <a:rPr lang="sr-Latn-ME" dirty="0" smtClean="0"/>
              <a:t>))=</a:t>
            </a:r>
            <a:r>
              <a:rPr lang="en-US" dirty="0" smtClean="0"/>
              <a:t>{</a:t>
            </a:r>
            <a:r>
              <a:rPr lang="en-US" i="1" dirty="0" smtClean="0"/>
              <a:t>f</a:t>
            </a:r>
            <a:r>
              <a:rPr lang="en-US" dirty="0" smtClean="0"/>
              <a:t>(</a:t>
            </a:r>
            <a:r>
              <a:rPr lang="en-US" i="1" dirty="0" smtClean="0"/>
              <a:t>n</a:t>
            </a:r>
            <a:r>
              <a:rPr lang="en-US" dirty="0" smtClean="0"/>
              <a:t>)| </a:t>
            </a:r>
            <a:r>
              <a:rPr lang="en-US" dirty="0" smtClean="0">
                <a:sym typeface="Symbol"/>
              </a:rPr>
              <a:t></a:t>
            </a:r>
            <a:r>
              <a:rPr lang="en-US" i="1" dirty="0" smtClean="0">
                <a:sym typeface="Symbol"/>
              </a:rPr>
              <a:t>c</a:t>
            </a:r>
            <a:r>
              <a:rPr lang="en-US" baseline="-25000" dirty="0" smtClean="0">
                <a:sym typeface="Symbol"/>
              </a:rPr>
              <a:t>1</a:t>
            </a:r>
            <a:r>
              <a:rPr lang="en-US" dirty="0" smtClean="0">
                <a:sym typeface="Symbol"/>
              </a:rPr>
              <a:t>&gt;0,</a:t>
            </a:r>
            <a:r>
              <a:rPr lang="en-US" i="1" dirty="0" smtClean="0">
                <a:sym typeface="Symbol"/>
              </a:rPr>
              <a:t>c</a:t>
            </a:r>
            <a:r>
              <a:rPr lang="en-US" baseline="-25000" dirty="0" smtClean="0">
                <a:sym typeface="Symbol"/>
              </a:rPr>
              <a:t>2</a:t>
            </a:r>
            <a:r>
              <a:rPr lang="en-US" dirty="0" smtClean="0">
                <a:sym typeface="Symbol"/>
              </a:rPr>
              <a:t>&gt;0,</a:t>
            </a:r>
            <a:r>
              <a:rPr lang="en-US" i="1" dirty="0" smtClean="0">
                <a:sym typeface="Symbol"/>
              </a:rPr>
              <a:t>n</a:t>
            </a:r>
            <a:r>
              <a:rPr lang="en-US" baseline="-25000" dirty="0" smtClean="0">
                <a:sym typeface="Symbol"/>
              </a:rPr>
              <a:t>0</a:t>
            </a:r>
            <a:r>
              <a:rPr lang="en-US" dirty="0" smtClean="0">
                <a:sym typeface="Symbol"/>
              </a:rPr>
              <a:t>&gt;0, 0</a:t>
            </a:r>
            <a:r>
              <a:rPr lang="en-US" i="1" dirty="0">
                <a:sym typeface="Symbol"/>
              </a:rPr>
              <a:t>c</a:t>
            </a:r>
            <a:r>
              <a:rPr lang="en-US" baseline="-25000" dirty="0">
                <a:sym typeface="Symbol"/>
              </a:rPr>
              <a:t>1</a:t>
            </a:r>
            <a:r>
              <a:rPr lang="en-US" i="1" dirty="0">
                <a:sym typeface="Symbol"/>
              </a:rPr>
              <a:t>g</a:t>
            </a:r>
            <a:r>
              <a:rPr lang="en-US" dirty="0">
                <a:sym typeface="Symbol"/>
              </a:rPr>
              <a:t>(</a:t>
            </a:r>
            <a:r>
              <a:rPr lang="en-US" i="1" dirty="0">
                <a:sym typeface="Symbol"/>
              </a:rPr>
              <a:t>n</a:t>
            </a:r>
            <a:r>
              <a:rPr lang="en-US" dirty="0" smtClean="0">
                <a:sym typeface="Symbol"/>
              </a:rPr>
              <a:t>)</a:t>
            </a:r>
            <a:r>
              <a:rPr lang="en-US" i="1" dirty="0" smtClean="0">
                <a:sym typeface="Symbol"/>
              </a:rPr>
              <a:t>f</a:t>
            </a:r>
            <a:r>
              <a:rPr lang="en-US" dirty="0" smtClean="0">
                <a:sym typeface="Symbol"/>
              </a:rPr>
              <a:t>(</a:t>
            </a:r>
            <a:r>
              <a:rPr lang="en-US" i="1" dirty="0" smtClean="0">
                <a:sym typeface="Symbol"/>
              </a:rPr>
              <a:t>n</a:t>
            </a:r>
            <a:r>
              <a:rPr lang="en-US" dirty="0" smtClean="0">
                <a:sym typeface="Symbol"/>
              </a:rPr>
              <a:t>)</a:t>
            </a:r>
            <a:r>
              <a:rPr lang="en-US" i="1" dirty="0" smtClean="0">
                <a:sym typeface="Symbol"/>
              </a:rPr>
              <a:t>c</a:t>
            </a:r>
            <a:r>
              <a:rPr lang="sr-Latn-ME" baseline="-25000" dirty="0" smtClean="0">
                <a:sym typeface="Symbol"/>
              </a:rPr>
              <a:t>2</a:t>
            </a:r>
            <a:r>
              <a:rPr lang="en-US" i="1" dirty="0" smtClean="0">
                <a:sym typeface="Symbol"/>
              </a:rPr>
              <a:t>g</a:t>
            </a:r>
            <a:r>
              <a:rPr lang="en-US" dirty="0" smtClean="0">
                <a:sym typeface="Symbol"/>
              </a:rPr>
              <a:t>(</a:t>
            </a:r>
            <a:r>
              <a:rPr lang="en-US" i="1" dirty="0" smtClean="0">
                <a:sym typeface="Symbol"/>
              </a:rPr>
              <a:t>n</a:t>
            </a:r>
            <a:r>
              <a:rPr lang="en-US" dirty="0" smtClean="0">
                <a:sym typeface="Symbol"/>
              </a:rPr>
              <a:t>) za </a:t>
            </a:r>
            <a:r>
              <a:rPr lang="en-US" i="1" dirty="0" smtClean="0">
                <a:sym typeface="Symbol"/>
              </a:rPr>
              <a:t>n</a:t>
            </a:r>
            <a:r>
              <a:rPr lang="en-US" dirty="0" smtClean="0">
                <a:sym typeface="Symbol"/>
              </a:rPr>
              <a:t>≥</a:t>
            </a:r>
            <a:r>
              <a:rPr lang="en-US" i="1" dirty="0" smtClean="0">
                <a:sym typeface="Symbol"/>
              </a:rPr>
              <a:t>n</a:t>
            </a:r>
            <a:r>
              <a:rPr lang="en-US" baseline="-25000" dirty="0" smtClean="0">
                <a:sym typeface="Symbol"/>
              </a:rPr>
              <a:t>0</a:t>
            </a:r>
            <a:r>
              <a:rPr lang="en-US" dirty="0" smtClean="0">
                <a:sym typeface="Symbol"/>
              </a:rPr>
              <a:t>}</a:t>
            </a:r>
            <a:endParaRPr lang="en-US" dirty="0">
              <a:sym typeface="Symbol"/>
            </a:endParaRPr>
          </a:p>
          <a:p>
            <a:pPr marL="0" indent="0" algn="just">
              <a:buNone/>
            </a:pPr>
            <a:r>
              <a:rPr lang="en-US" dirty="0" err="1" smtClean="0">
                <a:sym typeface="Symbol"/>
              </a:rPr>
              <a:t>Dakle</a:t>
            </a:r>
            <a:r>
              <a:rPr lang="en-US" dirty="0" smtClean="0">
                <a:sym typeface="Symbol"/>
              </a:rPr>
              <a:t>, </a:t>
            </a:r>
            <a:r>
              <a:rPr lang="en-US" dirty="0" err="1" smtClean="0">
                <a:sym typeface="Symbol"/>
              </a:rPr>
              <a:t>funkcija</a:t>
            </a:r>
            <a:r>
              <a:rPr lang="en-US" dirty="0" smtClean="0">
                <a:sym typeface="Symbol"/>
              </a:rPr>
              <a:t> </a:t>
            </a:r>
            <a:r>
              <a:rPr lang="en-US" i="1" dirty="0" smtClean="0">
                <a:sym typeface="Symbol"/>
              </a:rPr>
              <a:t>f</a:t>
            </a:r>
            <a:r>
              <a:rPr lang="en-US" dirty="0" smtClean="0">
                <a:sym typeface="Symbol"/>
              </a:rPr>
              <a:t>(</a:t>
            </a:r>
            <a:r>
              <a:rPr lang="en-US" i="1" dirty="0" smtClean="0">
                <a:sym typeface="Symbol"/>
              </a:rPr>
              <a:t>n</a:t>
            </a:r>
            <a:r>
              <a:rPr lang="en-US" dirty="0" smtClean="0">
                <a:sym typeface="Symbol"/>
              </a:rPr>
              <a:t>) </a:t>
            </a:r>
            <a:r>
              <a:rPr lang="en-US" dirty="0" err="1" smtClean="0">
                <a:sym typeface="Symbol"/>
              </a:rPr>
              <a:t>pripada</a:t>
            </a:r>
            <a:r>
              <a:rPr lang="en-US" dirty="0" smtClean="0">
                <a:sym typeface="Symbol"/>
              </a:rPr>
              <a:t> </a:t>
            </a:r>
            <a:r>
              <a:rPr lang="en-US" dirty="0" err="1" smtClean="0">
                <a:sym typeface="Symbol"/>
              </a:rPr>
              <a:t>skupu</a:t>
            </a:r>
            <a:r>
              <a:rPr lang="en-US" dirty="0" smtClean="0">
                <a:sym typeface="Symbol"/>
              </a:rPr>
              <a:t> </a:t>
            </a:r>
            <a:r>
              <a:rPr lang="sr-Latn-ME" dirty="0">
                <a:latin typeface="Symbol" pitchFamily="18" charset="2"/>
              </a:rPr>
              <a:t>Q</a:t>
            </a:r>
            <a:r>
              <a:rPr lang="sr-Latn-ME" dirty="0"/>
              <a:t>(</a:t>
            </a:r>
            <a:r>
              <a:rPr lang="sr-Latn-ME" i="1" dirty="0"/>
              <a:t>g</a:t>
            </a:r>
            <a:r>
              <a:rPr lang="sr-Latn-ME" dirty="0"/>
              <a:t>(</a:t>
            </a:r>
            <a:r>
              <a:rPr lang="sr-Latn-ME" i="1" dirty="0"/>
              <a:t>n</a:t>
            </a:r>
            <a:r>
              <a:rPr lang="sr-Latn-ME" dirty="0" smtClean="0"/>
              <a:t>))</a:t>
            </a:r>
            <a:r>
              <a:rPr lang="en-GB" dirty="0" smtClean="0"/>
              <a:t> </a:t>
            </a:r>
            <a:r>
              <a:rPr lang="en-GB" dirty="0" err="1" smtClean="0"/>
              <a:t>odnosno</a:t>
            </a:r>
            <a:r>
              <a:rPr lang="en-GB" dirty="0" smtClean="0"/>
              <a:t> </a:t>
            </a:r>
            <a:r>
              <a:rPr lang="en-GB" dirty="0" err="1" smtClean="0"/>
              <a:t>funkcijama</a:t>
            </a:r>
            <a:r>
              <a:rPr lang="en-GB" dirty="0" smtClean="0"/>
              <a:t> </a:t>
            </a:r>
            <a:r>
              <a:rPr lang="en-GB" dirty="0" err="1" smtClean="0"/>
              <a:t>koje</a:t>
            </a:r>
            <a:r>
              <a:rPr lang="en-GB" dirty="0" smtClean="0"/>
              <a:t> se </a:t>
            </a:r>
            <a:r>
              <a:rPr lang="en-GB" dirty="0" err="1" smtClean="0"/>
              <a:t>mogu</a:t>
            </a:r>
            <a:r>
              <a:rPr lang="en-GB" dirty="0" smtClean="0"/>
              <a:t> </a:t>
            </a:r>
            <a:r>
              <a:rPr lang="en-GB" dirty="0" err="1" smtClean="0"/>
              <a:t>smjestiti</a:t>
            </a:r>
            <a:r>
              <a:rPr lang="en-GB" dirty="0" smtClean="0"/>
              <a:t> </a:t>
            </a:r>
            <a:r>
              <a:rPr lang="en-GB" dirty="0" err="1" smtClean="0"/>
              <a:t>izme</a:t>
            </a:r>
            <a:r>
              <a:rPr lang="sr-Latn-ME" dirty="0" smtClean="0"/>
              <a:t>đu </a:t>
            </a:r>
            <a:r>
              <a:rPr lang="en-US" i="1" dirty="0">
                <a:sym typeface="Symbol"/>
              </a:rPr>
              <a:t>c</a:t>
            </a:r>
            <a:r>
              <a:rPr lang="en-US" baseline="-25000" dirty="0">
                <a:sym typeface="Symbol"/>
              </a:rPr>
              <a:t>1</a:t>
            </a:r>
            <a:r>
              <a:rPr lang="en-US" i="1" dirty="0">
                <a:sym typeface="Symbol"/>
              </a:rPr>
              <a:t>g</a:t>
            </a:r>
            <a:r>
              <a:rPr lang="en-US" dirty="0">
                <a:sym typeface="Symbol"/>
              </a:rPr>
              <a:t>(</a:t>
            </a:r>
            <a:r>
              <a:rPr lang="en-US" i="1" dirty="0">
                <a:sym typeface="Symbol"/>
              </a:rPr>
              <a:t>n</a:t>
            </a:r>
            <a:r>
              <a:rPr lang="en-US" dirty="0" smtClean="0">
                <a:sym typeface="Symbol"/>
              </a:rPr>
              <a:t>)</a:t>
            </a:r>
            <a:r>
              <a:rPr lang="sr-Latn-ME" dirty="0" smtClean="0">
                <a:sym typeface="Symbol"/>
              </a:rPr>
              <a:t> i </a:t>
            </a:r>
            <a:r>
              <a:rPr lang="en-US" i="1" dirty="0">
                <a:sym typeface="Symbol"/>
              </a:rPr>
              <a:t>c</a:t>
            </a:r>
            <a:r>
              <a:rPr lang="sr-Latn-ME" baseline="-25000" dirty="0">
                <a:sym typeface="Symbol"/>
              </a:rPr>
              <a:t>2</a:t>
            </a:r>
            <a:r>
              <a:rPr lang="en-US" i="1" dirty="0">
                <a:sym typeface="Symbol"/>
              </a:rPr>
              <a:t>g</a:t>
            </a:r>
            <a:r>
              <a:rPr lang="en-US" dirty="0">
                <a:sym typeface="Symbol"/>
              </a:rPr>
              <a:t>(</a:t>
            </a:r>
            <a:r>
              <a:rPr lang="en-US" i="1" dirty="0">
                <a:sym typeface="Symbol"/>
              </a:rPr>
              <a:t>n</a:t>
            </a:r>
            <a:r>
              <a:rPr lang="en-US" dirty="0" smtClean="0">
                <a:sym typeface="Symbol"/>
              </a:rPr>
              <a:t>) za </a:t>
            </a:r>
            <a:r>
              <a:rPr lang="en-US" dirty="0" err="1" smtClean="0">
                <a:sym typeface="Symbol"/>
              </a:rPr>
              <a:t>dovoljno</a:t>
            </a:r>
            <a:r>
              <a:rPr lang="en-US" dirty="0" smtClean="0">
                <a:sym typeface="Symbol"/>
              </a:rPr>
              <a:t> </a:t>
            </a:r>
            <a:r>
              <a:rPr lang="en-US" dirty="0" err="1" smtClean="0">
                <a:sym typeface="Symbol"/>
              </a:rPr>
              <a:t>veliko</a:t>
            </a:r>
            <a:r>
              <a:rPr lang="en-US" dirty="0" smtClean="0">
                <a:sym typeface="Symbol"/>
              </a:rPr>
              <a:t> </a:t>
            </a:r>
            <a:r>
              <a:rPr lang="en-US" i="1" dirty="0" smtClean="0">
                <a:sym typeface="Symbol"/>
              </a:rPr>
              <a:t>n</a:t>
            </a:r>
            <a:r>
              <a:rPr lang="en-US" dirty="0" smtClean="0">
                <a:sym typeface="Symbol"/>
              </a:rPr>
              <a:t>.</a:t>
            </a:r>
          </a:p>
          <a:p>
            <a:pPr marL="0" indent="0" algn="just">
              <a:buNone/>
            </a:pPr>
            <a:r>
              <a:rPr lang="en-US" dirty="0" err="1" smtClean="0">
                <a:sym typeface="Symbol"/>
              </a:rPr>
              <a:t>Primjer</a:t>
            </a:r>
            <a:r>
              <a:rPr lang="sr-Latn-ME" dirty="0" smtClean="0">
                <a:sym typeface="Symbol"/>
              </a:rPr>
              <a:t>:</a:t>
            </a:r>
            <a:r>
              <a:rPr lang="en-US" dirty="0" smtClean="0">
                <a:sym typeface="Symbol"/>
              </a:rPr>
              <a:t> </a:t>
            </a:r>
            <a:r>
              <a:rPr lang="sr-Latn-ME" dirty="0" smtClean="0">
                <a:sym typeface="Symbol"/>
              </a:rPr>
              <a:t>O</a:t>
            </a:r>
            <a:r>
              <a:rPr lang="en-US" dirty="0" err="1" smtClean="0">
                <a:sym typeface="Symbol"/>
              </a:rPr>
              <a:t>drediti</a:t>
            </a:r>
            <a:r>
              <a:rPr lang="en-US" dirty="0" smtClean="0">
                <a:sym typeface="Symbol"/>
              </a:rPr>
              <a:t> </a:t>
            </a:r>
            <a:r>
              <a:rPr lang="en-US" dirty="0" err="1" smtClean="0">
                <a:sym typeface="Symbol"/>
              </a:rPr>
              <a:t>konstant</a:t>
            </a:r>
            <a:r>
              <a:rPr lang="sr-Latn-ME" dirty="0" smtClean="0">
                <a:sym typeface="Symbol"/>
              </a:rPr>
              <a:t>e</a:t>
            </a:r>
            <a:r>
              <a:rPr lang="en-US" dirty="0" smtClean="0">
                <a:sym typeface="Symbol"/>
              </a:rPr>
              <a:t> </a:t>
            </a:r>
            <a:r>
              <a:rPr lang="en-US" i="1" dirty="0" smtClean="0">
                <a:sym typeface="Symbol"/>
              </a:rPr>
              <a:t>c</a:t>
            </a:r>
            <a:r>
              <a:rPr lang="en-US" baseline="-25000" dirty="0" smtClean="0">
                <a:sym typeface="Symbol"/>
              </a:rPr>
              <a:t>1</a:t>
            </a:r>
            <a:r>
              <a:rPr lang="en-US" dirty="0" smtClean="0">
                <a:sym typeface="Symbol"/>
              </a:rPr>
              <a:t> </a:t>
            </a:r>
            <a:r>
              <a:rPr lang="sr-Latn-ME" dirty="0" smtClean="0">
                <a:sym typeface="Symbol"/>
              </a:rPr>
              <a:t>i </a:t>
            </a:r>
            <a:r>
              <a:rPr lang="sr-Latn-ME" i="1" dirty="0" smtClean="0">
                <a:sym typeface="Symbol"/>
              </a:rPr>
              <a:t>c</a:t>
            </a:r>
            <a:r>
              <a:rPr lang="sr-Latn-ME" baseline="-25000" dirty="0" smtClean="0">
                <a:sym typeface="Symbol"/>
              </a:rPr>
              <a:t>2</a:t>
            </a:r>
            <a:r>
              <a:rPr lang="sr-Latn-ME" dirty="0" smtClean="0">
                <a:sym typeface="Symbol"/>
              </a:rPr>
              <a:t> </a:t>
            </a:r>
            <a:r>
              <a:rPr lang="en-US" dirty="0" smtClean="0">
                <a:sym typeface="Symbol"/>
              </a:rPr>
              <a:t>da </a:t>
            </a:r>
            <a:r>
              <a:rPr lang="en-US" dirty="0" err="1" smtClean="0">
                <a:sym typeface="Symbol"/>
              </a:rPr>
              <a:t>va</a:t>
            </a:r>
            <a:r>
              <a:rPr lang="sr-Latn-ME" dirty="0" smtClean="0">
                <a:sym typeface="Symbol"/>
              </a:rPr>
              <a:t>ži:</a:t>
            </a:r>
          </a:p>
          <a:p>
            <a:pPr marL="0" indent="0" algn="just">
              <a:buNone/>
            </a:pPr>
            <a:r>
              <a:rPr lang="sr-Latn-ME" i="1" dirty="0" smtClean="0">
                <a:sym typeface="Symbol"/>
              </a:rPr>
              <a:t>c</a:t>
            </a:r>
            <a:r>
              <a:rPr lang="sr-Latn-ME" baseline="-25000" dirty="0" smtClean="0">
                <a:sym typeface="Symbol"/>
              </a:rPr>
              <a:t>1</a:t>
            </a:r>
            <a:r>
              <a:rPr lang="sr-Latn-ME" i="1" dirty="0" smtClean="0">
                <a:sym typeface="Symbol"/>
              </a:rPr>
              <a:t>n</a:t>
            </a:r>
            <a:r>
              <a:rPr lang="sr-Latn-ME" baseline="30000" dirty="0" smtClean="0">
                <a:sym typeface="Symbol"/>
              </a:rPr>
              <a:t>2</a:t>
            </a:r>
            <a:r>
              <a:rPr lang="sr-Latn-ME" dirty="0">
                <a:sym typeface="Symbol"/>
              </a:rPr>
              <a:t></a:t>
            </a:r>
            <a:r>
              <a:rPr lang="sr-Latn-ME" i="1" dirty="0">
                <a:sym typeface="Symbol"/>
              </a:rPr>
              <a:t>n</a:t>
            </a:r>
            <a:r>
              <a:rPr lang="sr-Latn-ME" baseline="30000" dirty="0">
                <a:sym typeface="Symbol"/>
              </a:rPr>
              <a:t>2</a:t>
            </a:r>
            <a:r>
              <a:rPr lang="sr-Latn-ME" dirty="0">
                <a:sym typeface="Symbol"/>
              </a:rPr>
              <a:t>/2-3</a:t>
            </a:r>
            <a:r>
              <a:rPr lang="sr-Latn-ME" i="1" dirty="0">
                <a:sym typeface="Symbol"/>
              </a:rPr>
              <a:t>n</a:t>
            </a:r>
            <a:r>
              <a:rPr lang="sr-Latn-ME" dirty="0">
                <a:sym typeface="Symbol"/>
              </a:rPr>
              <a:t> </a:t>
            </a:r>
            <a:r>
              <a:rPr lang="sr-Latn-ME" dirty="0" smtClean="0">
                <a:sym typeface="Symbol"/>
              </a:rPr>
              <a:t></a:t>
            </a:r>
            <a:r>
              <a:rPr lang="sr-Latn-ME" i="1" dirty="0" smtClean="0">
                <a:sym typeface="Symbol"/>
              </a:rPr>
              <a:t>c</a:t>
            </a:r>
            <a:r>
              <a:rPr lang="sr-Latn-ME" baseline="-25000" dirty="0" smtClean="0">
                <a:sym typeface="Symbol"/>
              </a:rPr>
              <a:t>2</a:t>
            </a:r>
            <a:r>
              <a:rPr lang="sr-Latn-ME" i="1" dirty="0" smtClean="0">
                <a:sym typeface="Symbol"/>
              </a:rPr>
              <a:t>n</a:t>
            </a:r>
            <a:r>
              <a:rPr lang="sr-Latn-ME" baseline="30000" dirty="0" smtClean="0">
                <a:sym typeface="Symbol"/>
              </a:rPr>
              <a:t>2</a:t>
            </a:r>
            <a:endParaRPr lang="en-GB" baseline="30000" dirty="0" smtClean="0">
              <a:sym typeface="Symbol"/>
            </a:endParaRPr>
          </a:p>
          <a:p>
            <a:pPr marL="0" indent="0" algn="just">
              <a:buNone/>
            </a:pPr>
            <a:r>
              <a:rPr lang="en-US" dirty="0" err="1" smtClean="0">
                <a:sym typeface="Symbol"/>
              </a:rPr>
              <a:t>Drugi</a:t>
            </a:r>
            <a:r>
              <a:rPr lang="en-US" dirty="0" smtClean="0">
                <a:sym typeface="Symbol"/>
              </a:rPr>
              <a:t> </a:t>
            </a:r>
            <a:r>
              <a:rPr lang="en-US" dirty="0" err="1" smtClean="0">
                <a:sym typeface="Symbol"/>
              </a:rPr>
              <a:t>dio</a:t>
            </a:r>
            <a:r>
              <a:rPr lang="en-US" dirty="0" smtClean="0">
                <a:sym typeface="Symbol"/>
              </a:rPr>
              <a:t> </a:t>
            </a:r>
            <a:r>
              <a:rPr lang="sr-Latn-ME" dirty="0" smtClean="0">
                <a:sym typeface="Symbol"/>
              </a:rPr>
              <a:t>nejednakosti</a:t>
            </a:r>
            <a:r>
              <a:rPr lang="en-US" dirty="0" smtClean="0">
                <a:sym typeface="Symbol"/>
              </a:rPr>
              <a:t> je </a:t>
            </a:r>
            <a:r>
              <a:rPr lang="en-US" dirty="0" err="1" smtClean="0">
                <a:sym typeface="Symbol"/>
              </a:rPr>
              <a:t>zadovoljen</a:t>
            </a:r>
            <a:r>
              <a:rPr lang="en-US" dirty="0" smtClean="0">
                <a:sym typeface="Symbol"/>
              </a:rPr>
              <a:t> za </a:t>
            </a:r>
            <a:r>
              <a:rPr lang="en-US" i="1" dirty="0" smtClean="0">
                <a:sym typeface="Symbol"/>
              </a:rPr>
              <a:t>c</a:t>
            </a:r>
            <a:r>
              <a:rPr lang="en-US" baseline="-25000" dirty="0" smtClean="0">
                <a:sym typeface="Symbol"/>
              </a:rPr>
              <a:t>2</a:t>
            </a:r>
            <a:r>
              <a:rPr lang="en-US" dirty="0" smtClean="0">
                <a:sym typeface="Symbol"/>
              </a:rPr>
              <a:t>≥1 za </a:t>
            </a:r>
            <a:r>
              <a:rPr lang="en-US" dirty="0" err="1" smtClean="0">
                <a:sym typeface="Symbol"/>
              </a:rPr>
              <a:t>svako</a:t>
            </a:r>
            <a:r>
              <a:rPr lang="en-US" dirty="0" smtClean="0">
                <a:sym typeface="Symbol"/>
              </a:rPr>
              <a:t> </a:t>
            </a:r>
            <a:r>
              <a:rPr lang="en-US" i="1" dirty="0" smtClean="0">
                <a:sym typeface="Symbol"/>
              </a:rPr>
              <a:t>n</a:t>
            </a:r>
            <a:r>
              <a:rPr lang="en-US" baseline="-25000" dirty="0" smtClean="0">
                <a:sym typeface="Symbol"/>
              </a:rPr>
              <a:t>0</a:t>
            </a:r>
            <a:r>
              <a:rPr lang="en-US" dirty="0" smtClean="0">
                <a:sym typeface="Symbol"/>
              </a:rPr>
              <a:t>≥1.</a:t>
            </a:r>
          </a:p>
          <a:p>
            <a:pPr marL="0" indent="0" algn="just">
              <a:buNone/>
            </a:pPr>
            <a:r>
              <a:rPr lang="sr-Latn-ME" dirty="0" smtClean="0">
                <a:sym typeface="Symbol"/>
              </a:rPr>
              <a:t>Prvi dio nejednakosti ne može biti zadovoljen za </a:t>
            </a:r>
            <a:r>
              <a:rPr lang="sr-Latn-ME" i="1" dirty="0" smtClean="0">
                <a:sym typeface="Symbol"/>
              </a:rPr>
              <a:t>c</a:t>
            </a:r>
            <a:r>
              <a:rPr lang="sr-Latn-ME" baseline="-25000" dirty="0" smtClean="0">
                <a:sym typeface="Symbol"/>
              </a:rPr>
              <a:t>1</a:t>
            </a:r>
            <a:r>
              <a:rPr lang="en-US" dirty="0" smtClean="0">
                <a:sym typeface="Symbol"/>
              </a:rPr>
              <a:t>≥1</a:t>
            </a:r>
            <a:r>
              <a:rPr lang="sr-Latn-ME" dirty="0" smtClean="0">
                <a:sym typeface="Symbol"/>
              </a:rPr>
              <a:t>/2. Uzmimo da je </a:t>
            </a:r>
            <a:r>
              <a:rPr lang="sr-Latn-ME" i="1" dirty="0" smtClean="0">
                <a:sym typeface="Symbol"/>
              </a:rPr>
              <a:t>c</a:t>
            </a:r>
            <a:r>
              <a:rPr lang="sr-Latn-ME" baseline="-25000" dirty="0" smtClean="0">
                <a:sym typeface="Symbol"/>
              </a:rPr>
              <a:t>1</a:t>
            </a:r>
            <a:r>
              <a:rPr lang="sr-Latn-ME" dirty="0" smtClean="0">
                <a:sym typeface="Symbol"/>
              </a:rPr>
              <a:t>=1/3 dakle dobijamo da </a:t>
            </a:r>
            <a:r>
              <a:rPr lang="sr-Latn-ME" i="1" dirty="0" smtClean="0">
                <a:sym typeface="Symbol"/>
              </a:rPr>
              <a:t>n</a:t>
            </a:r>
            <a:r>
              <a:rPr lang="sr-Latn-ME" baseline="-25000" dirty="0" smtClean="0">
                <a:sym typeface="Symbol"/>
              </a:rPr>
              <a:t>0</a:t>
            </a:r>
            <a:r>
              <a:rPr lang="sr-Latn-ME" dirty="0" smtClean="0">
                <a:sym typeface="Symbol"/>
              </a:rPr>
              <a:t> je najmanje </a:t>
            </a:r>
            <a:r>
              <a:rPr lang="sr-Latn-ME" i="1" dirty="0" smtClean="0">
                <a:sym typeface="Symbol"/>
              </a:rPr>
              <a:t>n</a:t>
            </a:r>
            <a:r>
              <a:rPr lang="sr-Latn-ME" dirty="0" smtClean="0">
                <a:sym typeface="Symbol"/>
              </a:rPr>
              <a:t> koje zadovoljava </a:t>
            </a:r>
            <a:r>
              <a:rPr lang="sr-Latn-ME" i="1" dirty="0" smtClean="0">
                <a:sym typeface="Symbol"/>
              </a:rPr>
              <a:t>n</a:t>
            </a:r>
            <a:r>
              <a:rPr lang="sr-Latn-ME" baseline="-25000" dirty="0" smtClean="0">
                <a:sym typeface="Symbol"/>
              </a:rPr>
              <a:t>0</a:t>
            </a:r>
            <a:r>
              <a:rPr lang="sr-Latn-ME" dirty="0" smtClean="0">
                <a:sym typeface="Symbol"/>
              </a:rPr>
              <a:t>/6≥3 odnosno </a:t>
            </a:r>
            <a:r>
              <a:rPr lang="sr-Latn-ME" i="1" dirty="0" smtClean="0">
                <a:sym typeface="Symbol"/>
              </a:rPr>
              <a:t>n</a:t>
            </a:r>
            <a:r>
              <a:rPr lang="sr-Latn-ME" baseline="-25000" dirty="0" smtClean="0">
                <a:sym typeface="Symbol"/>
              </a:rPr>
              <a:t>0</a:t>
            </a:r>
            <a:r>
              <a:rPr lang="sr-Latn-ME" dirty="0" smtClean="0">
                <a:sym typeface="Symbol"/>
              </a:rPr>
              <a:t>=18.</a:t>
            </a:r>
            <a:endParaRPr lang="en-US" dirty="0" smtClean="0">
              <a:sym typeface="Symbol"/>
            </a:endParaRPr>
          </a:p>
        </p:txBody>
      </p:sp>
    </p:spTree>
    <p:extLst>
      <p:ext uri="{BB962C8B-B14F-4D97-AF65-F5344CB8AC3E}">
        <p14:creationId xmlns:p14="http://schemas.microsoft.com/office/powerpoint/2010/main" val="604158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a:t>Asimptotska notacija</a:t>
            </a:r>
            <a:endParaRPr lang="en-US" dirty="0"/>
          </a:p>
        </p:txBody>
      </p:sp>
      <p:sp>
        <p:nvSpPr>
          <p:cNvPr id="3" name="Content Placeholder 2"/>
          <p:cNvSpPr>
            <a:spLocks noGrp="1"/>
          </p:cNvSpPr>
          <p:nvPr>
            <p:ph idx="1"/>
          </p:nvPr>
        </p:nvSpPr>
        <p:spPr>
          <a:xfrm>
            <a:off x="0" y="1371600"/>
            <a:ext cx="9144000" cy="5486400"/>
          </a:xfrm>
        </p:spPr>
        <p:txBody>
          <a:bodyPr/>
          <a:lstStyle/>
          <a:p>
            <a:r>
              <a:rPr lang="en-US" dirty="0" err="1" smtClean="0"/>
              <a:t>Lako</a:t>
            </a:r>
            <a:r>
              <a:rPr lang="en-US" dirty="0" smtClean="0"/>
              <a:t> se </a:t>
            </a:r>
            <a:r>
              <a:rPr lang="en-US" dirty="0" err="1" smtClean="0"/>
              <a:t>pokazuje</a:t>
            </a:r>
            <a:r>
              <a:rPr lang="en-US" dirty="0" smtClean="0"/>
              <a:t> da 6</a:t>
            </a:r>
            <a:r>
              <a:rPr lang="en-US" i="1" dirty="0" smtClean="0"/>
              <a:t>n</a:t>
            </a:r>
            <a:r>
              <a:rPr lang="en-US" baseline="30000" dirty="0" smtClean="0"/>
              <a:t>3 </a:t>
            </a:r>
            <a:r>
              <a:rPr lang="en-US" dirty="0" err="1" smtClean="0"/>
              <a:t>nije</a:t>
            </a:r>
            <a:r>
              <a:rPr lang="en-US" dirty="0" smtClean="0"/>
              <a:t> </a:t>
            </a:r>
            <a:r>
              <a:rPr lang="sr-Latn-ME" dirty="0" smtClean="0">
                <a:latin typeface="Symbol" pitchFamily="18" charset="2"/>
              </a:rPr>
              <a:t>Q</a:t>
            </a:r>
            <a:r>
              <a:rPr lang="sr-Latn-ME" dirty="0" smtClean="0"/>
              <a:t>(</a:t>
            </a:r>
            <a:r>
              <a:rPr lang="sr-Latn-ME" i="1" dirty="0" smtClean="0"/>
              <a:t>n</a:t>
            </a:r>
            <a:r>
              <a:rPr lang="en-US" i="1" baseline="30000" dirty="0" smtClean="0"/>
              <a:t>2</a:t>
            </a:r>
            <a:r>
              <a:rPr lang="sr-Latn-ME" dirty="0" smtClean="0"/>
              <a:t>)</a:t>
            </a:r>
            <a:r>
              <a:rPr lang="en-US" dirty="0" smtClean="0"/>
              <a:t>.</a:t>
            </a:r>
          </a:p>
          <a:p>
            <a:r>
              <a:rPr lang="en-US" dirty="0" err="1" smtClean="0"/>
              <a:t>Kod</a:t>
            </a:r>
            <a:r>
              <a:rPr lang="en-US" dirty="0" smtClean="0"/>
              <a:t> </a:t>
            </a:r>
            <a:r>
              <a:rPr lang="sr-Latn-ME" dirty="0">
                <a:latin typeface="Symbol" pitchFamily="18" charset="2"/>
              </a:rPr>
              <a:t>Q</a:t>
            </a:r>
            <a:r>
              <a:rPr lang="sr-Latn-ME" dirty="0" smtClean="0"/>
              <a:t>()</a:t>
            </a:r>
            <a:r>
              <a:rPr lang="en-US" dirty="0" smtClean="0"/>
              <a:t> </a:t>
            </a:r>
            <a:r>
              <a:rPr lang="en-US" dirty="0" err="1" smtClean="0"/>
              <a:t>postoji</a:t>
            </a:r>
            <a:r>
              <a:rPr lang="en-US" dirty="0" smtClean="0"/>
              <a:t> </a:t>
            </a:r>
            <a:r>
              <a:rPr lang="en-US" dirty="0" err="1" smtClean="0"/>
              <a:t>asimptotsko</a:t>
            </a:r>
            <a:r>
              <a:rPr lang="en-US" dirty="0" smtClean="0"/>
              <a:t> </a:t>
            </a:r>
            <a:r>
              <a:rPr lang="en-US" dirty="0" err="1" smtClean="0"/>
              <a:t>ograni</a:t>
            </a:r>
            <a:r>
              <a:rPr lang="sr-Latn-ME" dirty="0" smtClean="0"/>
              <a:t>čenje sa gornje i donje strane.</a:t>
            </a:r>
          </a:p>
          <a:p>
            <a:r>
              <a:rPr lang="sr-Latn-ME" dirty="0" smtClean="0"/>
              <a:t>Alternativa (popularnija) je </a:t>
            </a:r>
            <a:r>
              <a:rPr lang="sr-Latn-ME" i="1" dirty="0" smtClean="0"/>
              <a:t>O</a:t>
            </a:r>
            <a:r>
              <a:rPr lang="sr-Latn-ME" dirty="0" smtClean="0"/>
              <a:t>() notacija </a:t>
            </a:r>
            <a:r>
              <a:rPr lang="sr-Latn-ME" b="1" u="sng" dirty="0" smtClean="0"/>
              <a:t>u najgorem slučaju</a:t>
            </a:r>
            <a:r>
              <a:rPr lang="sr-Latn-ME" dirty="0" smtClean="0"/>
              <a:t> kod koje postoji samo gornja granica:</a:t>
            </a:r>
            <a:br>
              <a:rPr lang="sr-Latn-ME" dirty="0" smtClean="0"/>
            </a:br>
            <a:r>
              <a:rPr lang="sr-Latn-ME" i="1" dirty="0" smtClean="0"/>
              <a:t>O</a:t>
            </a:r>
            <a:r>
              <a:rPr lang="sr-Latn-ME" dirty="0" smtClean="0"/>
              <a:t>(</a:t>
            </a:r>
            <a:r>
              <a:rPr lang="sr-Latn-ME" i="1" dirty="0" smtClean="0"/>
              <a:t>g</a:t>
            </a:r>
            <a:r>
              <a:rPr lang="sr-Latn-ME" dirty="0" smtClean="0"/>
              <a:t>(</a:t>
            </a:r>
            <a:r>
              <a:rPr lang="sr-Latn-ME" i="1" dirty="0" smtClean="0"/>
              <a:t>n</a:t>
            </a:r>
            <a:r>
              <a:rPr lang="sr-Latn-ME" dirty="0"/>
              <a:t>))=</a:t>
            </a:r>
            <a:r>
              <a:rPr lang="en-US" dirty="0"/>
              <a:t>{</a:t>
            </a:r>
            <a:r>
              <a:rPr lang="en-US" i="1" dirty="0"/>
              <a:t>f</a:t>
            </a:r>
            <a:r>
              <a:rPr lang="en-US" dirty="0"/>
              <a:t>(</a:t>
            </a:r>
            <a:r>
              <a:rPr lang="en-US" i="1" dirty="0"/>
              <a:t>n</a:t>
            </a:r>
            <a:r>
              <a:rPr lang="en-US" dirty="0"/>
              <a:t>)| </a:t>
            </a:r>
            <a:r>
              <a:rPr lang="en-US" dirty="0">
                <a:sym typeface="Symbol"/>
              </a:rPr>
              <a:t></a:t>
            </a:r>
            <a:r>
              <a:rPr lang="en-US" i="1" dirty="0" smtClean="0">
                <a:sym typeface="Symbol"/>
              </a:rPr>
              <a:t>c</a:t>
            </a:r>
            <a:r>
              <a:rPr lang="en-US" dirty="0" smtClean="0">
                <a:sym typeface="Symbol"/>
              </a:rPr>
              <a:t>&gt;0,</a:t>
            </a:r>
            <a:r>
              <a:rPr lang="en-US" i="1" dirty="0" smtClean="0">
                <a:sym typeface="Symbol"/>
              </a:rPr>
              <a:t>n</a:t>
            </a:r>
            <a:r>
              <a:rPr lang="en-US" baseline="-25000" dirty="0" smtClean="0">
                <a:sym typeface="Symbol"/>
              </a:rPr>
              <a:t>0</a:t>
            </a:r>
            <a:r>
              <a:rPr lang="en-US" dirty="0" smtClean="0">
                <a:sym typeface="Symbol"/>
              </a:rPr>
              <a:t>&gt;0</a:t>
            </a:r>
            <a:r>
              <a:rPr lang="en-US" dirty="0">
                <a:sym typeface="Symbol"/>
              </a:rPr>
              <a:t>, 0</a:t>
            </a:r>
            <a:r>
              <a:rPr lang="en-US" dirty="0" smtClean="0">
                <a:sym typeface="Symbol"/>
              </a:rPr>
              <a:t></a:t>
            </a:r>
            <a:r>
              <a:rPr lang="en-US" i="1" dirty="0" smtClean="0">
                <a:sym typeface="Symbol"/>
              </a:rPr>
              <a:t>f</a:t>
            </a:r>
            <a:r>
              <a:rPr lang="en-US" dirty="0" smtClean="0">
                <a:sym typeface="Symbol"/>
              </a:rPr>
              <a:t>(</a:t>
            </a:r>
            <a:r>
              <a:rPr lang="en-US" i="1" dirty="0" smtClean="0">
                <a:sym typeface="Symbol"/>
              </a:rPr>
              <a:t>n</a:t>
            </a:r>
            <a:r>
              <a:rPr lang="en-US" dirty="0">
                <a:sym typeface="Symbol"/>
              </a:rPr>
              <a:t>)</a:t>
            </a:r>
            <a:r>
              <a:rPr lang="en-US" i="1" dirty="0" smtClean="0">
                <a:sym typeface="Symbol"/>
              </a:rPr>
              <a:t>cg</a:t>
            </a:r>
            <a:r>
              <a:rPr lang="en-US" dirty="0" smtClean="0">
                <a:sym typeface="Symbol"/>
              </a:rPr>
              <a:t>(</a:t>
            </a:r>
            <a:r>
              <a:rPr lang="en-US" i="1" dirty="0" smtClean="0">
                <a:sym typeface="Symbol"/>
              </a:rPr>
              <a:t>n</a:t>
            </a:r>
            <a:r>
              <a:rPr lang="en-US" dirty="0">
                <a:sym typeface="Symbol"/>
              </a:rPr>
              <a:t>) za </a:t>
            </a:r>
            <a:r>
              <a:rPr lang="en-US" i="1" dirty="0">
                <a:sym typeface="Symbol"/>
              </a:rPr>
              <a:t>n</a:t>
            </a:r>
            <a:r>
              <a:rPr lang="en-US" dirty="0">
                <a:sym typeface="Symbol"/>
              </a:rPr>
              <a:t>≥</a:t>
            </a:r>
            <a:r>
              <a:rPr lang="en-US" i="1" dirty="0" smtClean="0">
                <a:sym typeface="Symbol"/>
              </a:rPr>
              <a:t>n</a:t>
            </a:r>
            <a:r>
              <a:rPr lang="en-US" baseline="-25000" dirty="0" smtClean="0">
                <a:sym typeface="Symbol"/>
              </a:rPr>
              <a:t>0</a:t>
            </a:r>
            <a:r>
              <a:rPr lang="en-US" dirty="0" smtClean="0">
                <a:sym typeface="Symbol"/>
              </a:rPr>
              <a:t>}</a:t>
            </a:r>
          </a:p>
          <a:p>
            <a:r>
              <a:rPr lang="en-US" dirty="0" smtClean="0">
                <a:sym typeface="Symbol"/>
              </a:rPr>
              <a:t>O</a:t>
            </a:r>
            <a:r>
              <a:rPr lang="sr-Latn-ME" dirty="0" smtClean="0">
                <a:sym typeface="Symbol"/>
              </a:rPr>
              <a:t>čigledno </a:t>
            </a:r>
            <a:r>
              <a:rPr lang="sr-Latn-ME" i="1" dirty="0" smtClean="0">
                <a:sym typeface="Symbol"/>
              </a:rPr>
              <a:t>f</a:t>
            </a:r>
            <a:r>
              <a:rPr lang="sr-Latn-ME" dirty="0" smtClean="0">
                <a:sym typeface="Symbol"/>
              </a:rPr>
              <a:t>(</a:t>
            </a:r>
            <a:r>
              <a:rPr lang="sr-Latn-ME" i="1" dirty="0" smtClean="0">
                <a:sym typeface="Symbol"/>
              </a:rPr>
              <a:t>n</a:t>
            </a:r>
            <a:r>
              <a:rPr lang="sr-Latn-ME" dirty="0" smtClean="0">
                <a:sym typeface="Symbol"/>
              </a:rPr>
              <a:t>)=</a:t>
            </a:r>
            <a:r>
              <a:rPr lang="sr-Latn-ME" dirty="0" smtClean="0">
                <a:latin typeface="Symbol" pitchFamily="18" charset="2"/>
              </a:rPr>
              <a:t>Q</a:t>
            </a:r>
            <a:r>
              <a:rPr lang="sr-Latn-ME" dirty="0" smtClean="0"/>
              <a:t>(</a:t>
            </a:r>
            <a:r>
              <a:rPr lang="sr-Latn-ME" i="1" dirty="0" smtClean="0"/>
              <a:t>g</a:t>
            </a:r>
            <a:r>
              <a:rPr lang="sr-Latn-ME" dirty="0" smtClean="0"/>
              <a:t>(</a:t>
            </a:r>
            <a:r>
              <a:rPr lang="sr-Latn-ME" i="1" dirty="0" smtClean="0"/>
              <a:t>n</a:t>
            </a:r>
            <a:r>
              <a:rPr lang="sr-Latn-ME" dirty="0" smtClean="0"/>
              <a:t>))</a:t>
            </a:r>
            <a:r>
              <a:rPr lang="en-US" dirty="0" smtClean="0"/>
              <a:t> </a:t>
            </a:r>
            <a:r>
              <a:rPr lang="sr-Latn-ME" dirty="0" smtClean="0"/>
              <a:t>implicira </a:t>
            </a:r>
            <a:r>
              <a:rPr lang="sr-Latn-ME" i="1" dirty="0">
                <a:sym typeface="Symbol"/>
              </a:rPr>
              <a:t>f</a:t>
            </a:r>
            <a:r>
              <a:rPr lang="sr-Latn-ME" dirty="0">
                <a:sym typeface="Symbol"/>
              </a:rPr>
              <a:t>(</a:t>
            </a:r>
            <a:r>
              <a:rPr lang="sr-Latn-ME" i="1" dirty="0">
                <a:sym typeface="Symbol"/>
              </a:rPr>
              <a:t>n</a:t>
            </a:r>
            <a:r>
              <a:rPr lang="sr-Latn-ME" dirty="0" smtClean="0">
                <a:sym typeface="Symbol"/>
              </a:rPr>
              <a:t>)=</a:t>
            </a:r>
            <a:r>
              <a:rPr lang="sr-Latn-ME" i="1" dirty="0" smtClean="0"/>
              <a:t>O</a:t>
            </a:r>
            <a:r>
              <a:rPr lang="sr-Latn-ME" dirty="0" smtClean="0"/>
              <a:t>(</a:t>
            </a:r>
            <a:r>
              <a:rPr lang="sr-Latn-ME" i="1" dirty="0" smtClean="0"/>
              <a:t>g</a:t>
            </a:r>
            <a:r>
              <a:rPr lang="sr-Latn-ME" dirty="0" smtClean="0"/>
              <a:t>(</a:t>
            </a:r>
            <a:r>
              <a:rPr lang="sr-Latn-ME" i="1" dirty="0" smtClean="0"/>
              <a:t>n</a:t>
            </a:r>
            <a:r>
              <a:rPr lang="sr-Latn-ME" dirty="0" smtClean="0"/>
              <a:t>)) jer su uslovi za </a:t>
            </a:r>
            <a:r>
              <a:rPr lang="sr-Latn-ME" dirty="0" smtClean="0">
                <a:latin typeface="Symbol" pitchFamily="18" charset="2"/>
              </a:rPr>
              <a:t>Q</a:t>
            </a:r>
            <a:r>
              <a:rPr lang="sr-Latn-ME" dirty="0" smtClean="0"/>
              <a:t>() strožiji nego za big-O notaciju.</a:t>
            </a:r>
          </a:p>
          <a:p>
            <a:r>
              <a:rPr lang="sr-Latn-ME" dirty="0" smtClean="0">
                <a:sym typeface="Symbol"/>
              </a:rPr>
              <a:t>U skupovnoj algebri ovo se zapisuje </a:t>
            </a:r>
            <a:r>
              <a:rPr lang="sr-Latn-ME" dirty="0">
                <a:latin typeface="Symbol" pitchFamily="18" charset="2"/>
              </a:rPr>
              <a:t>Q</a:t>
            </a:r>
            <a:r>
              <a:rPr lang="sr-Latn-ME" dirty="0"/>
              <a:t>(</a:t>
            </a:r>
            <a:r>
              <a:rPr lang="sr-Latn-ME" i="1" dirty="0"/>
              <a:t>g</a:t>
            </a:r>
            <a:r>
              <a:rPr lang="sr-Latn-ME" dirty="0"/>
              <a:t>(</a:t>
            </a:r>
            <a:r>
              <a:rPr lang="sr-Latn-ME" i="1" dirty="0"/>
              <a:t>n</a:t>
            </a:r>
            <a:r>
              <a:rPr lang="sr-Latn-ME" dirty="0" smtClean="0"/>
              <a:t>))</a:t>
            </a:r>
            <a:r>
              <a:rPr lang="sr-Latn-ME" dirty="0" smtClean="0">
                <a:sym typeface="Symbol"/>
              </a:rPr>
              <a:t></a:t>
            </a:r>
            <a:r>
              <a:rPr lang="sr-Latn-ME" i="1" dirty="0" smtClean="0"/>
              <a:t>O</a:t>
            </a:r>
            <a:r>
              <a:rPr lang="sr-Latn-ME" dirty="0" smtClean="0"/>
              <a:t>(</a:t>
            </a:r>
            <a:r>
              <a:rPr lang="sr-Latn-ME" i="1" dirty="0" smtClean="0"/>
              <a:t>g</a:t>
            </a:r>
            <a:r>
              <a:rPr lang="sr-Latn-ME" dirty="0" smtClean="0"/>
              <a:t>(</a:t>
            </a:r>
            <a:r>
              <a:rPr lang="sr-Latn-ME" i="1" dirty="0" smtClean="0"/>
              <a:t>n</a:t>
            </a:r>
            <a:r>
              <a:rPr lang="sr-Latn-ME" dirty="0" smtClean="0"/>
              <a:t>)).</a:t>
            </a:r>
          </a:p>
          <a:p>
            <a:r>
              <a:rPr lang="sr-Latn-ME" dirty="0" smtClean="0">
                <a:sym typeface="Symbol"/>
              </a:rPr>
              <a:t>Veliko-O notacija opisuje gornju granicu to jest najgori (worst case) slučaj.</a:t>
            </a:r>
            <a:r>
              <a:rPr lang="en-US" dirty="0" smtClean="0">
                <a:sym typeface="Symbol"/>
              </a:rPr>
              <a:t> </a:t>
            </a:r>
            <a:r>
              <a:rPr lang="en-GB" dirty="0" err="1" smtClean="0">
                <a:sym typeface="Symbol"/>
              </a:rPr>
              <a:t>Lak</a:t>
            </a:r>
            <a:r>
              <a:rPr lang="sr-Latn-ME" dirty="0" smtClean="0">
                <a:sym typeface="Symbol"/>
              </a:rPr>
              <a:t>še se određuje pa je samim tim popularnija.</a:t>
            </a:r>
          </a:p>
          <a:p>
            <a:r>
              <a:rPr lang="sr-Latn-ME" dirty="0" smtClean="0">
                <a:sym typeface="Symbol"/>
              </a:rPr>
              <a:t>Kako veliko-</a:t>
            </a:r>
            <a:r>
              <a:rPr lang="sr-Latn-ME" i="1" dirty="0" smtClean="0">
                <a:sym typeface="Symbol"/>
              </a:rPr>
              <a:t>O</a:t>
            </a:r>
            <a:r>
              <a:rPr lang="sr-Latn-ME" dirty="0" smtClean="0">
                <a:sym typeface="Symbol"/>
              </a:rPr>
              <a:t>() notacija daje asimptotsku gornju granicu</a:t>
            </a:r>
            <a:r>
              <a:rPr lang="en-US" dirty="0">
                <a:sym typeface="Symbol"/>
              </a:rPr>
              <a:t> </a:t>
            </a:r>
            <a:r>
              <a:rPr lang="en-US" dirty="0" smtClean="0">
                <a:sym typeface="Symbol"/>
              </a:rPr>
              <a:t>to </a:t>
            </a:r>
            <a:r>
              <a:rPr lang="en-US" dirty="0" err="1" smtClean="0">
                <a:sym typeface="Symbol"/>
              </a:rPr>
              <a:t>imamo</a:t>
            </a:r>
            <a:r>
              <a:rPr lang="en-US" dirty="0" smtClean="0">
                <a:sym typeface="Symbol"/>
              </a:rPr>
              <a:t> </a:t>
            </a:r>
            <a:r>
              <a:rPr lang="en-US" dirty="0" err="1" smtClean="0">
                <a:sym typeface="Symbol"/>
              </a:rPr>
              <a:t>i</a:t>
            </a:r>
            <a:r>
              <a:rPr lang="en-US" dirty="0" smtClean="0">
                <a:sym typeface="Symbol"/>
              </a:rPr>
              <a:t> </a:t>
            </a:r>
            <a:r>
              <a:rPr lang="en-US" dirty="0" smtClean="0">
                <a:latin typeface="Symbol" pitchFamily="18" charset="2"/>
                <a:sym typeface="Symbol"/>
              </a:rPr>
              <a:t>W</a:t>
            </a:r>
            <a:r>
              <a:rPr lang="en-US" dirty="0" smtClean="0">
                <a:sym typeface="Symbol"/>
              </a:rPr>
              <a:t>()  </a:t>
            </a:r>
            <a:r>
              <a:rPr lang="en-US" dirty="0" err="1" smtClean="0">
                <a:sym typeface="Symbol"/>
              </a:rPr>
              <a:t>notaciju</a:t>
            </a:r>
            <a:r>
              <a:rPr lang="en-US" dirty="0" smtClean="0">
                <a:sym typeface="Symbol"/>
              </a:rPr>
              <a:t> </a:t>
            </a:r>
            <a:r>
              <a:rPr lang="en-US" dirty="0" err="1" smtClean="0">
                <a:sym typeface="Symbol"/>
              </a:rPr>
              <a:t>asimptotsku</a:t>
            </a:r>
            <a:r>
              <a:rPr lang="en-US" dirty="0" smtClean="0">
                <a:sym typeface="Symbol"/>
              </a:rPr>
              <a:t> </a:t>
            </a:r>
            <a:r>
              <a:rPr lang="en-US" dirty="0" err="1" smtClean="0">
                <a:sym typeface="Symbol"/>
              </a:rPr>
              <a:t>donju</a:t>
            </a:r>
            <a:r>
              <a:rPr lang="en-US" dirty="0" smtClean="0">
                <a:sym typeface="Symbol"/>
              </a:rPr>
              <a:t> </a:t>
            </a:r>
            <a:r>
              <a:rPr lang="en-US" dirty="0" err="1" smtClean="0">
                <a:sym typeface="Symbol"/>
              </a:rPr>
              <a:t>granicu</a:t>
            </a:r>
            <a:r>
              <a:rPr lang="en-US" dirty="0" smtClean="0">
                <a:sym typeface="Symbol"/>
              </a:rPr>
              <a:t>:</a:t>
            </a:r>
            <a:br>
              <a:rPr lang="en-US" dirty="0" smtClean="0">
                <a:sym typeface="Symbol"/>
              </a:rPr>
            </a:br>
            <a:r>
              <a:rPr lang="en-US" dirty="0" smtClean="0">
                <a:latin typeface="Symbol" pitchFamily="18" charset="2"/>
              </a:rPr>
              <a:t>W</a:t>
            </a:r>
            <a:r>
              <a:rPr lang="sr-Latn-ME" dirty="0" smtClean="0"/>
              <a:t>(</a:t>
            </a:r>
            <a:r>
              <a:rPr lang="sr-Latn-ME" i="1" dirty="0" smtClean="0"/>
              <a:t>g</a:t>
            </a:r>
            <a:r>
              <a:rPr lang="sr-Latn-ME" dirty="0" smtClean="0"/>
              <a:t>(</a:t>
            </a:r>
            <a:r>
              <a:rPr lang="sr-Latn-ME" i="1" dirty="0" smtClean="0"/>
              <a:t>n</a:t>
            </a:r>
            <a:r>
              <a:rPr lang="sr-Latn-ME" dirty="0"/>
              <a:t>))=</a:t>
            </a:r>
            <a:r>
              <a:rPr lang="en-US" dirty="0"/>
              <a:t>{</a:t>
            </a:r>
            <a:r>
              <a:rPr lang="en-US" i="1" dirty="0"/>
              <a:t>f</a:t>
            </a:r>
            <a:r>
              <a:rPr lang="en-US" dirty="0"/>
              <a:t>(</a:t>
            </a:r>
            <a:r>
              <a:rPr lang="en-US" i="1" dirty="0"/>
              <a:t>n</a:t>
            </a:r>
            <a:r>
              <a:rPr lang="en-US" dirty="0"/>
              <a:t>)| </a:t>
            </a:r>
            <a:r>
              <a:rPr lang="en-US" dirty="0">
                <a:sym typeface="Symbol"/>
              </a:rPr>
              <a:t></a:t>
            </a:r>
            <a:r>
              <a:rPr lang="en-US" i="1" dirty="0" smtClean="0">
                <a:sym typeface="Symbol"/>
              </a:rPr>
              <a:t>c</a:t>
            </a:r>
            <a:r>
              <a:rPr lang="en-US" dirty="0" smtClean="0">
                <a:sym typeface="Symbol"/>
              </a:rPr>
              <a:t>&gt;0,</a:t>
            </a:r>
            <a:r>
              <a:rPr lang="en-US" i="1" dirty="0" smtClean="0">
                <a:sym typeface="Symbol"/>
              </a:rPr>
              <a:t>n</a:t>
            </a:r>
            <a:r>
              <a:rPr lang="en-US" baseline="-25000" dirty="0" smtClean="0">
                <a:sym typeface="Symbol"/>
              </a:rPr>
              <a:t>0</a:t>
            </a:r>
            <a:r>
              <a:rPr lang="en-US" dirty="0" smtClean="0">
                <a:sym typeface="Symbol"/>
              </a:rPr>
              <a:t>&gt;0</a:t>
            </a:r>
            <a:r>
              <a:rPr lang="en-US" dirty="0">
                <a:sym typeface="Symbol"/>
              </a:rPr>
              <a:t>, 0</a:t>
            </a:r>
            <a:r>
              <a:rPr lang="en-US" dirty="0" smtClean="0">
                <a:sym typeface="Symbol"/>
              </a:rPr>
              <a:t></a:t>
            </a:r>
            <a:r>
              <a:rPr lang="en-US" i="1" dirty="0" smtClean="0">
                <a:sym typeface="Symbol"/>
              </a:rPr>
              <a:t>cg</a:t>
            </a:r>
            <a:r>
              <a:rPr lang="en-US" dirty="0" smtClean="0">
                <a:sym typeface="Symbol"/>
              </a:rPr>
              <a:t>(</a:t>
            </a:r>
            <a:r>
              <a:rPr lang="en-US" i="1" dirty="0" smtClean="0">
                <a:sym typeface="Symbol"/>
              </a:rPr>
              <a:t>n</a:t>
            </a:r>
            <a:r>
              <a:rPr lang="en-US" dirty="0" smtClean="0">
                <a:sym typeface="Symbol"/>
              </a:rPr>
              <a:t>)</a:t>
            </a:r>
            <a:r>
              <a:rPr lang="en-US" i="1" dirty="0">
                <a:sym typeface="Symbol"/>
              </a:rPr>
              <a:t>f</a:t>
            </a:r>
            <a:r>
              <a:rPr lang="en-US" dirty="0">
                <a:sym typeface="Symbol"/>
              </a:rPr>
              <a:t>(</a:t>
            </a:r>
            <a:r>
              <a:rPr lang="en-US" i="1" dirty="0">
                <a:sym typeface="Symbol"/>
              </a:rPr>
              <a:t>n</a:t>
            </a:r>
            <a:r>
              <a:rPr lang="en-US" dirty="0">
                <a:sym typeface="Symbol"/>
              </a:rPr>
              <a:t>)</a:t>
            </a:r>
            <a:r>
              <a:rPr lang="en-US" dirty="0" smtClean="0">
                <a:sym typeface="Symbol"/>
              </a:rPr>
              <a:t> </a:t>
            </a:r>
            <a:r>
              <a:rPr lang="en-US" dirty="0">
                <a:sym typeface="Symbol"/>
              </a:rPr>
              <a:t>za </a:t>
            </a:r>
            <a:r>
              <a:rPr lang="en-US" i="1" dirty="0">
                <a:sym typeface="Symbol"/>
              </a:rPr>
              <a:t>n</a:t>
            </a:r>
            <a:r>
              <a:rPr lang="en-US" dirty="0">
                <a:sym typeface="Symbol"/>
              </a:rPr>
              <a:t>≥</a:t>
            </a:r>
            <a:r>
              <a:rPr lang="en-US" i="1" dirty="0">
                <a:sym typeface="Symbol"/>
              </a:rPr>
              <a:t>n</a:t>
            </a:r>
            <a:r>
              <a:rPr lang="en-US" baseline="-25000" dirty="0">
                <a:sym typeface="Symbol"/>
              </a:rPr>
              <a:t>0</a:t>
            </a:r>
            <a:r>
              <a:rPr lang="en-US" dirty="0">
                <a:sym typeface="Symbol"/>
              </a:rPr>
              <a:t>}</a:t>
            </a:r>
          </a:p>
          <a:p>
            <a:endParaRPr lang="sr-Latn-ME" dirty="0" smtClean="0"/>
          </a:p>
        </p:txBody>
      </p:sp>
    </p:spTree>
    <p:extLst>
      <p:ext uri="{BB962C8B-B14F-4D97-AF65-F5344CB8AC3E}">
        <p14:creationId xmlns:p14="http://schemas.microsoft.com/office/powerpoint/2010/main" val="15572474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en-US" dirty="0" err="1" smtClean="0"/>
              <a:t>Asimptotske</a:t>
            </a:r>
            <a:r>
              <a:rPr lang="en-US" dirty="0" smtClean="0"/>
              <a:t> </a:t>
            </a:r>
            <a:r>
              <a:rPr lang="en-US" dirty="0" err="1" smtClean="0"/>
              <a:t>notacije</a:t>
            </a:r>
            <a:endParaRPr lang="en-US" dirty="0"/>
          </a:p>
        </p:txBody>
      </p:sp>
      <p:sp>
        <p:nvSpPr>
          <p:cNvPr id="3" name="Content Placeholder 2"/>
          <p:cNvSpPr>
            <a:spLocks noGrp="1"/>
          </p:cNvSpPr>
          <p:nvPr>
            <p:ph idx="1"/>
          </p:nvPr>
        </p:nvSpPr>
        <p:spPr>
          <a:xfrm>
            <a:off x="0" y="1219200"/>
            <a:ext cx="9144000" cy="5257800"/>
          </a:xfrm>
        </p:spPr>
        <p:txBody>
          <a:bodyPr/>
          <a:lstStyle/>
          <a:p>
            <a:r>
              <a:rPr lang="en-US" b="1" dirty="0" err="1" smtClean="0"/>
              <a:t>Teorema</a:t>
            </a:r>
            <a:r>
              <a:rPr lang="en-US" b="1" dirty="0" smtClean="0"/>
              <a:t>:</a:t>
            </a:r>
            <a:r>
              <a:rPr lang="en-US" dirty="0" smtClean="0"/>
              <a:t> </a:t>
            </a:r>
            <a:r>
              <a:rPr lang="en-US" dirty="0" err="1" smtClean="0"/>
              <a:t>Kada</a:t>
            </a:r>
            <a:r>
              <a:rPr lang="en-US" dirty="0" smtClean="0"/>
              <a:t> za </a:t>
            </a:r>
            <a:r>
              <a:rPr lang="en-US" dirty="0" err="1" smtClean="0"/>
              <a:t>dvije</a:t>
            </a:r>
            <a:r>
              <a:rPr lang="en-US" dirty="0" smtClean="0"/>
              <a:t> </a:t>
            </a:r>
            <a:r>
              <a:rPr lang="en-US" dirty="0" err="1" smtClean="0"/>
              <a:t>funkcije</a:t>
            </a:r>
            <a:r>
              <a:rPr lang="en-US" dirty="0" smtClean="0"/>
              <a:t> </a:t>
            </a:r>
            <a:r>
              <a:rPr lang="en-US" i="1" dirty="0" smtClean="0"/>
              <a:t>f</a:t>
            </a:r>
            <a:r>
              <a:rPr lang="en-US" dirty="0" smtClean="0"/>
              <a:t>(</a:t>
            </a:r>
            <a:r>
              <a:rPr lang="en-US" i="1" dirty="0" smtClean="0"/>
              <a:t>n</a:t>
            </a:r>
            <a:r>
              <a:rPr lang="en-US" dirty="0" smtClean="0"/>
              <a:t>) </a:t>
            </a:r>
            <a:r>
              <a:rPr lang="en-US" dirty="0" err="1" smtClean="0"/>
              <a:t>i</a:t>
            </a:r>
            <a:r>
              <a:rPr lang="en-US" dirty="0" smtClean="0"/>
              <a:t> </a:t>
            </a:r>
            <a:r>
              <a:rPr lang="en-US" i="1" dirty="0" smtClean="0"/>
              <a:t>g</a:t>
            </a:r>
            <a:r>
              <a:rPr lang="en-US" dirty="0" smtClean="0"/>
              <a:t>(</a:t>
            </a:r>
            <a:r>
              <a:rPr lang="en-US" i="1" dirty="0" smtClean="0"/>
              <a:t>n</a:t>
            </a:r>
            <a:r>
              <a:rPr lang="en-US" dirty="0" smtClean="0"/>
              <a:t>) </a:t>
            </a:r>
            <a:r>
              <a:rPr lang="en-US" dirty="0" err="1" smtClean="0"/>
              <a:t>imamo</a:t>
            </a:r>
            <a:r>
              <a:rPr lang="en-US" dirty="0" smtClean="0"/>
              <a:t> </a:t>
            </a:r>
            <a:r>
              <a:rPr lang="en-US" i="1" dirty="0" smtClean="0"/>
              <a:t>f</a:t>
            </a:r>
            <a:r>
              <a:rPr lang="en-US" dirty="0" smtClean="0"/>
              <a:t>(</a:t>
            </a:r>
            <a:r>
              <a:rPr lang="en-US" i="1" dirty="0" smtClean="0"/>
              <a:t>n</a:t>
            </a:r>
            <a:r>
              <a:rPr lang="en-US" dirty="0" smtClean="0"/>
              <a:t>)=</a:t>
            </a:r>
            <a:r>
              <a:rPr lang="en-US" dirty="0" smtClean="0">
                <a:latin typeface="Symbol" pitchFamily="18" charset="2"/>
              </a:rPr>
              <a:t>Q</a:t>
            </a:r>
            <a:r>
              <a:rPr lang="en-US" dirty="0" smtClean="0"/>
              <a:t>(</a:t>
            </a:r>
            <a:r>
              <a:rPr lang="en-US" i="1" dirty="0" smtClean="0"/>
              <a:t>g</a:t>
            </a:r>
            <a:r>
              <a:rPr lang="en-US" dirty="0" smtClean="0"/>
              <a:t>(</a:t>
            </a:r>
            <a:r>
              <a:rPr lang="en-US" i="1" dirty="0" smtClean="0"/>
              <a:t>n</a:t>
            </a:r>
            <a:r>
              <a:rPr lang="en-US" dirty="0" smtClean="0"/>
              <a:t>)) </a:t>
            </a:r>
            <a:r>
              <a:rPr lang="en-US" dirty="0" err="1" smtClean="0"/>
              <a:t>ako</a:t>
            </a:r>
            <a:r>
              <a:rPr lang="en-US" dirty="0" smtClean="0"/>
              <a:t> </a:t>
            </a:r>
            <a:r>
              <a:rPr lang="en-US" dirty="0" err="1" smtClean="0"/>
              <a:t>i</a:t>
            </a:r>
            <a:r>
              <a:rPr lang="en-US" dirty="0" smtClean="0"/>
              <a:t> </a:t>
            </a:r>
            <a:r>
              <a:rPr lang="en-US" dirty="0" err="1" smtClean="0"/>
              <a:t>samo</a:t>
            </a:r>
            <a:r>
              <a:rPr lang="en-US" dirty="0" smtClean="0"/>
              <a:t> </a:t>
            </a:r>
            <a:r>
              <a:rPr lang="en-US" dirty="0" err="1" smtClean="0"/>
              <a:t>ako</a:t>
            </a:r>
            <a:r>
              <a:rPr lang="en-US" dirty="0" smtClean="0"/>
              <a:t> (</a:t>
            </a:r>
            <a:r>
              <a:rPr lang="en-US" dirty="0" err="1" smtClean="0"/>
              <a:t>akko</a:t>
            </a:r>
            <a:r>
              <a:rPr lang="en-US" dirty="0" smtClean="0"/>
              <a:t>) </a:t>
            </a:r>
            <a:r>
              <a:rPr lang="en-US" i="1" dirty="0"/>
              <a:t>f</a:t>
            </a:r>
            <a:r>
              <a:rPr lang="en-US" dirty="0"/>
              <a:t>(</a:t>
            </a:r>
            <a:r>
              <a:rPr lang="en-US" i="1" dirty="0"/>
              <a:t>n</a:t>
            </a:r>
            <a:r>
              <a:rPr lang="en-US" dirty="0" smtClean="0"/>
              <a:t>)=</a:t>
            </a:r>
            <a:r>
              <a:rPr lang="en-US" i="1" dirty="0" smtClean="0"/>
              <a:t>O</a:t>
            </a:r>
            <a:r>
              <a:rPr lang="en-US" dirty="0" smtClean="0"/>
              <a:t>(</a:t>
            </a:r>
            <a:r>
              <a:rPr lang="en-US" i="1" dirty="0" smtClean="0"/>
              <a:t>g</a:t>
            </a:r>
            <a:r>
              <a:rPr lang="en-US" dirty="0" smtClean="0"/>
              <a:t>(</a:t>
            </a:r>
            <a:r>
              <a:rPr lang="en-US" i="1" dirty="0" smtClean="0"/>
              <a:t>n</a:t>
            </a:r>
            <a:r>
              <a:rPr lang="en-US" dirty="0" smtClean="0"/>
              <a:t>)) </a:t>
            </a:r>
            <a:r>
              <a:rPr lang="en-US" dirty="0" err="1" smtClean="0"/>
              <a:t>i</a:t>
            </a:r>
            <a:r>
              <a:rPr lang="en-US" dirty="0" smtClean="0"/>
              <a:t> </a:t>
            </a:r>
            <a:r>
              <a:rPr lang="en-US" i="1" dirty="0"/>
              <a:t>f</a:t>
            </a:r>
            <a:r>
              <a:rPr lang="en-US" dirty="0"/>
              <a:t>(</a:t>
            </a:r>
            <a:r>
              <a:rPr lang="en-US" i="1" dirty="0"/>
              <a:t>n</a:t>
            </a:r>
            <a:r>
              <a:rPr lang="en-US" dirty="0" smtClean="0"/>
              <a:t>)=</a:t>
            </a:r>
            <a:r>
              <a:rPr lang="en-US" dirty="0">
                <a:latin typeface="Symbol" pitchFamily="18" charset="2"/>
              </a:rPr>
              <a:t>W</a:t>
            </a:r>
            <a:r>
              <a:rPr lang="en-US" dirty="0" smtClean="0"/>
              <a:t>(</a:t>
            </a:r>
            <a:r>
              <a:rPr lang="en-US" i="1" dirty="0" smtClean="0"/>
              <a:t>g</a:t>
            </a:r>
            <a:r>
              <a:rPr lang="en-US" dirty="0" smtClean="0"/>
              <a:t>(</a:t>
            </a:r>
            <a:r>
              <a:rPr lang="en-US" i="1" dirty="0" smtClean="0"/>
              <a:t>n</a:t>
            </a:r>
            <a:r>
              <a:rPr lang="en-US" dirty="0" smtClean="0"/>
              <a:t>)).</a:t>
            </a:r>
          </a:p>
          <a:p>
            <a:r>
              <a:rPr lang="en-US" dirty="0" smtClean="0"/>
              <a:t>Kao </a:t>
            </a:r>
            <a:r>
              <a:rPr lang="en-US" dirty="0" err="1" smtClean="0"/>
              <a:t>primjena</a:t>
            </a:r>
            <a:r>
              <a:rPr lang="en-US" dirty="0" smtClean="0"/>
              <a:t> </a:t>
            </a:r>
            <a:r>
              <a:rPr lang="en-US" dirty="0" err="1" smtClean="0"/>
              <a:t>ove</a:t>
            </a:r>
            <a:r>
              <a:rPr lang="en-US" dirty="0" smtClean="0"/>
              <a:t> </a:t>
            </a:r>
            <a:r>
              <a:rPr lang="en-US" dirty="0" err="1" smtClean="0"/>
              <a:t>teoreme</a:t>
            </a:r>
            <a:r>
              <a:rPr lang="en-US" dirty="0" smtClean="0"/>
              <a:t> </a:t>
            </a:r>
            <a:r>
              <a:rPr lang="en-US" dirty="0" err="1" smtClean="0"/>
              <a:t>mo</a:t>
            </a:r>
            <a:r>
              <a:rPr lang="sr-Latn-ME" dirty="0" smtClean="0"/>
              <a:t>že se dokazati da </a:t>
            </a:r>
            <a:r>
              <a:rPr lang="sr-Latn-ME" i="1" dirty="0" smtClean="0"/>
              <a:t>an</a:t>
            </a:r>
            <a:r>
              <a:rPr lang="sr-Latn-ME" baseline="30000" dirty="0" smtClean="0"/>
              <a:t>2</a:t>
            </a:r>
            <a:r>
              <a:rPr lang="sr-Latn-ME" dirty="0" smtClean="0"/>
              <a:t>+</a:t>
            </a:r>
            <a:r>
              <a:rPr lang="sr-Latn-ME" i="1" dirty="0" smtClean="0"/>
              <a:t>bn</a:t>
            </a:r>
            <a:r>
              <a:rPr lang="sr-Latn-ME" dirty="0" smtClean="0"/>
              <a:t>+</a:t>
            </a:r>
            <a:r>
              <a:rPr lang="sr-Latn-ME" i="1" dirty="0" smtClean="0"/>
              <a:t>c</a:t>
            </a:r>
            <a:r>
              <a:rPr lang="sr-Latn-ME" dirty="0" smtClean="0"/>
              <a:t>=</a:t>
            </a:r>
            <a:r>
              <a:rPr lang="en-US" dirty="0" smtClean="0">
                <a:latin typeface="Symbol" pitchFamily="18" charset="2"/>
              </a:rPr>
              <a:t>Q</a:t>
            </a:r>
            <a:r>
              <a:rPr lang="en-US" dirty="0" smtClean="0"/>
              <a:t>(</a:t>
            </a:r>
            <a:r>
              <a:rPr lang="en-US" i="1" dirty="0" smtClean="0"/>
              <a:t>n</a:t>
            </a:r>
            <a:r>
              <a:rPr lang="sr-Latn-ME" baseline="30000" dirty="0" smtClean="0"/>
              <a:t>2</a:t>
            </a:r>
            <a:r>
              <a:rPr lang="en-US" dirty="0" smtClean="0"/>
              <a:t>)</a:t>
            </a:r>
            <a:r>
              <a:rPr lang="sr-Latn-ME" dirty="0" smtClean="0"/>
              <a:t> za neke konstante </a:t>
            </a:r>
            <a:r>
              <a:rPr lang="sr-Latn-ME" i="1" dirty="0" smtClean="0"/>
              <a:t>a</a:t>
            </a:r>
            <a:r>
              <a:rPr lang="en-US" dirty="0" smtClean="0"/>
              <a:t>&gt;0, </a:t>
            </a:r>
            <a:r>
              <a:rPr lang="en-US" i="1" dirty="0" smtClean="0"/>
              <a:t>b</a:t>
            </a:r>
            <a:r>
              <a:rPr lang="en-US" dirty="0" smtClean="0"/>
              <a:t>, </a:t>
            </a:r>
            <a:r>
              <a:rPr lang="en-US" i="1" dirty="0" smtClean="0"/>
              <a:t>c</a:t>
            </a:r>
            <a:r>
              <a:rPr lang="en-US" dirty="0" smtClean="0"/>
              <a:t> </a:t>
            </a:r>
            <a:r>
              <a:rPr lang="en-US" dirty="0" err="1" smtClean="0"/>
              <a:t>implicira</a:t>
            </a:r>
            <a:r>
              <a:rPr lang="en-US" dirty="0" smtClean="0"/>
              <a:t> </a:t>
            </a:r>
            <a:r>
              <a:rPr lang="sr-Latn-ME" i="1" dirty="0" smtClean="0"/>
              <a:t>an</a:t>
            </a:r>
            <a:r>
              <a:rPr lang="sr-Latn-ME" baseline="30000" dirty="0" smtClean="0"/>
              <a:t>2</a:t>
            </a:r>
            <a:r>
              <a:rPr lang="sr-Latn-ME" dirty="0" smtClean="0"/>
              <a:t>+</a:t>
            </a:r>
            <a:r>
              <a:rPr lang="sr-Latn-ME" i="1" dirty="0" smtClean="0"/>
              <a:t>bn</a:t>
            </a:r>
            <a:r>
              <a:rPr lang="sr-Latn-ME" dirty="0" smtClean="0"/>
              <a:t>+</a:t>
            </a:r>
            <a:r>
              <a:rPr lang="sr-Latn-ME" i="1" dirty="0" smtClean="0"/>
              <a:t>c</a:t>
            </a:r>
            <a:r>
              <a:rPr lang="sr-Latn-ME" dirty="0" smtClean="0"/>
              <a:t>=</a:t>
            </a:r>
            <a:r>
              <a:rPr lang="en-US" i="1" dirty="0" smtClean="0"/>
              <a:t>O</a:t>
            </a:r>
            <a:r>
              <a:rPr lang="en-US" dirty="0" smtClean="0"/>
              <a:t>(</a:t>
            </a:r>
            <a:r>
              <a:rPr lang="en-US" i="1" dirty="0" smtClean="0"/>
              <a:t>n</a:t>
            </a:r>
            <a:r>
              <a:rPr lang="sr-Latn-ME" baseline="30000" dirty="0"/>
              <a:t>2</a:t>
            </a:r>
            <a:r>
              <a:rPr lang="en-US" dirty="0" smtClean="0"/>
              <a:t>) </a:t>
            </a:r>
            <a:r>
              <a:rPr lang="en-US" dirty="0" err="1" smtClean="0"/>
              <a:t>i</a:t>
            </a:r>
            <a:r>
              <a:rPr lang="en-US" dirty="0" smtClean="0"/>
              <a:t> </a:t>
            </a:r>
            <a:r>
              <a:rPr lang="sr-Latn-ME" i="1" dirty="0" smtClean="0"/>
              <a:t>an</a:t>
            </a:r>
            <a:r>
              <a:rPr lang="sr-Latn-ME" baseline="30000" dirty="0" smtClean="0"/>
              <a:t>2</a:t>
            </a:r>
            <a:r>
              <a:rPr lang="sr-Latn-ME" dirty="0" smtClean="0"/>
              <a:t>+</a:t>
            </a:r>
            <a:r>
              <a:rPr lang="sr-Latn-ME" i="1" dirty="0" smtClean="0"/>
              <a:t>bn</a:t>
            </a:r>
            <a:r>
              <a:rPr lang="sr-Latn-ME" dirty="0" smtClean="0"/>
              <a:t>+</a:t>
            </a:r>
            <a:r>
              <a:rPr lang="sr-Latn-ME" i="1" dirty="0" smtClean="0"/>
              <a:t>c</a:t>
            </a:r>
            <a:r>
              <a:rPr lang="sr-Latn-ME" dirty="0" smtClean="0"/>
              <a:t>=</a:t>
            </a:r>
            <a:r>
              <a:rPr lang="en-US" dirty="0">
                <a:latin typeface="Symbol" pitchFamily="18" charset="2"/>
              </a:rPr>
              <a:t>W</a:t>
            </a:r>
            <a:r>
              <a:rPr lang="en-US" dirty="0" smtClean="0"/>
              <a:t>(</a:t>
            </a:r>
            <a:r>
              <a:rPr lang="en-US" i="1" dirty="0" smtClean="0"/>
              <a:t>n</a:t>
            </a:r>
            <a:r>
              <a:rPr lang="sr-Latn-ME" baseline="30000" dirty="0"/>
              <a:t>2</a:t>
            </a:r>
            <a:r>
              <a:rPr lang="en-US" dirty="0" smtClean="0"/>
              <a:t>). </a:t>
            </a:r>
            <a:endParaRPr lang="en-US" dirty="0"/>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81" b="3326"/>
          <a:stretch/>
        </p:blipFill>
        <p:spPr bwMode="auto">
          <a:xfrm>
            <a:off x="660400" y="3175000"/>
            <a:ext cx="7848600" cy="269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5983069"/>
            <a:ext cx="9144000" cy="646331"/>
          </a:xfrm>
          <a:prstGeom prst="rect">
            <a:avLst/>
          </a:prstGeom>
          <a:noFill/>
        </p:spPr>
        <p:txBody>
          <a:bodyPr wrap="square" rtlCol="0">
            <a:spAutoFit/>
          </a:bodyPr>
          <a:lstStyle/>
          <a:p>
            <a:r>
              <a:rPr lang="en-US" dirty="0" err="1" smtClean="0"/>
              <a:t>Ilustracija</a:t>
            </a:r>
            <a:r>
              <a:rPr lang="en-US" dirty="0" smtClean="0"/>
              <a:t> </a:t>
            </a:r>
            <a:r>
              <a:rPr lang="en-US" dirty="0" err="1" smtClean="0"/>
              <a:t>rasta</a:t>
            </a:r>
            <a:r>
              <a:rPr lang="en-US" dirty="0" smtClean="0"/>
              <a:t> </a:t>
            </a:r>
            <a:r>
              <a:rPr lang="en-US" dirty="0" err="1" smtClean="0"/>
              <a:t>funkcija</a:t>
            </a:r>
            <a:r>
              <a:rPr lang="en-US" dirty="0" smtClean="0"/>
              <a:t> </a:t>
            </a:r>
            <a:r>
              <a:rPr lang="en-US" dirty="0" err="1" smtClean="0"/>
              <a:t>preuzeta</a:t>
            </a:r>
            <a:r>
              <a:rPr lang="en-US" dirty="0" smtClean="0"/>
              <a:t> </a:t>
            </a:r>
            <a:r>
              <a:rPr lang="en-US" dirty="0" err="1" smtClean="0"/>
              <a:t>iz</a:t>
            </a:r>
            <a:r>
              <a:rPr lang="en-US" dirty="0" smtClean="0"/>
              <a:t> </a:t>
            </a:r>
            <a:r>
              <a:rPr lang="en-US" dirty="0" err="1" smtClean="0"/>
              <a:t>knjige</a:t>
            </a:r>
            <a:r>
              <a:rPr lang="en-US" dirty="0" smtClean="0"/>
              <a:t> </a:t>
            </a:r>
            <a:r>
              <a:rPr lang="en-US" b="1" dirty="0"/>
              <a:t>Thomas H </a:t>
            </a:r>
            <a:r>
              <a:rPr lang="en-US" b="1" dirty="0" err="1"/>
              <a:t>Cormen</a:t>
            </a:r>
            <a:r>
              <a:rPr lang="en-US" b="1" dirty="0"/>
              <a:t>, Charles E </a:t>
            </a:r>
            <a:r>
              <a:rPr lang="en-US" b="1" dirty="0" err="1"/>
              <a:t>Leiserson</a:t>
            </a:r>
            <a:r>
              <a:rPr lang="en-US" b="1" dirty="0"/>
              <a:t>, Ronald L </a:t>
            </a:r>
            <a:r>
              <a:rPr lang="en-US" b="1" dirty="0" err="1"/>
              <a:t>Rivest</a:t>
            </a:r>
            <a:r>
              <a:rPr lang="en-US" b="1" dirty="0"/>
              <a:t> and Clifford Stein: Introduction to Algorithms, MIT Press</a:t>
            </a:r>
            <a:r>
              <a:rPr lang="en-US" b="1" dirty="0" smtClean="0"/>
              <a:t>.</a:t>
            </a:r>
            <a:endParaRPr lang="sr-Latn-ME" b="1" dirty="0"/>
          </a:p>
        </p:txBody>
      </p:sp>
    </p:spTree>
    <p:extLst>
      <p:ext uri="{BB962C8B-B14F-4D97-AF65-F5344CB8AC3E}">
        <p14:creationId xmlns:p14="http://schemas.microsoft.com/office/powerpoint/2010/main" val="3201503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Primjer</a:t>
            </a:r>
            <a:endParaRPr lang="en-US" dirty="0"/>
          </a:p>
        </p:txBody>
      </p:sp>
      <p:sp>
        <p:nvSpPr>
          <p:cNvPr id="3" name="Content Placeholder 2"/>
          <p:cNvSpPr>
            <a:spLocks noGrp="1"/>
          </p:cNvSpPr>
          <p:nvPr>
            <p:ph idx="1"/>
          </p:nvPr>
        </p:nvSpPr>
        <p:spPr>
          <a:xfrm>
            <a:off x="0" y="990600"/>
            <a:ext cx="9144000" cy="5867400"/>
          </a:xfrm>
        </p:spPr>
        <p:txBody>
          <a:bodyPr/>
          <a:lstStyle/>
          <a:p>
            <a:r>
              <a:rPr lang="sr-Latn-ME" u="sng" dirty="0" smtClean="0"/>
              <a:t>Primjer 3.1.2</a:t>
            </a:r>
            <a:r>
              <a:rPr lang="sr-Latn-ME" dirty="0" smtClean="0"/>
              <a:t> iz CLRS knjige. Pokazati da za bilo koje </a:t>
            </a:r>
            <a:r>
              <a:rPr lang="sr-Latn-ME" b="1" i="1" dirty="0" smtClean="0">
                <a:solidFill>
                  <a:srgbClr val="C00000"/>
                </a:solidFill>
              </a:rPr>
              <a:t>a</a:t>
            </a:r>
            <a:r>
              <a:rPr lang="sr-Latn-ME" dirty="0" smtClean="0"/>
              <a:t> i </a:t>
            </a:r>
            <a:r>
              <a:rPr lang="sr-Latn-ME" b="1" i="1" dirty="0" smtClean="0">
                <a:solidFill>
                  <a:srgbClr val="C00000"/>
                </a:solidFill>
              </a:rPr>
              <a:t>b</a:t>
            </a:r>
            <a:r>
              <a:rPr lang="sr-Latn-ME" dirty="0" smtClean="0"/>
              <a:t> gdje je </a:t>
            </a:r>
            <a:r>
              <a:rPr lang="sr-Latn-ME" b="1" i="1" dirty="0" smtClean="0">
                <a:solidFill>
                  <a:srgbClr val="C00000"/>
                </a:solidFill>
              </a:rPr>
              <a:t>b</a:t>
            </a:r>
            <a:r>
              <a:rPr lang="en-US" b="1" dirty="0" smtClean="0">
                <a:solidFill>
                  <a:srgbClr val="C00000"/>
                </a:solidFill>
              </a:rPr>
              <a:t>&gt;0</a:t>
            </a:r>
            <a:r>
              <a:rPr lang="en-US" dirty="0" smtClean="0"/>
              <a:t> </a:t>
            </a:r>
            <a:r>
              <a:rPr lang="en-US" dirty="0" err="1" smtClean="0"/>
              <a:t>va</a:t>
            </a:r>
            <a:r>
              <a:rPr lang="sr-Latn-ME" dirty="0" smtClean="0"/>
              <a:t>ži: </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a</a:t>
            </a:r>
            <a:r>
              <a:rPr lang="sr-Latn-ME" b="1" dirty="0" smtClean="0">
                <a:solidFill>
                  <a:srgbClr val="C00000"/>
                </a:solidFill>
              </a:rPr>
              <a:t>)</a:t>
            </a:r>
            <a:r>
              <a:rPr lang="sr-Latn-ME" b="1" i="1" baseline="30000" dirty="0" smtClean="0">
                <a:solidFill>
                  <a:srgbClr val="C00000"/>
                </a:solidFill>
              </a:rPr>
              <a:t>b</a:t>
            </a:r>
            <a:r>
              <a:rPr lang="sr-Latn-ME" b="1" dirty="0" smtClean="0">
                <a:solidFill>
                  <a:srgbClr val="C00000"/>
                </a:solidFill>
              </a:rPr>
              <a:t>=</a:t>
            </a:r>
            <a:r>
              <a:rPr lang="sr-Latn-ME" b="1" dirty="0" smtClean="0">
                <a:solidFill>
                  <a:srgbClr val="C00000"/>
                </a:solidFill>
                <a:latin typeface="Symbol" pitchFamily="18" charset="2"/>
              </a:rPr>
              <a:t>Q</a:t>
            </a:r>
            <a:r>
              <a:rPr lang="sr-Latn-ME" b="1" dirty="0" smtClean="0">
                <a:solidFill>
                  <a:srgbClr val="C00000"/>
                </a:solidFill>
              </a:rPr>
              <a:t>(</a:t>
            </a:r>
            <a:r>
              <a:rPr lang="sr-Latn-ME" b="1" i="1" dirty="0" smtClean="0">
                <a:solidFill>
                  <a:srgbClr val="C00000"/>
                </a:solidFill>
              </a:rPr>
              <a:t>n</a:t>
            </a:r>
            <a:r>
              <a:rPr lang="sr-Latn-ME" b="1" i="1" baseline="30000" dirty="0" smtClean="0">
                <a:solidFill>
                  <a:srgbClr val="C00000"/>
                </a:solidFill>
              </a:rPr>
              <a:t>b</a:t>
            </a:r>
            <a:r>
              <a:rPr lang="sr-Latn-ME" b="1" dirty="0" smtClean="0">
                <a:solidFill>
                  <a:srgbClr val="C00000"/>
                </a:solidFill>
              </a:rPr>
              <a:t>)</a:t>
            </a:r>
            <a:r>
              <a:rPr lang="sr-Latn-ME" dirty="0" smtClean="0"/>
              <a:t>. Ovo se svodi da treba naći konstante </a:t>
            </a:r>
            <a:r>
              <a:rPr lang="sr-Latn-ME" b="1" i="1" dirty="0" smtClean="0">
                <a:solidFill>
                  <a:srgbClr val="C00000"/>
                </a:solidFill>
              </a:rPr>
              <a:t>c</a:t>
            </a:r>
            <a:r>
              <a:rPr lang="sr-Latn-ME" b="1" baseline="-25000" dirty="0" smtClean="0">
                <a:solidFill>
                  <a:srgbClr val="C00000"/>
                </a:solidFill>
              </a:rPr>
              <a:t>1</a:t>
            </a:r>
            <a:r>
              <a:rPr lang="sr-Latn-ME" b="1" dirty="0" smtClean="0">
                <a:solidFill>
                  <a:srgbClr val="C00000"/>
                </a:solidFill>
              </a:rPr>
              <a:t>,</a:t>
            </a:r>
            <a:r>
              <a:rPr lang="sr-Latn-ME" b="1" i="1" dirty="0" smtClean="0">
                <a:solidFill>
                  <a:srgbClr val="C00000"/>
                </a:solidFill>
              </a:rPr>
              <a:t>c</a:t>
            </a:r>
            <a:r>
              <a:rPr lang="sr-Latn-ME" b="1" baseline="-25000" dirty="0" smtClean="0">
                <a:solidFill>
                  <a:srgbClr val="C00000"/>
                </a:solidFill>
              </a:rPr>
              <a:t>2</a:t>
            </a:r>
            <a:r>
              <a:rPr lang="sr-Latn-ME" b="1" dirty="0" smtClean="0">
                <a:solidFill>
                  <a:srgbClr val="C00000"/>
                </a:solidFill>
              </a:rPr>
              <a:t>,</a:t>
            </a:r>
            <a:r>
              <a:rPr lang="sr-Latn-ME" b="1" i="1" dirty="0" smtClean="0">
                <a:solidFill>
                  <a:srgbClr val="C00000"/>
                </a:solidFill>
              </a:rPr>
              <a:t>n</a:t>
            </a:r>
            <a:r>
              <a:rPr lang="sr-Latn-ME" b="1" baseline="-25000" dirty="0" smtClean="0">
                <a:solidFill>
                  <a:srgbClr val="C00000"/>
                </a:solidFill>
              </a:rPr>
              <a:t>0</a:t>
            </a:r>
            <a:r>
              <a:rPr lang="en-US" b="1" dirty="0" smtClean="0">
                <a:solidFill>
                  <a:srgbClr val="C00000"/>
                </a:solidFill>
              </a:rPr>
              <a:t>&gt;0</a:t>
            </a:r>
            <a:r>
              <a:rPr lang="en-US" dirty="0" smtClean="0"/>
              <a:t> </a:t>
            </a:r>
            <a:r>
              <a:rPr lang="en-US" dirty="0" err="1" smtClean="0"/>
              <a:t>takve</a:t>
            </a:r>
            <a:r>
              <a:rPr lang="en-US" dirty="0" smtClean="0"/>
              <a:t> da:</a:t>
            </a:r>
          </a:p>
          <a:p>
            <a:r>
              <a:rPr lang="en-US" b="1" dirty="0" smtClean="0">
                <a:solidFill>
                  <a:srgbClr val="C00000"/>
                </a:solidFill>
                <a:sym typeface="Symbol"/>
              </a:rPr>
              <a:t>0</a:t>
            </a:r>
            <a:r>
              <a:rPr lang="en-US" b="1" dirty="0">
                <a:solidFill>
                  <a:srgbClr val="C00000"/>
                </a:solidFill>
                <a:sym typeface="Symbol"/>
              </a:rPr>
              <a:t></a:t>
            </a:r>
            <a:r>
              <a:rPr lang="en-US" b="1" i="1" dirty="0" smtClean="0">
                <a:solidFill>
                  <a:srgbClr val="C00000"/>
                </a:solidFill>
                <a:sym typeface="Symbol"/>
              </a:rPr>
              <a:t>c</a:t>
            </a:r>
            <a:r>
              <a:rPr lang="en-US" b="1" baseline="-25000" dirty="0" smtClean="0">
                <a:solidFill>
                  <a:srgbClr val="C00000"/>
                </a:solidFill>
                <a:sym typeface="Symbol"/>
              </a:rPr>
              <a:t>1</a:t>
            </a:r>
            <a:r>
              <a:rPr lang="sr-Latn-ME" b="1" i="1" dirty="0">
                <a:solidFill>
                  <a:srgbClr val="C00000"/>
                </a:solidFill>
              </a:rPr>
              <a:t>n</a:t>
            </a:r>
            <a:r>
              <a:rPr lang="sr-Latn-ME" b="1" i="1" baseline="30000" dirty="0">
                <a:solidFill>
                  <a:srgbClr val="C00000"/>
                </a:solidFill>
              </a:rPr>
              <a:t>b</a:t>
            </a:r>
            <a:r>
              <a:rPr lang="en-US" b="1" dirty="0" smtClean="0">
                <a:solidFill>
                  <a:srgbClr val="C00000"/>
                </a:solidFill>
                <a:sym typeface="Symbol"/>
              </a:rPr>
              <a:t></a:t>
            </a:r>
            <a:r>
              <a:rPr lang="sr-Latn-ME" b="1" dirty="0">
                <a:solidFill>
                  <a:srgbClr val="C00000"/>
                </a:solidFill>
              </a:rPr>
              <a:t>(</a:t>
            </a:r>
            <a:r>
              <a:rPr lang="sr-Latn-ME" b="1" i="1" dirty="0">
                <a:solidFill>
                  <a:srgbClr val="C00000"/>
                </a:solidFill>
              </a:rPr>
              <a:t>n</a:t>
            </a:r>
            <a:r>
              <a:rPr lang="sr-Latn-ME" b="1" dirty="0">
                <a:solidFill>
                  <a:srgbClr val="C00000"/>
                </a:solidFill>
              </a:rPr>
              <a:t>+</a:t>
            </a:r>
            <a:r>
              <a:rPr lang="sr-Latn-ME" b="1" i="1" dirty="0">
                <a:solidFill>
                  <a:srgbClr val="C00000"/>
                </a:solidFill>
              </a:rPr>
              <a:t>a</a:t>
            </a:r>
            <a:r>
              <a:rPr lang="sr-Latn-ME" b="1" dirty="0">
                <a:solidFill>
                  <a:srgbClr val="C00000"/>
                </a:solidFill>
              </a:rPr>
              <a:t>)</a:t>
            </a:r>
            <a:r>
              <a:rPr lang="sr-Latn-ME" b="1" i="1" baseline="30000" dirty="0">
                <a:solidFill>
                  <a:srgbClr val="C00000"/>
                </a:solidFill>
              </a:rPr>
              <a:t>b</a:t>
            </a:r>
            <a:r>
              <a:rPr lang="en-US" b="1" dirty="0" smtClean="0">
                <a:solidFill>
                  <a:srgbClr val="C00000"/>
                </a:solidFill>
                <a:sym typeface="Symbol"/>
              </a:rPr>
              <a:t></a:t>
            </a:r>
            <a:r>
              <a:rPr lang="en-US" b="1" i="1" dirty="0">
                <a:solidFill>
                  <a:srgbClr val="C00000"/>
                </a:solidFill>
                <a:sym typeface="Symbol"/>
              </a:rPr>
              <a:t>c</a:t>
            </a:r>
            <a:r>
              <a:rPr lang="sr-Latn-ME" b="1" baseline="-25000" dirty="0" smtClean="0">
                <a:solidFill>
                  <a:srgbClr val="C00000"/>
                </a:solidFill>
                <a:sym typeface="Symbol"/>
              </a:rPr>
              <a:t>2</a:t>
            </a:r>
            <a:r>
              <a:rPr lang="sr-Latn-ME" b="1" i="1" dirty="0">
                <a:solidFill>
                  <a:srgbClr val="C00000"/>
                </a:solidFill>
              </a:rPr>
              <a:t> n</a:t>
            </a:r>
            <a:r>
              <a:rPr lang="sr-Latn-ME" b="1" i="1" baseline="30000" dirty="0">
                <a:solidFill>
                  <a:srgbClr val="C00000"/>
                </a:solidFill>
              </a:rPr>
              <a:t>b</a:t>
            </a:r>
            <a:r>
              <a:rPr lang="en-US" b="1" dirty="0" smtClean="0">
                <a:solidFill>
                  <a:srgbClr val="C00000"/>
                </a:solidFill>
                <a:sym typeface="Symbol"/>
              </a:rPr>
              <a:t> </a:t>
            </a:r>
            <a:r>
              <a:rPr lang="en-US" b="1" dirty="0">
                <a:solidFill>
                  <a:srgbClr val="C00000"/>
                </a:solidFill>
                <a:sym typeface="Symbol"/>
              </a:rPr>
              <a:t>za </a:t>
            </a:r>
            <a:r>
              <a:rPr lang="en-US" b="1" i="1" dirty="0">
                <a:solidFill>
                  <a:srgbClr val="C00000"/>
                </a:solidFill>
                <a:sym typeface="Symbol"/>
              </a:rPr>
              <a:t>n</a:t>
            </a:r>
            <a:r>
              <a:rPr lang="en-US" b="1" dirty="0">
                <a:solidFill>
                  <a:srgbClr val="C00000"/>
                </a:solidFill>
                <a:sym typeface="Symbol"/>
              </a:rPr>
              <a:t>≥</a:t>
            </a:r>
            <a:r>
              <a:rPr lang="en-US" b="1" i="1" dirty="0" smtClean="0">
                <a:solidFill>
                  <a:srgbClr val="C00000"/>
                </a:solidFill>
                <a:sym typeface="Symbol"/>
              </a:rPr>
              <a:t>n</a:t>
            </a:r>
            <a:r>
              <a:rPr lang="en-US" b="1" baseline="-25000" dirty="0" smtClean="0">
                <a:solidFill>
                  <a:srgbClr val="C00000"/>
                </a:solidFill>
                <a:sym typeface="Symbol"/>
              </a:rPr>
              <a:t>0</a:t>
            </a:r>
          </a:p>
          <a:p>
            <a:r>
              <a:rPr lang="en-US" dirty="0" err="1" smtClean="0"/>
              <a:t>Va</a:t>
            </a:r>
            <a:r>
              <a:rPr lang="sr-Latn-ME" dirty="0" smtClean="0"/>
              <a:t>ži </a:t>
            </a:r>
            <a:r>
              <a:rPr lang="en-US" dirty="0" smtClean="0"/>
              <a:t/>
            </a:r>
            <a:br>
              <a:rPr lang="en-US" dirty="0" smtClean="0"/>
            </a:br>
            <a:r>
              <a:rPr lang="en-US" dirty="0" smtClean="0"/>
              <a:t>		</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a</a:t>
            </a:r>
            <a:r>
              <a:rPr lang="sr-Latn-ME" b="1" dirty="0" smtClean="0">
                <a:solidFill>
                  <a:srgbClr val="C00000"/>
                </a:solidFill>
                <a:sym typeface="Symbol"/>
              </a:rPr>
              <a:t></a:t>
            </a:r>
            <a:r>
              <a:rPr lang="sr-Latn-ME" b="1" i="1" dirty="0" smtClean="0">
                <a:solidFill>
                  <a:srgbClr val="C00000"/>
                </a:solidFill>
                <a:sym typeface="Symbol"/>
              </a:rPr>
              <a:t>n</a:t>
            </a:r>
            <a:r>
              <a:rPr lang="sr-Latn-ME" b="1" dirty="0" smtClean="0">
                <a:solidFill>
                  <a:srgbClr val="C00000"/>
                </a:solidFill>
                <a:sym typeface="Symbol"/>
              </a:rPr>
              <a:t>+</a:t>
            </a:r>
            <a:r>
              <a:rPr lang="en-US" b="1" dirty="0" smtClean="0">
                <a:solidFill>
                  <a:srgbClr val="C00000"/>
                </a:solidFill>
                <a:sym typeface="Symbol"/>
              </a:rPr>
              <a:t>|</a:t>
            </a:r>
            <a:r>
              <a:rPr lang="en-US" b="1" i="1" dirty="0" smtClean="0">
                <a:solidFill>
                  <a:srgbClr val="C00000"/>
                </a:solidFill>
                <a:sym typeface="Symbol"/>
              </a:rPr>
              <a:t>a</a:t>
            </a:r>
            <a:r>
              <a:rPr lang="en-US" b="1" dirty="0" smtClean="0">
                <a:solidFill>
                  <a:srgbClr val="C00000"/>
                </a:solidFill>
                <a:sym typeface="Symbol"/>
              </a:rPr>
              <a:t>|</a:t>
            </a:r>
            <a:r>
              <a:rPr lang="sr-Latn-ME" b="1" dirty="0" smtClean="0">
                <a:solidFill>
                  <a:srgbClr val="C00000"/>
                </a:solidFill>
                <a:sym typeface="Symbol"/>
              </a:rPr>
              <a:t></a:t>
            </a:r>
            <a:r>
              <a:rPr lang="en-US" b="1" dirty="0" smtClean="0">
                <a:solidFill>
                  <a:srgbClr val="C00000"/>
                </a:solidFill>
                <a:sym typeface="Symbol"/>
              </a:rPr>
              <a:t>2</a:t>
            </a:r>
            <a:r>
              <a:rPr lang="en-US" b="1" i="1" dirty="0" smtClean="0">
                <a:solidFill>
                  <a:srgbClr val="C00000"/>
                </a:solidFill>
                <a:sym typeface="Symbol"/>
              </a:rPr>
              <a:t>n</a:t>
            </a:r>
            <a:r>
              <a:rPr lang="en-US" dirty="0" smtClean="0">
                <a:sym typeface="Symbol"/>
              </a:rPr>
              <a:t> za </a:t>
            </a:r>
            <a:r>
              <a:rPr lang="en-US" b="1" i="1" dirty="0" smtClean="0">
                <a:solidFill>
                  <a:srgbClr val="C00000"/>
                </a:solidFill>
                <a:sym typeface="Symbol"/>
              </a:rPr>
              <a:t>n</a:t>
            </a:r>
            <a:r>
              <a:rPr lang="en-US" b="1" dirty="0" smtClean="0">
                <a:solidFill>
                  <a:srgbClr val="C00000"/>
                </a:solidFill>
                <a:sym typeface="Symbol"/>
              </a:rPr>
              <a:t>≥|</a:t>
            </a:r>
            <a:r>
              <a:rPr lang="en-US" b="1" i="1" dirty="0" smtClean="0">
                <a:solidFill>
                  <a:srgbClr val="C00000"/>
                </a:solidFill>
                <a:sym typeface="Symbol"/>
              </a:rPr>
              <a:t>a</a:t>
            </a:r>
            <a:r>
              <a:rPr lang="en-US" b="1" dirty="0" smtClean="0">
                <a:solidFill>
                  <a:srgbClr val="C00000"/>
                </a:solidFill>
                <a:sym typeface="Symbol"/>
              </a:rPr>
              <a:t>|</a:t>
            </a:r>
            <a:r>
              <a:rPr lang="en-US" dirty="0" smtClean="0">
                <a:sym typeface="Symbol"/>
              </a:rPr>
              <a:t>. </a:t>
            </a:r>
            <a:r>
              <a:rPr lang="en-US" dirty="0" smtClean="0"/>
              <a:t/>
            </a:r>
            <a:br>
              <a:rPr lang="en-US" dirty="0" smtClean="0"/>
            </a:br>
            <a:r>
              <a:rPr lang="en-US" dirty="0" smtClean="0"/>
              <a:t>		</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a</a:t>
            </a:r>
            <a:r>
              <a:rPr lang="en-US" b="1" dirty="0" smtClean="0">
                <a:solidFill>
                  <a:srgbClr val="C00000"/>
                </a:solidFill>
                <a:sym typeface="Symbol"/>
              </a:rPr>
              <a:t>≥</a:t>
            </a:r>
            <a:r>
              <a:rPr lang="sr-Latn-ME" b="1" i="1" dirty="0" smtClean="0">
                <a:solidFill>
                  <a:srgbClr val="C00000"/>
                </a:solidFill>
                <a:sym typeface="Symbol"/>
              </a:rPr>
              <a:t>n</a:t>
            </a:r>
            <a:r>
              <a:rPr lang="sr-Latn-ME" b="1" dirty="0" smtClean="0">
                <a:solidFill>
                  <a:srgbClr val="C00000"/>
                </a:solidFill>
                <a:sym typeface="Symbol"/>
              </a:rPr>
              <a:t>-</a:t>
            </a:r>
            <a:r>
              <a:rPr lang="en-US" b="1" dirty="0" smtClean="0">
                <a:solidFill>
                  <a:srgbClr val="C00000"/>
                </a:solidFill>
                <a:sym typeface="Symbol"/>
              </a:rPr>
              <a:t>|</a:t>
            </a:r>
            <a:r>
              <a:rPr lang="en-US" b="1" i="1" dirty="0">
                <a:solidFill>
                  <a:srgbClr val="C00000"/>
                </a:solidFill>
                <a:sym typeface="Symbol"/>
              </a:rPr>
              <a:t>a</a:t>
            </a:r>
            <a:r>
              <a:rPr lang="en-US" b="1" dirty="0" smtClean="0">
                <a:solidFill>
                  <a:srgbClr val="C00000"/>
                </a:solidFill>
                <a:sym typeface="Symbol"/>
              </a:rPr>
              <a:t>|≥</a:t>
            </a:r>
            <a:r>
              <a:rPr lang="en-US" b="1" i="1" dirty="0" smtClean="0">
                <a:solidFill>
                  <a:srgbClr val="C00000"/>
                </a:solidFill>
                <a:sym typeface="Symbol"/>
              </a:rPr>
              <a:t>n</a:t>
            </a:r>
            <a:r>
              <a:rPr lang="sr-Latn-ME" b="1" dirty="0" smtClean="0">
                <a:solidFill>
                  <a:srgbClr val="C00000"/>
                </a:solidFill>
                <a:sym typeface="Symbol"/>
              </a:rPr>
              <a:t>/2</a:t>
            </a:r>
            <a:r>
              <a:rPr lang="en-US" dirty="0" smtClean="0">
                <a:sym typeface="Symbol"/>
              </a:rPr>
              <a:t> </a:t>
            </a:r>
            <a:r>
              <a:rPr lang="en-US" dirty="0">
                <a:sym typeface="Symbol"/>
              </a:rPr>
              <a:t>za </a:t>
            </a:r>
            <a:r>
              <a:rPr lang="en-US" b="1" dirty="0">
                <a:solidFill>
                  <a:srgbClr val="C00000"/>
                </a:solidFill>
                <a:sym typeface="Symbol"/>
              </a:rPr>
              <a:t>|</a:t>
            </a:r>
            <a:r>
              <a:rPr lang="en-US" b="1" i="1" dirty="0">
                <a:solidFill>
                  <a:srgbClr val="C00000"/>
                </a:solidFill>
                <a:sym typeface="Symbol"/>
              </a:rPr>
              <a:t>a</a:t>
            </a:r>
            <a:r>
              <a:rPr lang="en-US" b="1" dirty="0" smtClean="0">
                <a:solidFill>
                  <a:srgbClr val="C00000"/>
                </a:solidFill>
                <a:sym typeface="Symbol"/>
              </a:rPr>
              <a:t>|</a:t>
            </a:r>
            <a:r>
              <a:rPr lang="sr-Latn-ME" b="1" dirty="0" smtClean="0">
                <a:solidFill>
                  <a:srgbClr val="C00000"/>
                </a:solidFill>
                <a:sym typeface="Symbol"/>
              </a:rPr>
              <a:t></a:t>
            </a:r>
            <a:r>
              <a:rPr lang="sr-Latn-ME" b="1" i="1" dirty="0" smtClean="0">
                <a:solidFill>
                  <a:srgbClr val="C00000"/>
                </a:solidFill>
                <a:sym typeface="Symbol"/>
              </a:rPr>
              <a:t>n</a:t>
            </a:r>
            <a:r>
              <a:rPr lang="sr-Latn-ME" b="1" dirty="0" smtClean="0">
                <a:solidFill>
                  <a:srgbClr val="C00000"/>
                </a:solidFill>
                <a:sym typeface="Symbol"/>
              </a:rPr>
              <a:t>/2</a:t>
            </a:r>
            <a:r>
              <a:rPr lang="en-US" dirty="0" smtClean="0">
                <a:sym typeface="Symbol"/>
              </a:rPr>
              <a:t>. </a:t>
            </a:r>
            <a:endParaRPr lang="en-US" dirty="0">
              <a:sym typeface="Symbol"/>
            </a:endParaRPr>
          </a:p>
          <a:p>
            <a:r>
              <a:rPr lang="en-US" dirty="0" smtClean="0"/>
              <a:t>D</a:t>
            </a:r>
            <a:r>
              <a:rPr lang="sr-Latn-ME" dirty="0" smtClean="0"/>
              <a:t>akle za </a:t>
            </a:r>
            <a:r>
              <a:rPr lang="en-US" dirty="0">
                <a:sym typeface="Symbol"/>
              </a:rPr>
              <a:t> </a:t>
            </a:r>
            <a:r>
              <a:rPr lang="en-US" dirty="0" smtClean="0">
                <a:sym typeface="Symbol"/>
              </a:rPr>
              <a:t/>
            </a:r>
            <a:br>
              <a:rPr lang="en-US" dirty="0" smtClean="0">
                <a:sym typeface="Symbol"/>
              </a:rPr>
            </a:br>
            <a:r>
              <a:rPr lang="en-US" dirty="0" smtClean="0">
                <a:sym typeface="Symbol"/>
              </a:rPr>
              <a:t>		</a:t>
            </a:r>
            <a:r>
              <a:rPr lang="en-US" b="1" i="1" dirty="0" smtClean="0">
                <a:solidFill>
                  <a:srgbClr val="C00000"/>
                </a:solidFill>
                <a:sym typeface="Symbol"/>
              </a:rPr>
              <a:t>n</a:t>
            </a:r>
            <a:r>
              <a:rPr lang="en-US" b="1" dirty="0" smtClean="0">
                <a:solidFill>
                  <a:srgbClr val="C00000"/>
                </a:solidFill>
                <a:sym typeface="Symbol"/>
              </a:rPr>
              <a:t>≥</a:t>
            </a:r>
            <a:r>
              <a:rPr lang="sr-Latn-ME" b="1" dirty="0" smtClean="0">
                <a:solidFill>
                  <a:srgbClr val="C00000"/>
                </a:solidFill>
                <a:sym typeface="Symbol"/>
              </a:rPr>
              <a:t>2</a:t>
            </a:r>
            <a:r>
              <a:rPr lang="en-US" b="1" dirty="0" smtClean="0">
                <a:solidFill>
                  <a:srgbClr val="C00000"/>
                </a:solidFill>
                <a:sym typeface="Symbol"/>
              </a:rPr>
              <a:t>|</a:t>
            </a:r>
            <a:r>
              <a:rPr lang="en-US" b="1" i="1" dirty="0" smtClean="0">
                <a:solidFill>
                  <a:srgbClr val="C00000"/>
                </a:solidFill>
                <a:sym typeface="Symbol"/>
              </a:rPr>
              <a:t>a</a:t>
            </a:r>
            <a:r>
              <a:rPr lang="en-US" b="1" dirty="0" smtClean="0">
                <a:solidFill>
                  <a:srgbClr val="C00000"/>
                </a:solidFill>
                <a:sym typeface="Symbol"/>
              </a:rPr>
              <a:t>|</a:t>
            </a:r>
            <a:r>
              <a:rPr lang="sr-Latn-ME" dirty="0" smtClean="0">
                <a:sym typeface="Symbol"/>
              </a:rPr>
              <a:t> slijedi </a:t>
            </a:r>
            <a:r>
              <a:rPr lang="sr-Latn-ME" b="1" dirty="0" smtClean="0">
                <a:solidFill>
                  <a:srgbClr val="C00000"/>
                </a:solidFill>
                <a:sym typeface="Symbol"/>
              </a:rPr>
              <a:t>0</a:t>
            </a:r>
            <a:r>
              <a:rPr lang="sr-Latn-ME" b="1" i="1" dirty="0" smtClean="0">
                <a:solidFill>
                  <a:srgbClr val="C00000"/>
                </a:solidFill>
                <a:sym typeface="Symbol"/>
              </a:rPr>
              <a:t>n</a:t>
            </a:r>
            <a:r>
              <a:rPr lang="sr-Latn-ME" b="1" dirty="0" smtClean="0">
                <a:solidFill>
                  <a:srgbClr val="C00000"/>
                </a:solidFill>
                <a:sym typeface="Symbol"/>
              </a:rPr>
              <a:t>/2</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a</a:t>
            </a:r>
            <a:r>
              <a:rPr lang="sr-Latn-ME" b="1" dirty="0" smtClean="0">
                <a:solidFill>
                  <a:srgbClr val="C00000"/>
                </a:solidFill>
                <a:sym typeface="Symbol"/>
              </a:rPr>
              <a:t></a:t>
            </a:r>
            <a:r>
              <a:rPr lang="en-US" b="1" dirty="0" smtClean="0">
                <a:solidFill>
                  <a:srgbClr val="C00000"/>
                </a:solidFill>
                <a:sym typeface="Symbol"/>
              </a:rPr>
              <a:t>2</a:t>
            </a:r>
            <a:r>
              <a:rPr lang="en-US" b="1" i="1" dirty="0" smtClean="0">
                <a:solidFill>
                  <a:srgbClr val="C00000"/>
                </a:solidFill>
                <a:sym typeface="Symbol"/>
              </a:rPr>
              <a:t>n</a:t>
            </a:r>
            <a:r>
              <a:rPr lang="sr-Latn-ME" dirty="0" smtClean="0"/>
              <a:t>.</a:t>
            </a:r>
          </a:p>
          <a:p>
            <a:r>
              <a:rPr lang="sr-Latn-ME" dirty="0" smtClean="0"/>
              <a:t>Stepenujmo ovu relaciju sa </a:t>
            </a:r>
            <a:r>
              <a:rPr lang="sr-Latn-ME" b="1" i="1" dirty="0" smtClean="0">
                <a:solidFill>
                  <a:srgbClr val="C00000"/>
                </a:solidFill>
              </a:rPr>
              <a:t>b</a:t>
            </a:r>
            <a:r>
              <a:rPr lang="sr-Latn-ME" dirty="0" smtClean="0"/>
              <a:t> dobijamo: </a:t>
            </a:r>
            <a:r>
              <a:rPr lang="en-US" dirty="0" smtClean="0"/>
              <a:t/>
            </a:r>
            <a:br>
              <a:rPr lang="en-US" dirty="0" smtClean="0"/>
            </a:br>
            <a:r>
              <a:rPr lang="en-US" dirty="0" smtClean="0"/>
              <a:t>		</a:t>
            </a:r>
            <a:r>
              <a:rPr lang="sr-Latn-ME" b="1" dirty="0" smtClean="0">
                <a:solidFill>
                  <a:srgbClr val="C00000"/>
                </a:solidFill>
                <a:sym typeface="Symbol"/>
              </a:rPr>
              <a:t>0(</a:t>
            </a:r>
            <a:r>
              <a:rPr lang="sr-Latn-ME" b="1" i="1" dirty="0" smtClean="0">
                <a:solidFill>
                  <a:srgbClr val="C00000"/>
                </a:solidFill>
                <a:sym typeface="Symbol"/>
              </a:rPr>
              <a:t>n</a:t>
            </a:r>
            <a:r>
              <a:rPr lang="sr-Latn-ME" b="1" dirty="0" smtClean="0">
                <a:solidFill>
                  <a:srgbClr val="C00000"/>
                </a:solidFill>
                <a:sym typeface="Symbol"/>
              </a:rPr>
              <a:t>/2)</a:t>
            </a:r>
            <a:r>
              <a:rPr lang="sr-Latn-ME" b="1" i="1" baseline="30000" dirty="0" smtClean="0">
                <a:solidFill>
                  <a:srgbClr val="C00000"/>
                </a:solidFill>
                <a:sym typeface="Symbol"/>
              </a:rPr>
              <a:t>b</a:t>
            </a:r>
            <a:r>
              <a:rPr lang="sr-Latn-ME" b="1" dirty="0" smtClean="0">
                <a:solidFill>
                  <a:srgbClr val="C00000"/>
                </a:solidFill>
                <a:sym typeface="Symbo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a</a:t>
            </a:r>
            <a:r>
              <a:rPr lang="sr-Latn-ME" b="1" dirty="0" smtClean="0">
                <a:solidFill>
                  <a:srgbClr val="C00000"/>
                </a:solidFill>
                <a:sym typeface="Symbol"/>
              </a:rPr>
              <a:t>)</a:t>
            </a:r>
            <a:r>
              <a:rPr lang="sr-Latn-ME" b="1" i="1" baseline="30000" dirty="0" smtClean="0">
                <a:solidFill>
                  <a:srgbClr val="C00000"/>
                </a:solidFill>
                <a:sym typeface="Symbol"/>
              </a:rPr>
              <a:t>b</a:t>
            </a:r>
            <a:r>
              <a:rPr lang="sr-Latn-ME" b="1" dirty="0" smtClean="0">
                <a:solidFill>
                  <a:srgbClr val="C00000"/>
                </a:solidFill>
                <a:sym typeface="Symbol"/>
              </a:rPr>
              <a:t>(</a:t>
            </a:r>
            <a:r>
              <a:rPr lang="en-US" b="1" dirty="0" smtClean="0">
                <a:solidFill>
                  <a:srgbClr val="C00000"/>
                </a:solidFill>
                <a:sym typeface="Symbol"/>
              </a:rPr>
              <a:t>2</a:t>
            </a:r>
            <a:r>
              <a:rPr lang="en-US" b="1" i="1" dirty="0" smtClean="0">
                <a:solidFill>
                  <a:srgbClr val="C00000"/>
                </a:solidFill>
                <a:sym typeface="Symbol"/>
              </a:rPr>
              <a:t>n</a:t>
            </a:r>
            <a:r>
              <a:rPr lang="sr-Latn-ME" b="1" dirty="0" smtClean="0">
                <a:solidFill>
                  <a:srgbClr val="C00000"/>
                </a:solidFill>
                <a:sym typeface="Symbol"/>
              </a:rPr>
              <a:t>)</a:t>
            </a:r>
            <a:r>
              <a:rPr lang="sr-Latn-ME" b="1" i="1" baseline="30000" dirty="0" smtClean="0">
                <a:solidFill>
                  <a:srgbClr val="C00000"/>
                </a:solidFill>
                <a:sym typeface="Symbol"/>
              </a:rPr>
              <a:t>b</a:t>
            </a:r>
            <a:r>
              <a:rPr lang="sr-Latn-ME" dirty="0" smtClean="0"/>
              <a:t>.</a:t>
            </a:r>
          </a:p>
          <a:p>
            <a:r>
              <a:rPr lang="sr-Latn-ME" dirty="0" smtClean="0"/>
              <a:t>Dalje imamo: </a:t>
            </a:r>
            <a:r>
              <a:rPr lang="sr-Latn-ME" b="1" dirty="0">
                <a:solidFill>
                  <a:srgbClr val="C00000"/>
                </a:solidFill>
                <a:sym typeface="Symbol"/>
              </a:rPr>
              <a:t>0</a:t>
            </a:r>
            <a:r>
              <a:rPr lang="sr-Latn-ME" b="1" dirty="0" smtClean="0">
                <a:solidFill>
                  <a:srgbClr val="C00000"/>
                </a:solidFill>
                <a:sym typeface="Symbol"/>
              </a:rPr>
              <a:t>(1/2)</a:t>
            </a:r>
            <a:r>
              <a:rPr lang="sr-Latn-ME" b="1" i="1" baseline="30000" dirty="0" smtClean="0">
                <a:solidFill>
                  <a:srgbClr val="C00000"/>
                </a:solidFill>
                <a:sym typeface="Symbol"/>
              </a:rPr>
              <a:t>b</a:t>
            </a:r>
            <a:r>
              <a:rPr lang="sr-Latn-ME" b="1" i="1" dirty="0" smtClean="0">
                <a:solidFill>
                  <a:srgbClr val="C00000"/>
                </a:solidFill>
                <a:sym typeface="Symbol"/>
              </a:rPr>
              <a:t>n</a:t>
            </a:r>
            <a:r>
              <a:rPr lang="sr-Latn-ME" b="1" i="1" baseline="30000" dirty="0" smtClean="0">
                <a:solidFill>
                  <a:srgbClr val="C00000"/>
                </a:solidFill>
                <a:sym typeface="Symbol"/>
              </a:rPr>
              <a:t>b</a:t>
            </a:r>
            <a:r>
              <a:rPr lang="sr-Latn-ME" b="1" dirty="0">
                <a:solidFill>
                  <a:srgbClr val="C00000"/>
                </a:solidFill>
                <a:sym typeface="Symbol"/>
              </a:rPr>
              <a:t>(</a:t>
            </a:r>
            <a:r>
              <a:rPr lang="sr-Latn-ME" b="1" i="1" dirty="0">
                <a:solidFill>
                  <a:srgbClr val="C00000"/>
                </a:solidFill>
              </a:rPr>
              <a:t>n</a:t>
            </a:r>
            <a:r>
              <a:rPr lang="sr-Latn-ME" b="1" dirty="0">
                <a:solidFill>
                  <a:srgbClr val="C00000"/>
                </a:solidFill>
              </a:rPr>
              <a:t>+</a:t>
            </a:r>
            <a:r>
              <a:rPr lang="sr-Latn-ME" b="1" i="1" dirty="0">
                <a:solidFill>
                  <a:srgbClr val="C00000"/>
                </a:solidFill>
              </a:rPr>
              <a:t>a</a:t>
            </a:r>
            <a:r>
              <a:rPr lang="sr-Latn-ME" b="1" dirty="0">
                <a:solidFill>
                  <a:srgbClr val="C00000"/>
                </a:solidFill>
                <a:sym typeface="Symbol"/>
              </a:rPr>
              <a:t>)</a:t>
            </a:r>
            <a:r>
              <a:rPr lang="sr-Latn-ME" b="1" i="1" baseline="30000" dirty="0">
                <a:solidFill>
                  <a:srgbClr val="C00000"/>
                </a:solidFill>
                <a:sym typeface="Symbol"/>
              </a:rPr>
              <a:t>b</a:t>
            </a:r>
            <a:r>
              <a:rPr lang="sr-Latn-ME" b="1" dirty="0" smtClean="0">
                <a:solidFill>
                  <a:srgbClr val="C00000"/>
                </a:solidFill>
                <a:sym typeface="Symbol"/>
              </a:rPr>
              <a:t></a:t>
            </a:r>
            <a:r>
              <a:rPr lang="en-US" b="1" dirty="0" smtClean="0">
                <a:solidFill>
                  <a:srgbClr val="C00000"/>
                </a:solidFill>
                <a:sym typeface="Symbol"/>
              </a:rPr>
              <a:t>2</a:t>
            </a:r>
            <a:r>
              <a:rPr lang="sr-Latn-ME" b="1" i="1" baseline="30000" dirty="0">
                <a:solidFill>
                  <a:srgbClr val="C00000"/>
                </a:solidFill>
                <a:sym typeface="Symbol"/>
              </a:rPr>
              <a:t>b</a:t>
            </a:r>
            <a:r>
              <a:rPr lang="en-US" b="1" i="1" dirty="0" smtClean="0">
                <a:solidFill>
                  <a:srgbClr val="C00000"/>
                </a:solidFill>
                <a:sym typeface="Symbol"/>
              </a:rPr>
              <a:t>n</a:t>
            </a:r>
            <a:r>
              <a:rPr lang="sr-Latn-ME" b="1" i="1" baseline="30000" dirty="0" smtClean="0">
                <a:solidFill>
                  <a:srgbClr val="C00000"/>
                </a:solidFill>
                <a:sym typeface="Symbol"/>
              </a:rPr>
              <a:t>b</a:t>
            </a:r>
            <a:r>
              <a:rPr lang="sr-Latn-ME" dirty="0" smtClean="0"/>
              <a:t>.</a:t>
            </a:r>
          </a:p>
          <a:p>
            <a:r>
              <a:rPr lang="sr-Latn-ME" dirty="0" smtClean="0"/>
              <a:t>Predmetna </a:t>
            </a:r>
            <a:r>
              <a:rPr lang="sr-Latn-ME" dirty="0"/>
              <a:t>relacija</a:t>
            </a:r>
            <a:r>
              <a:rPr lang="sr-Latn-ME" dirty="0" smtClean="0"/>
              <a:t> </a:t>
            </a:r>
            <a:r>
              <a:rPr lang="en-US" dirty="0" err="1" smtClean="0"/>
              <a:t>va</a:t>
            </a:r>
            <a:r>
              <a:rPr lang="sr-Latn-ME" dirty="0" smtClean="0"/>
              <a:t>ži za </a:t>
            </a:r>
            <a:br>
              <a:rPr lang="sr-Latn-ME" dirty="0" smtClean="0"/>
            </a:br>
            <a:r>
              <a:rPr lang="sr-Latn-ME" dirty="0" smtClean="0"/>
              <a:t>		</a:t>
            </a:r>
            <a:r>
              <a:rPr lang="sr-Latn-ME" b="1" i="1" dirty="0" smtClean="0">
                <a:solidFill>
                  <a:srgbClr val="C00000"/>
                </a:solidFill>
              </a:rPr>
              <a:t>c</a:t>
            </a:r>
            <a:r>
              <a:rPr lang="sr-Latn-ME" b="1" baseline="-25000" dirty="0" smtClean="0">
                <a:solidFill>
                  <a:srgbClr val="C00000"/>
                </a:solidFill>
              </a:rPr>
              <a:t>1</a:t>
            </a:r>
            <a:r>
              <a:rPr lang="sr-Latn-ME" b="1" dirty="0" smtClean="0">
                <a:solidFill>
                  <a:srgbClr val="C00000"/>
                </a:solidFill>
              </a:rPr>
              <a:t>=(1/2)</a:t>
            </a:r>
            <a:r>
              <a:rPr lang="sr-Latn-ME" b="1" i="1" baseline="30000" dirty="0" smtClean="0">
                <a:solidFill>
                  <a:srgbClr val="C00000"/>
                </a:solidFill>
              </a:rPr>
              <a:t>b</a:t>
            </a:r>
            <a:r>
              <a:rPr lang="sr-Latn-ME" dirty="0" smtClean="0"/>
              <a:t>, </a:t>
            </a:r>
            <a:r>
              <a:rPr lang="sr-Latn-ME" b="1" i="1" dirty="0" smtClean="0">
                <a:solidFill>
                  <a:srgbClr val="C00000"/>
                </a:solidFill>
              </a:rPr>
              <a:t>c</a:t>
            </a:r>
            <a:r>
              <a:rPr lang="sr-Latn-ME" b="1" baseline="-25000" dirty="0" smtClean="0">
                <a:solidFill>
                  <a:srgbClr val="C00000"/>
                </a:solidFill>
              </a:rPr>
              <a:t>2</a:t>
            </a:r>
            <a:r>
              <a:rPr lang="sr-Latn-ME" b="1" dirty="0" smtClean="0">
                <a:solidFill>
                  <a:srgbClr val="C00000"/>
                </a:solidFill>
              </a:rPr>
              <a:t>=2</a:t>
            </a:r>
            <a:r>
              <a:rPr lang="sr-Latn-ME" b="1" i="1" baseline="30000" dirty="0" smtClean="0">
                <a:solidFill>
                  <a:srgbClr val="C00000"/>
                </a:solidFill>
              </a:rPr>
              <a:t>b</a:t>
            </a:r>
            <a:r>
              <a:rPr lang="sr-Latn-ME" dirty="0" smtClean="0"/>
              <a:t> i </a:t>
            </a:r>
            <a:r>
              <a:rPr lang="sr-Latn-ME" b="1" i="1" dirty="0" smtClean="0">
                <a:solidFill>
                  <a:srgbClr val="C00000"/>
                </a:solidFill>
              </a:rPr>
              <a:t>n</a:t>
            </a:r>
            <a:r>
              <a:rPr lang="sr-Latn-ME" b="1" baseline="-25000" dirty="0" smtClean="0">
                <a:solidFill>
                  <a:srgbClr val="C00000"/>
                </a:solidFill>
              </a:rPr>
              <a:t>0</a:t>
            </a:r>
            <a:r>
              <a:rPr lang="sr-Latn-ME" b="1" dirty="0" smtClean="0">
                <a:solidFill>
                  <a:srgbClr val="C00000"/>
                </a:solidFill>
              </a:rPr>
              <a:t>=2</a:t>
            </a:r>
            <a:r>
              <a:rPr lang="en-US" b="1" dirty="0" smtClean="0">
                <a:solidFill>
                  <a:srgbClr val="C00000"/>
                </a:solidFill>
              </a:rPr>
              <a:t>|</a:t>
            </a:r>
            <a:r>
              <a:rPr lang="sr-Latn-ME" b="1" i="1" dirty="0" smtClean="0">
                <a:solidFill>
                  <a:srgbClr val="C00000"/>
                </a:solidFill>
              </a:rPr>
              <a:t>a</a:t>
            </a:r>
            <a:r>
              <a:rPr lang="en-US" b="1" dirty="0" smtClean="0">
                <a:solidFill>
                  <a:srgbClr val="C00000"/>
                </a:solidFill>
              </a:rPr>
              <a:t>|</a:t>
            </a:r>
            <a:r>
              <a:rPr lang="sr-Latn-ME" dirty="0" smtClean="0"/>
              <a:t>.</a:t>
            </a:r>
            <a:endParaRPr lang="sr-Latn-ME" dirty="0"/>
          </a:p>
          <a:p>
            <a:endParaRPr lang="en-US" b="1" dirty="0">
              <a:solidFill>
                <a:srgbClr val="C00000"/>
              </a:solidFill>
            </a:endParaRPr>
          </a:p>
        </p:txBody>
      </p:sp>
    </p:spTree>
    <p:extLst>
      <p:ext uri="{BB962C8B-B14F-4D97-AF65-F5344CB8AC3E}">
        <p14:creationId xmlns:p14="http://schemas.microsoft.com/office/powerpoint/2010/main" val="3725537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Ekstenzija</a:t>
            </a:r>
            <a:r>
              <a:rPr lang="en-US" dirty="0" smtClean="0"/>
              <a:t> za 2D </a:t>
            </a:r>
            <a:r>
              <a:rPr lang="en-US" dirty="0" err="1" smtClean="0"/>
              <a:t>funkcije</a:t>
            </a:r>
            <a:endParaRPr lang="en-US" dirty="0"/>
          </a:p>
        </p:txBody>
      </p:sp>
      <p:sp>
        <p:nvSpPr>
          <p:cNvPr id="3" name="Content Placeholder 2"/>
          <p:cNvSpPr>
            <a:spLocks noGrp="1"/>
          </p:cNvSpPr>
          <p:nvPr>
            <p:ph idx="1"/>
          </p:nvPr>
        </p:nvSpPr>
        <p:spPr>
          <a:xfrm>
            <a:off x="0" y="1066800"/>
            <a:ext cx="9144000" cy="5791200"/>
          </a:xfrm>
        </p:spPr>
        <p:txBody>
          <a:bodyPr/>
          <a:lstStyle/>
          <a:p>
            <a:r>
              <a:rPr lang="en-US" dirty="0" err="1" smtClean="0"/>
              <a:t>Ponekad</a:t>
            </a:r>
            <a:r>
              <a:rPr lang="en-US" dirty="0" smtClean="0"/>
              <a:t> </a:t>
            </a:r>
            <a:r>
              <a:rPr lang="en-US" dirty="0" err="1" smtClean="0"/>
              <a:t>slo</a:t>
            </a:r>
            <a:r>
              <a:rPr lang="sr-Latn-ME" dirty="0" smtClean="0"/>
              <a:t>ženost nekog algoritma zavisi od dva parametra. U tom slučaju možemo izvršiti odgovarajuću ekstenziju definicija složenosti na sledeći način:</a:t>
            </a:r>
            <a:br>
              <a:rPr lang="sr-Latn-ME" dirty="0" smtClean="0"/>
            </a:b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g</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m</a:t>
            </a:r>
            <a:r>
              <a:rPr lang="sr-Latn-ME" b="1" dirty="0" smtClean="0">
                <a:solidFill>
                  <a:srgbClr val="C00000"/>
                </a:solidFill>
              </a:rPr>
              <a:t>))=</a:t>
            </a:r>
            <a:r>
              <a:rPr lang="en-US" b="1" dirty="0" smtClean="0">
                <a:solidFill>
                  <a:srgbClr val="C00000"/>
                </a:solidFill>
              </a:rPr>
              <a:t>{</a:t>
            </a:r>
            <a:r>
              <a:rPr lang="en-US" b="1" i="1" dirty="0" smtClean="0">
                <a:solidFill>
                  <a:srgbClr val="C00000"/>
                </a:solidFill>
              </a:rPr>
              <a:t>f</a:t>
            </a:r>
            <a:r>
              <a:rPr lang="en-US" b="1" dirty="0" smtClean="0">
                <a:solidFill>
                  <a:srgbClr val="C00000"/>
                </a:solidFill>
              </a:rPr>
              <a:t>(</a:t>
            </a:r>
            <a:r>
              <a:rPr lang="en-US" b="1" i="1" dirty="0" err="1" smtClean="0">
                <a:solidFill>
                  <a:srgbClr val="C00000"/>
                </a:solidFill>
              </a:rPr>
              <a:t>n</a:t>
            </a:r>
            <a:r>
              <a:rPr lang="en-US" b="1" dirty="0" err="1" smtClean="0">
                <a:solidFill>
                  <a:srgbClr val="C00000"/>
                </a:solidFill>
              </a:rPr>
              <a:t>,</a:t>
            </a:r>
            <a:r>
              <a:rPr lang="en-US" b="1" i="1" dirty="0" err="1" smtClean="0">
                <a:solidFill>
                  <a:srgbClr val="C00000"/>
                </a:solidFill>
              </a:rPr>
              <a:t>m</a:t>
            </a:r>
            <a:r>
              <a:rPr lang="en-US" b="1" dirty="0" smtClean="0">
                <a:solidFill>
                  <a:srgbClr val="C00000"/>
                </a:solidFill>
              </a:rPr>
              <a:t>)| </a:t>
            </a:r>
            <a:r>
              <a:rPr lang="en-US" b="1" dirty="0" smtClean="0">
                <a:solidFill>
                  <a:srgbClr val="C00000"/>
                </a:solidFill>
                <a:sym typeface="Symbol"/>
              </a:rPr>
              <a:t></a:t>
            </a:r>
            <a:r>
              <a:rPr lang="en-US" b="1" i="1" dirty="0" smtClean="0">
                <a:solidFill>
                  <a:srgbClr val="C00000"/>
                </a:solidFill>
                <a:sym typeface="Symbol"/>
              </a:rPr>
              <a:t>c</a:t>
            </a:r>
            <a:r>
              <a:rPr lang="en-US" b="1" dirty="0" smtClean="0">
                <a:solidFill>
                  <a:srgbClr val="C00000"/>
                </a:solidFill>
                <a:sym typeface="Symbol"/>
              </a:rPr>
              <a:t>,</a:t>
            </a:r>
            <a:r>
              <a:rPr lang="en-US" b="1" i="1" dirty="0" smtClean="0">
                <a:solidFill>
                  <a:srgbClr val="C00000"/>
                </a:solidFill>
                <a:sym typeface="Symbol"/>
              </a:rPr>
              <a:t>n</a:t>
            </a:r>
            <a:r>
              <a:rPr lang="en-US" b="1" baseline="-25000" dirty="0" smtClean="0">
                <a:solidFill>
                  <a:srgbClr val="C00000"/>
                </a:solidFill>
                <a:sym typeface="Symbol"/>
              </a:rPr>
              <a:t>0</a:t>
            </a:r>
            <a:r>
              <a:rPr lang="en-US" b="1" dirty="0" smtClean="0">
                <a:solidFill>
                  <a:srgbClr val="C00000"/>
                </a:solidFill>
                <a:sym typeface="Symbol"/>
              </a:rPr>
              <a:t>,</a:t>
            </a:r>
            <a:r>
              <a:rPr lang="en-US" b="1" i="1" dirty="0" smtClean="0">
                <a:solidFill>
                  <a:srgbClr val="C00000"/>
                </a:solidFill>
                <a:sym typeface="Symbol"/>
              </a:rPr>
              <a:t>m</a:t>
            </a:r>
            <a:r>
              <a:rPr lang="en-US" b="1" baseline="-25000" dirty="0" smtClean="0">
                <a:solidFill>
                  <a:srgbClr val="C00000"/>
                </a:solidFill>
                <a:sym typeface="Symbol"/>
              </a:rPr>
              <a:t>0</a:t>
            </a:r>
            <a:r>
              <a:rPr lang="en-US" b="1" dirty="0" smtClean="0">
                <a:solidFill>
                  <a:srgbClr val="C00000"/>
                </a:solidFill>
                <a:sym typeface="Symbol"/>
              </a:rPr>
              <a:t>&gt;0</a:t>
            </a:r>
            <a:r>
              <a:rPr lang="en-US" dirty="0" smtClean="0">
                <a:sym typeface="Symbol"/>
              </a:rPr>
              <a:t> </a:t>
            </a:r>
            <a:r>
              <a:rPr lang="en-US" dirty="0" err="1" smtClean="0">
                <a:sym typeface="Symbol"/>
              </a:rPr>
              <a:t>tako</a:t>
            </a:r>
            <a:r>
              <a:rPr lang="en-US" dirty="0" smtClean="0">
                <a:sym typeface="Symbol"/>
              </a:rPr>
              <a:t> da </a:t>
            </a:r>
            <a:r>
              <a:rPr lang="en-US" b="1" dirty="0" smtClean="0">
                <a:solidFill>
                  <a:srgbClr val="C00000"/>
                </a:solidFill>
                <a:sym typeface="Symbol"/>
              </a:rPr>
              <a:t>0</a:t>
            </a:r>
            <a:r>
              <a:rPr lang="en-US" b="1" i="1" dirty="0" smtClean="0">
                <a:solidFill>
                  <a:srgbClr val="C00000"/>
                </a:solidFill>
                <a:sym typeface="Symbol"/>
              </a:rPr>
              <a:t>f</a:t>
            </a:r>
            <a:r>
              <a:rPr lang="en-US" b="1" dirty="0" smtClean="0">
                <a:solidFill>
                  <a:srgbClr val="C00000"/>
                </a:solidFill>
                <a:sym typeface="Symbol"/>
              </a:rPr>
              <a:t>(</a:t>
            </a:r>
            <a:r>
              <a:rPr lang="en-US" b="1" i="1" dirty="0" err="1" smtClean="0">
                <a:solidFill>
                  <a:srgbClr val="C00000"/>
                </a:solidFill>
                <a:sym typeface="Symbol"/>
              </a:rPr>
              <a:t>n</a:t>
            </a:r>
            <a:r>
              <a:rPr lang="en-US" b="1" dirty="0" err="1" smtClean="0">
                <a:solidFill>
                  <a:srgbClr val="C00000"/>
                </a:solidFill>
                <a:sym typeface="Symbol"/>
              </a:rPr>
              <a:t>,</a:t>
            </a:r>
            <a:r>
              <a:rPr lang="en-US" b="1" i="1" dirty="0" err="1" smtClean="0">
                <a:solidFill>
                  <a:srgbClr val="C00000"/>
                </a:solidFill>
                <a:sym typeface="Symbol"/>
              </a:rPr>
              <a:t>m</a:t>
            </a:r>
            <a:r>
              <a:rPr lang="en-US" b="1" dirty="0" smtClean="0">
                <a:solidFill>
                  <a:srgbClr val="C00000"/>
                </a:solidFill>
                <a:sym typeface="Symbol"/>
              </a:rPr>
              <a:t>)</a:t>
            </a:r>
            <a:r>
              <a:rPr lang="en-US" b="1" i="1" dirty="0" smtClean="0">
                <a:solidFill>
                  <a:srgbClr val="C00000"/>
                </a:solidFill>
                <a:sym typeface="Symbol"/>
              </a:rPr>
              <a:t>cg</a:t>
            </a:r>
            <a:r>
              <a:rPr lang="en-US" b="1" dirty="0" smtClean="0">
                <a:solidFill>
                  <a:srgbClr val="C00000"/>
                </a:solidFill>
                <a:sym typeface="Symbol"/>
              </a:rPr>
              <a:t>(</a:t>
            </a:r>
            <a:r>
              <a:rPr lang="en-US" b="1" i="1" dirty="0" err="1" smtClean="0">
                <a:solidFill>
                  <a:srgbClr val="C00000"/>
                </a:solidFill>
                <a:sym typeface="Symbol"/>
              </a:rPr>
              <a:t>n</a:t>
            </a:r>
            <a:r>
              <a:rPr lang="en-US" b="1" dirty="0" err="1" smtClean="0">
                <a:solidFill>
                  <a:srgbClr val="C00000"/>
                </a:solidFill>
                <a:sym typeface="Symbol"/>
              </a:rPr>
              <a:t>,</a:t>
            </a:r>
            <a:r>
              <a:rPr lang="en-US" b="1" i="1" dirty="0" err="1" smtClean="0">
                <a:solidFill>
                  <a:srgbClr val="C00000"/>
                </a:solidFill>
                <a:sym typeface="Symbol"/>
              </a:rPr>
              <a:t>m</a:t>
            </a:r>
            <a:r>
              <a:rPr lang="en-US" b="1" dirty="0" smtClean="0">
                <a:solidFill>
                  <a:srgbClr val="C00000"/>
                </a:solidFill>
                <a:sym typeface="Symbol"/>
              </a:rPr>
              <a:t>)</a:t>
            </a:r>
            <a:r>
              <a:rPr lang="en-US" dirty="0" smtClean="0">
                <a:sym typeface="Symbol"/>
              </a:rPr>
              <a:t> za </a:t>
            </a:r>
            <a:r>
              <a:rPr lang="en-US" dirty="0" err="1" smtClean="0">
                <a:sym typeface="Symbol"/>
              </a:rPr>
              <a:t>svako</a:t>
            </a:r>
            <a:r>
              <a:rPr lang="en-US" dirty="0" smtClean="0">
                <a:sym typeface="Symbol"/>
              </a:rPr>
              <a:t> </a:t>
            </a:r>
            <a:r>
              <a:rPr lang="en-US" b="1" i="1" dirty="0" smtClean="0">
                <a:solidFill>
                  <a:srgbClr val="C00000"/>
                </a:solidFill>
                <a:sym typeface="Symbol"/>
              </a:rPr>
              <a:t>n</a:t>
            </a:r>
            <a:r>
              <a:rPr lang="en-US" b="1" dirty="0" smtClean="0">
                <a:solidFill>
                  <a:srgbClr val="C00000"/>
                </a:solidFill>
                <a:sym typeface="Symbol"/>
              </a:rPr>
              <a:t>≥</a:t>
            </a:r>
            <a:r>
              <a:rPr lang="en-US" b="1" i="1" dirty="0" smtClean="0">
                <a:solidFill>
                  <a:srgbClr val="C00000"/>
                </a:solidFill>
                <a:sym typeface="Symbol"/>
              </a:rPr>
              <a:t>n</a:t>
            </a:r>
            <a:r>
              <a:rPr lang="en-US" b="1" baseline="-25000" dirty="0" smtClean="0">
                <a:solidFill>
                  <a:srgbClr val="C00000"/>
                </a:solidFill>
                <a:sym typeface="Symbol"/>
              </a:rPr>
              <a:t>0</a:t>
            </a:r>
            <a:r>
              <a:rPr lang="en-US" dirty="0" smtClean="0">
                <a:sym typeface="Symbol"/>
              </a:rPr>
              <a:t>,</a:t>
            </a:r>
            <a:r>
              <a:rPr lang="en-US" dirty="0">
                <a:sym typeface="Symbol"/>
              </a:rPr>
              <a:t> </a:t>
            </a:r>
            <a:r>
              <a:rPr lang="en-US" b="1" i="1" dirty="0" smtClean="0">
                <a:solidFill>
                  <a:srgbClr val="C00000"/>
                </a:solidFill>
                <a:sym typeface="Symbol"/>
              </a:rPr>
              <a:t>m</a:t>
            </a:r>
            <a:r>
              <a:rPr lang="en-US" b="1" dirty="0" smtClean="0">
                <a:solidFill>
                  <a:srgbClr val="C00000"/>
                </a:solidFill>
                <a:sym typeface="Symbol"/>
              </a:rPr>
              <a:t>≥</a:t>
            </a:r>
            <a:r>
              <a:rPr lang="en-US" b="1" i="1" dirty="0" smtClean="0">
                <a:solidFill>
                  <a:srgbClr val="C00000"/>
                </a:solidFill>
                <a:sym typeface="Symbol"/>
              </a:rPr>
              <a:t>m</a:t>
            </a:r>
            <a:r>
              <a:rPr lang="en-US" b="1" baseline="-25000" dirty="0" smtClean="0">
                <a:solidFill>
                  <a:srgbClr val="C00000"/>
                </a:solidFill>
                <a:sym typeface="Symbol"/>
              </a:rPr>
              <a:t>0</a:t>
            </a:r>
            <a:r>
              <a:rPr lang="en-US" b="1" dirty="0" smtClean="0">
                <a:solidFill>
                  <a:srgbClr val="C00000"/>
                </a:solidFill>
                <a:sym typeface="Symbol"/>
              </a:rPr>
              <a:t>}</a:t>
            </a:r>
            <a:endParaRPr lang="sr-Latn-ME" b="1" dirty="0" smtClean="0">
              <a:solidFill>
                <a:srgbClr val="C00000"/>
              </a:solidFill>
              <a:sym typeface="Symbol"/>
            </a:endParaRPr>
          </a:p>
          <a:p>
            <a:endParaRPr lang="sr-Latn-ME" b="1" dirty="0" smtClean="0">
              <a:solidFill>
                <a:srgbClr val="C00000"/>
              </a:solidFill>
              <a:latin typeface="Symbol" pitchFamily="18" charset="2"/>
            </a:endParaRPr>
          </a:p>
          <a:p>
            <a:r>
              <a:rPr lang="sr-Latn-ME" b="1" dirty="0" smtClean="0">
                <a:solidFill>
                  <a:srgbClr val="C00000"/>
                </a:solidFill>
                <a:latin typeface="Symbol" pitchFamily="18" charset="2"/>
              </a:rPr>
              <a:t>W</a:t>
            </a:r>
            <a:r>
              <a:rPr lang="sr-Latn-ME" b="1" dirty="0" smtClean="0">
                <a:solidFill>
                  <a:srgbClr val="C00000"/>
                </a:solidFill>
              </a:rPr>
              <a:t>(</a:t>
            </a:r>
            <a:r>
              <a:rPr lang="sr-Latn-ME" b="1" i="1" dirty="0" smtClean="0">
                <a:solidFill>
                  <a:srgbClr val="C00000"/>
                </a:solidFill>
              </a:rPr>
              <a:t>g</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m</a:t>
            </a:r>
            <a:r>
              <a:rPr lang="sr-Latn-ME" b="1" dirty="0">
                <a:solidFill>
                  <a:srgbClr val="C00000"/>
                </a:solidFill>
              </a:rPr>
              <a:t>))=</a:t>
            </a:r>
            <a:r>
              <a:rPr lang="en-US" b="1" dirty="0">
                <a:solidFill>
                  <a:srgbClr val="C00000"/>
                </a:solidFill>
              </a:rPr>
              <a:t>{</a:t>
            </a:r>
            <a:r>
              <a:rPr lang="en-US" b="1" i="1" dirty="0">
                <a:solidFill>
                  <a:srgbClr val="C00000"/>
                </a:solidFill>
              </a:rPr>
              <a:t>f</a:t>
            </a:r>
            <a:r>
              <a:rPr lang="en-US" b="1" dirty="0">
                <a:solidFill>
                  <a:srgbClr val="C00000"/>
                </a:solidFill>
              </a:rPr>
              <a:t>(</a:t>
            </a:r>
            <a:r>
              <a:rPr lang="en-US" b="1" i="1" dirty="0" err="1">
                <a:solidFill>
                  <a:srgbClr val="C00000"/>
                </a:solidFill>
              </a:rPr>
              <a:t>n</a:t>
            </a:r>
            <a:r>
              <a:rPr lang="en-US" b="1" dirty="0" err="1">
                <a:solidFill>
                  <a:srgbClr val="C00000"/>
                </a:solidFill>
              </a:rPr>
              <a:t>,</a:t>
            </a:r>
            <a:r>
              <a:rPr lang="en-US" b="1" i="1" dirty="0" err="1">
                <a:solidFill>
                  <a:srgbClr val="C00000"/>
                </a:solidFill>
              </a:rPr>
              <a:t>m</a:t>
            </a:r>
            <a:r>
              <a:rPr lang="en-US" b="1" dirty="0">
                <a:solidFill>
                  <a:srgbClr val="C00000"/>
                </a:solidFill>
              </a:rPr>
              <a:t>)| </a:t>
            </a:r>
            <a:r>
              <a:rPr lang="en-US" b="1" dirty="0">
                <a:solidFill>
                  <a:srgbClr val="C00000"/>
                </a:solidFill>
                <a:sym typeface="Symbol"/>
              </a:rPr>
              <a:t></a:t>
            </a:r>
            <a:r>
              <a:rPr lang="en-US" b="1" i="1" dirty="0">
                <a:solidFill>
                  <a:srgbClr val="C00000"/>
                </a:solidFill>
                <a:sym typeface="Symbol"/>
              </a:rPr>
              <a:t>c</a:t>
            </a:r>
            <a:r>
              <a:rPr lang="en-US" b="1" dirty="0">
                <a:solidFill>
                  <a:srgbClr val="C00000"/>
                </a:solidFill>
                <a:sym typeface="Symbol"/>
              </a:rPr>
              <a:t>,</a:t>
            </a:r>
            <a:r>
              <a:rPr lang="en-US" b="1" i="1" dirty="0">
                <a:solidFill>
                  <a:srgbClr val="C00000"/>
                </a:solidFill>
                <a:sym typeface="Symbol"/>
              </a:rPr>
              <a:t>n</a:t>
            </a:r>
            <a:r>
              <a:rPr lang="en-US" b="1" baseline="-25000" dirty="0">
                <a:solidFill>
                  <a:srgbClr val="C00000"/>
                </a:solidFill>
                <a:sym typeface="Symbol"/>
              </a:rPr>
              <a:t>0</a:t>
            </a:r>
            <a:r>
              <a:rPr lang="en-US" b="1" dirty="0">
                <a:solidFill>
                  <a:srgbClr val="C00000"/>
                </a:solidFill>
                <a:sym typeface="Symbol"/>
              </a:rPr>
              <a:t>,</a:t>
            </a:r>
            <a:r>
              <a:rPr lang="en-US" b="1" i="1" dirty="0">
                <a:solidFill>
                  <a:srgbClr val="C00000"/>
                </a:solidFill>
                <a:sym typeface="Symbol"/>
              </a:rPr>
              <a:t>m</a:t>
            </a:r>
            <a:r>
              <a:rPr lang="en-US" b="1" baseline="-25000" dirty="0">
                <a:solidFill>
                  <a:srgbClr val="C00000"/>
                </a:solidFill>
                <a:sym typeface="Symbol"/>
              </a:rPr>
              <a:t>0</a:t>
            </a:r>
            <a:r>
              <a:rPr lang="en-US" b="1" dirty="0">
                <a:solidFill>
                  <a:srgbClr val="C00000"/>
                </a:solidFill>
                <a:sym typeface="Symbol"/>
              </a:rPr>
              <a:t>&gt;0</a:t>
            </a:r>
            <a:r>
              <a:rPr lang="en-US" dirty="0">
                <a:sym typeface="Symbol"/>
              </a:rPr>
              <a:t> </a:t>
            </a:r>
            <a:r>
              <a:rPr lang="en-US" dirty="0" err="1">
                <a:sym typeface="Symbol"/>
              </a:rPr>
              <a:t>tako</a:t>
            </a:r>
            <a:r>
              <a:rPr lang="en-US" dirty="0">
                <a:sym typeface="Symbol"/>
              </a:rPr>
              <a:t> da </a:t>
            </a:r>
            <a:r>
              <a:rPr lang="en-US" b="1" dirty="0">
                <a:solidFill>
                  <a:srgbClr val="C00000"/>
                </a:solidFill>
                <a:sym typeface="Symbol"/>
              </a:rPr>
              <a:t>0</a:t>
            </a:r>
            <a:r>
              <a:rPr lang="en-US" b="1" dirty="0" smtClean="0">
                <a:solidFill>
                  <a:srgbClr val="C00000"/>
                </a:solidFill>
                <a:sym typeface="Symbol"/>
              </a:rPr>
              <a:t></a:t>
            </a:r>
            <a:r>
              <a:rPr lang="sr-Latn-ME" b="1" i="1" dirty="0" smtClean="0">
                <a:solidFill>
                  <a:srgbClr val="C00000"/>
                </a:solidFill>
                <a:sym typeface="Symbol"/>
              </a:rPr>
              <a:t>cg</a:t>
            </a:r>
            <a:r>
              <a:rPr lang="en-US" b="1" dirty="0" smtClean="0">
                <a:solidFill>
                  <a:srgbClr val="C00000"/>
                </a:solidFill>
                <a:sym typeface="Symbol"/>
              </a:rPr>
              <a:t>(</a:t>
            </a:r>
            <a:r>
              <a:rPr lang="en-US" b="1" i="1" dirty="0" err="1" smtClean="0">
                <a:solidFill>
                  <a:srgbClr val="C00000"/>
                </a:solidFill>
                <a:sym typeface="Symbol"/>
              </a:rPr>
              <a:t>n</a:t>
            </a:r>
            <a:r>
              <a:rPr lang="en-US" b="1" dirty="0" err="1" smtClean="0">
                <a:solidFill>
                  <a:srgbClr val="C00000"/>
                </a:solidFill>
                <a:sym typeface="Symbol"/>
              </a:rPr>
              <a:t>,</a:t>
            </a:r>
            <a:r>
              <a:rPr lang="en-US" b="1" i="1" dirty="0" err="1" smtClean="0">
                <a:solidFill>
                  <a:srgbClr val="C00000"/>
                </a:solidFill>
                <a:sym typeface="Symbol"/>
              </a:rPr>
              <a:t>m</a:t>
            </a:r>
            <a:r>
              <a:rPr lang="en-US" b="1" dirty="0">
                <a:solidFill>
                  <a:srgbClr val="C00000"/>
                </a:solidFill>
                <a:sym typeface="Symbol"/>
              </a:rPr>
              <a:t>)</a:t>
            </a:r>
            <a:r>
              <a:rPr lang="en-US" b="1" dirty="0" smtClean="0">
                <a:solidFill>
                  <a:srgbClr val="C00000"/>
                </a:solidFill>
                <a:sym typeface="Symbol"/>
              </a:rPr>
              <a:t></a:t>
            </a:r>
            <a:r>
              <a:rPr lang="sr-Latn-ME" b="1" i="1" dirty="0" smtClean="0">
                <a:solidFill>
                  <a:srgbClr val="C00000"/>
                </a:solidFill>
                <a:sym typeface="Symbol"/>
              </a:rPr>
              <a:t>f</a:t>
            </a:r>
            <a:r>
              <a:rPr lang="en-US" b="1" dirty="0" smtClean="0">
                <a:solidFill>
                  <a:srgbClr val="C00000"/>
                </a:solidFill>
                <a:sym typeface="Symbol"/>
              </a:rPr>
              <a:t>(</a:t>
            </a:r>
            <a:r>
              <a:rPr lang="en-US" b="1" i="1" dirty="0" err="1" smtClean="0">
                <a:solidFill>
                  <a:srgbClr val="C00000"/>
                </a:solidFill>
                <a:sym typeface="Symbol"/>
              </a:rPr>
              <a:t>n</a:t>
            </a:r>
            <a:r>
              <a:rPr lang="en-US" b="1" dirty="0" err="1" smtClean="0">
                <a:solidFill>
                  <a:srgbClr val="C00000"/>
                </a:solidFill>
                <a:sym typeface="Symbol"/>
              </a:rPr>
              <a:t>,</a:t>
            </a:r>
            <a:r>
              <a:rPr lang="en-US" b="1" i="1" dirty="0" err="1" smtClean="0">
                <a:solidFill>
                  <a:srgbClr val="C00000"/>
                </a:solidFill>
                <a:sym typeface="Symbol"/>
              </a:rPr>
              <a:t>m</a:t>
            </a:r>
            <a:r>
              <a:rPr lang="en-US" b="1" dirty="0">
                <a:solidFill>
                  <a:srgbClr val="C00000"/>
                </a:solidFill>
                <a:sym typeface="Symbol"/>
              </a:rPr>
              <a:t>)</a:t>
            </a:r>
            <a:r>
              <a:rPr lang="en-US" dirty="0">
                <a:sym typeface="Symbol"/>
              </a:rPr>
              <a:t> za </a:t>
            </a:r>
            <a:r>
              <a:rPr lang="en-US" dirty="0" err="1">
                <a:sym typeface="Symbol"/>
              </a:rPr>
              <a:t>svako</a:t>
            </a:r>
            <a:r>
              <a:rPr lang="en-US" dirty="0">
                <a:sym typeface="Symbol"/>
              </a:rPr>
              <a:t> </a:t>
            </a:r>
            <a:r>
              <a:rPr lang="en-US" b="1" i="1" dirty="0">
                <a:solidFill>
                  <a:srgbClr val="C00000"/>
                </a:solidFill>
                <a:sym typeface="Symbol"/>
              </a:rPr>
              <a:t>n</a:t>
            </a:r>
            <a:r>
              <a:rPr lang="en-US" b="1" dirty="0">
                <a:solidFill>
                  <a:srgbClr val="C00000"/>
                </a:solidFill>
                <a:sym typeface="Symbol"/>
              </a:rPr>
              <a:t>≥</a:t>
            </a:r>
            <a:r>
              <a:rPr lang="en-US" b="1" i="1" dirty="0">
                <a:solidFill>
                  <a:srgbClr val="C00000"/>
                </a:solidFill>
                <a:sym typeface="Symbol"/>
              </a:rPr>
              <a:t>n</a:t>
            </a:r>
            <a:r>
              <a:rPr lang="en-US" b="1" baseline="-25000" dirty="0">
                <a:solidFill>
                  <a:srgbClr val="C00000"/>
                </a:solidFill>
                <a:sym typeface="Symbol"/>
              </a:rPr>
              <a:t>0</a:t>
            </a:r>
            <a:r>
              <a:rPr lang="en-US" dirty="0">
                <a:sym typeface="Symbol"/>
              </a:rPr>
              <a:t>, </a:t>
            </a:r>
            <a:r>
              <a:rPr lang="en-US" b="1" i="1" dirty="0">
                <a:solidFill>
                  <a:srgbClr val="C00000"/>
                </a:solidFill>
                <a:sym typeface="Symbol"/>
              </a:rPr>
              <a:t>m</a:t>
            </a:r>
            <a:r>
              <a:rPr lang="en-US" b="1" dirty="0">
                <a:solidFill>
                  <a:srgbClr val="C00000"/>
                </a:solidFill>
                <a:sym typeface="Symbol"/>
              </a:rPr>
              <a:t>≥</a:t>
            </a:r>
            <a:r>
              <a:rPr lang="en-US" b="1" i="1" dirty="0">
                <a:solidFill>
                  <a:srgbClr val="C00000"/>
                </a:solidFill>
                <a:sym typeface="Symbol"/>
              </a:rPr>
              <a:t>m</a:t>
            </a:r>
            <a:r>
              <a:rPr lang="en-US" b="1" baseline="-25000" dirty="0">
                <a:solidFill>
                  <a:srgbClr val="C00000"/>
                </a:solidFill>
                <a:sym typeface="Symbol"/>
              </a:rPr>
              <a:t>0</a:t>
            </a:r>
            <a:r>
              <a:rPr lang="en-US" b="1" dirty="0" smtClean="0">
                <a:solidFill>
                  <a:srgbClr val="C00000"/>
                </a:solidFill>
                <a:sym typeface="Symbol"/>
              </a:rPr>
              <a:t>}</a:t>
            </a:r>
            <a:endParaRPr lang="sr-Latn-ME" b="1" dirty="0" smtClean="0">
              <a:solidFill>
                <a:srgbClr val="C00000"/>
              </a:solidFill>
              <a:sym typeface="Symbol"/>
            </a:endParaRPr>
          </a:p>
          <a:p>
            <a:endParaRPr lang="sr-Latn-ME" b="1" dirty="0" smtClean="0">
              <a:solidFill>
                <a:srgbClr val="C00000"/>
              </a:solidFill>
              <a:sym typeface="Symbol"/>
            </a:endParaRPr>
          </a:p>
          <a:p>
            <a:r>
              <a:rPr lang="sr-Latn-ME" b="1" dirty="0" smtClean="0">
                <a:solidFill>
                  <a:srgbClr val="C00000"/>
                </a:solidFill>
                <a:latin typeface="Symbol" pitchFamily="18" charset="2"/>
              </a:rPr>
              <a:t>Q</a:t>
            </a:r>
            <a:r>
              <a:rPr lang="sr-Latn-ME" b="1" dirty="0" smtClean="0">
                <a:solidFill>
                  <a:srgbClr val="C00000"/>
                </a:solidFill>
              </a:rPr>
              <a:t>(</a:t>
            </a:r>
            <a:r>
              <a:rPr lang="sr-Latn-ME" b="1" i="1" dirty="0" smtClean="0">
                <a:solidFill>
                  <a:srgbClr val="C00000"/>
                </a:solidFill>
              </a:rPr>
              <a:t>g</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m</a:t>
            </a:r>
            <a:r>
              <a:rPr lang="sr-Latn-ME" b="1" dirty="0">
                <a:solidFill>
                  <a:srgbClr val="C00000"/>
                </a:solidFill>
              </a:rPr>
              <a:t>))=</a:t>
            </a:r>
            <a:r>
              <a:rPr lang="en-US" b="1" dirty="0">
                <a:solidFill>
                  <a:srgbClr val="C00000"/>
                </a:solidFill>
              </a:rPr>
              <a:t>{</a:t>
            </a:r>
            <a:r>
              <a:rPr lang="en-US" b="1" i="1" dirty="0">
                <a:solidFill>
                  <a:srgbClr val="C00000"/>
                </a:solidFill>
              </a:rPr>
              <a:t>f</a:t>
            </a:r>
            <a:r>
              <a:rPr lang="en-US" b="1" dirty="0">
                <a:solidFill>
                  <a:srgbClr val="C00000"/>
                </a:solidFill>
              </a:rPr>
              <a:t>(</a:t>
            </a:r>
            <a:r>
              <a:rPr lang="en-US" b="1" i="1" dirty="0" err="1">
                <a:solidFill>
                  <a:srgbClr val="C00000"/>
                </a:solidFill>
              </a:rPr>
              <a:t>n</a:t>
            </a:r>
            <a:r>
              <a:rPr lang="en-US" b="1" dirty="0" err="1">
                <a:solidFill>
                  <a:srgbClr val="C00000"/>
                </a:solidFill>
              </a:rPr>
              <a:t>,</a:t>
            </a:r>
            <a:r>
              <a:rPr lang="en-US" b="1" i="1" dirty="0" err="1">
                <a:solidFill>
                  <a:srgbClr val="C00000"/>
                </a:solidFill>
              </a:rPr>
              <a:t>m</a:t>
            </a:r>
            <a:r>
              <a:rPr lang="en-US" b="1" dirty="0">
                <a:solidFill>
                  <a:srgbClr val="C00000"/>
                </a:solidFill>
              </a:rPr>
              <a:t>)| </a:t>
            </a:r>
            <a:r>
              <a:rPr lang="en-US" b="1" dirty="0">
                <a:solidFill>
                  <a:srgbClr val="C00000"/>
                </a:solidFill>
                <a:sym typeface="Symbol"/>
              </a:rPr>
              <a:t></a:t>
            </a:r>
            <a:r>
              <a:rPr lang="en-US" b="1" i="1" dirty="0" smtClean="0">
                <a:solidFill>
                  <a:srgbClr val="C00000"/>
                </a:solidFill>
                <a:sym typeface="Symbol"/>
              </a:rPr>
              <a:t>c</a:t>
            </a:r>
            <a:r>
              <a:rPr lang="sr-Latn-ME" b="1" baseline="-25000" dirty="0" smtClean="0">
                <a:solidFill>
                  <a:srgbClr val="C00000"/>
                </a:solidFill>
                <a:sym typeface="Symbol"/>
              </a:rPr>
              <a:t>1</a:t>
            </a:r>
            <a:r>
              <a:rPr lang="sr-Latn-ME" b="1" i="1" dirty="0" smtClean="0">
                <a:solidFill>
                  <a:srgbClr val="C00000"/>
                </a:solidFill>
                <a:sym typeface="Symbol"/>
              </a:rPr>
              <a:t>,c</a:t>
            </a:r>
            <a:r>
              <a:rPr lang="sr-Latn-ME" b="1" baseline="-25000" dirty="0" smtClean="0">
                <a:solidFill>
                  <a:srgbClr val="C00000"/>
                </a:solidFill>
                <a:sym typeface="Symbol"/>
              </a:rPr>
              <a:t>2</a:t>
            </a:r>
            <a:r>
              <a:rPr lang="en-US" b="1" dirty="0" smtClean="0">
                <a:solidFill>
                  <a:srgbClr val="C00000"/>
                </a:solidFill>
                <a:sym typeface="Symbol"/>
              </a:rPr>
              <a:t>,</a:t>
            </a:r>
            <a:r>
              <a:rPr lang="en-US" b="1" i="1" dirty="0" smtClean="0">
                <a:solidFill>
                  <a:srgbClr val="C00000"/>
                </a:solidFill>
                <a:sym typeface="Symbol"/>
              </a:rPr>
              <a:t>n</a:t>
            </a:r>
            <a:r>
              <a:rPr lang="en-US" b="1" baseline="-25000" dirty="0" smtClean="0">
                <a:solidFill>
                  <a:srgbClr val="C00000"/>
                </a:solidFill>
                <a:sym typeface="Symbol"/>
              </a:rPr>
              <a:t>0</a:t>
            </a:r>
            <a:r>
              <a:rPr lang="en-US" b="1" dirty="0" smtClean="0">
                <a:solidFill>
                  <a:srgbClr val="C00000"/>
                </a:solidFill>
                <a:sym typeface="Symbol"/>
              </a:rPr>
              <a:t>,</a:t>
            </a:r>
            <a:r>
              <a:rPr lang="en-US" b="1" i="1" dirty="0" smtClean="0">
                <a:solidFill>
                  <a:srgbClr val="C00000"/>
                </a:solidFill>
                <a:sym typeface="Symbol"/>
              </a:rPr>
              <a:t>m</a:t>
            </a:r>
            <a:r>
              <a:rPr lang="en-US" b="1" baseline="-25000" dirty="0" smtClean="0">
                <a:solidFill>
                  <a:srgbClr val="C00000"/>
                </a:solidFill>
                <a:sym typeface="Symbol"/>
              </a:rPr>
              <a:t>0</a:t>
            </a:r>
            <a:r>
              <a:rPr lang="en-US" b="1" dirty="0" smtClean="0">
                <a:solidFill>
                  <a:srgbClr val="C00000"/>
                </a:solidFill>
                <a:sym typeface="Symbol"/>
              </a:rPr>
              <a:t>&gt;0</a:t>
            </a:r>
            <a:r>
              <a:rPr lang="en-US" dirty="0" smtClean="0">
                <a:sym typeface="Symbol"/>
              </a:rPr>
              <a:t> </a:t>
            </a:r>
            <a:r>
              <a:rPr lang="en-US" dirty="0" err="1">
                <a:sym typeface="Symbol"/>
              </a:rPr>
              <a:t>tako</a:t>
            </a:r>
            <a:r>
              <a:rPr lang="en-US" dirty="0">
                <a:sym typeface="Symbol"/>
              </a:rPr>
              <a:t> da </a:t>
            </a:r>
            <a:r>
              <a:rPr lang="en-US" b="1" dirty="0">
                <a:solidFill>
                  <a:srgbClr val="C00000"/>
                </a:solidFill>
                <a:sym typeface="Symbol"/>
              </a:rPr>
              <a:t>0</a:t>
            </a:r>
            <a:r>
              <a:rPr lang="en-US" b="1" dirty="0" smtClean="0">
                <a:solidFill>
                  <a:srgbClr val="C00000"/>
                </a:solidFill>
                <a:sym typeface="Symbol"/>
              </a:rPr>
              <a:t></a:t>
            </a:r>
            <a:r>
              <a:rPr lang="sr-Latn-ME" b="1" i="1" dirty="0" smtClean="0">
                <a:solidFill>
                  <a:srgbClr val="C00000"/>
                </a:solidFill>
                <a:sym typeface="Symbol"/>
              </a:rPr>
              <a:t>c</a:t>
            </a:r>
            <a:r>
              <a:rPr lang="sr-Latn-ME" b="1" baseline="-25000" dirty="0" smtClean="0">
                <a:solidFill>
                  <a:srgbClr val="C00000"/>
                </a:solidFill>
                <a:sym typeface="Symbol"/>
              </a:rPr>
              <a:t>1</a:t>
            </a:r>
            <a:r>
              <a:rPr lang="sr-Latn-ME" b="1" i="1" dirty="0" smtClean="0">
                <a:solidFill>
                  <a:srgbClr val="C00000"/>
                </a:solidFill>
                <a:sym typeface="Symbol"/>
              </a:rPr>
              <a:t>g</a:t>
            </a:r>
            <a:r>
              <a:rPr lang="en-US" b="1" dirty="0" smtClean="0">
                <a:solidFill>
                  <a:srgbClr val="C00000"/>
                </a:solidFill>
                <a:sym typeface="Symbol"/>
              </a:rPr>
              <a:t>(</a:t>
            </a:r>
            <a:r>
              <a:rPr lang="en-US" b="1" i="1" dirty="0" err="1" smtClean="0">
                <a:solidFill>
                  <a:srgbClr val="C00000"/>
                </a:solidFill>
                <a:sym typeface="Symbol"/>
              </a:rPr>
              <a:t>n</a:t>
            </a:r>
            <a:r>
              <a:rPr lang="en-US" b="1" dirty="0" err="1" smtClean="0">
                <a:solidFill>
                  <a:srgbClr val="C00000"/>
                </a:solidFill>
                <a:sym typeface="Symbol"/>
              </a:rPr>
              <a:t>,</a:t>
            </a:r>
            <a:r>
              <a:rPr lang="en-US" b="1" i="1" dirty="0" err="1" smtClean="0">
                <a:solidFill>
                  <a:srgbClr val="C00000"/>
                </a:solidFill>
                <a:sym typeface="Symbol"/>
              </a:rPr>
              <a:t>m</a:t>
            </a:r>
            <a:r>
              <a:rPr lang="en-US" b="1" dirty="0">
                <a:solidFill>
                  <a:srgbClr val="C00000"/>
                </a:solidFill>
                <a:sym typeface="Symbol"/>
              </a:rPr>
              <a:t>)</a:t>
            </a:r>
            <a:r>
              <a:rPr lang="en-US" b="1" dirty="0" smtClean="0">
                <a:solidFill>
                  <a:srgbClr val="C00000"/>
                </a:solidFill>
                <a:sym typeface="Symbol"/>
              </a:rPr>
              <a:t></a:t>
            </a:r>
            <a:r>
              <a:rPr lang="sr-Latn-ME" b="1" i="1" dirty="0" smtClean="0">
                <a:solidFill>
                  <a:srgbClr val="C00000"/>
                </a:solidFill>
                <a:sym typeface="Symbol"/>
              </a:rPr>
              <a:t>f</a:t>
            </a:r>
            <a:r>
              <a:rPr lang="en-US" b="1" dirty="0" smtClean="0">
                <a:solidFill>
                  <a:srgbClr val="C00000"/>
                </a:solidFill>
                <a:sym typeface="Symbol"/>
              </a:rPr>
              <a:t>(</a:t>
            </a:r>
            <a:r>
              <a:rPr lang="en-US" b="1" i="1" dirty="0" err="1" smtClean="0">
                <a:solidFill>
                  <a:srgbClr val="C00000"/>
                </a:solidFill>
                <a:sym typeface="Symbol"/>
              </a:rPr>
              <a:t>n</a:t>
            </a:r>
            <a:r>
              <a:rPr lang="en-US" b="1" dirty="0" err="1" smtClean="0">
                <a:solidFill>
                  <a:srgbClr val="C00000"/>
                </a:solidFill>
                <a:sym typeface="Symbol"/>
              </a:rPr>
              <a:t>,</a:t>
            </a:r>
            <a:r>
              <a:rPr lang="en-US" b="1" i="1" dirty="0" err="1" smtClean="0">
                <a:solidFill>
                  <a:srgbClr val="C00000"/>
                </a:solidFill>
                <a:sym typeface="Symbol"/>
              </a:rPr>
              <a:t>m</a:t>
            </a:r>
            <a:r>
              <a:rPr lang="en-US" b="1" dirty="0">
                <a:solidFill>
                  <a:srgbClr val="C00000"/>
                </a:solidFill>
                <a:sym typeface="Symbol"/>
              </a:rPr>
              <a:t>) </a:t>
            </a:r>
            <a:r>
              <a:rPr lang="sr-Latn-ME" b="1" i="1" dirty="0" smtClean="0">
                <a:solidFill>
                  <a:srgbClr val="C00000"/>
                </a:solidFill>
                <a:sym typeface="Symbol"/>
              </a:rPr>
              <a:t>c</a:t>
            </a:r>
            <a:r>
              <a:rPr lang="sr-Latn-ME" b="1" baseline="-25000" dirty="0" smtClean="0">
                <a:solidFill>
                  <a:srgbClr val="C00000"/>
                </a:solidFill>
                <a:sym typeface="Symbol"/>
              </a:rPr>
              <a:t>2</a:t>
            </a:r>
            <a:r>
              <a:rPr lang="sr-Latn-ME" b="1" i="1" dirty="0" smtClean="0">
                <a:solidFill>
                  <a:srgbClr val="C00000"/>
                </a:solidFill>
                <a:sym typeface="Symbol"/>
              </a:rPr>
              <a:t>g</a:t>
            </a:r>
            <a:r>
              <a:rPr lang="en-US" b="1" dirty="0">
                <a:solidFill>
                  <a:srgbClr val="C00000"/>
                </a:solidFill>
                <a:sym typeface="Symbol"/>
              </a:rPr>
              <a:t>(</a:t>
            </a:r>
            <a:r>
              <a:rPr lang="en-US" b="1" i="1" dirty="0" err="1">
                <a:solidFill>
                  <a:srgbClr val="C00000"/>
                </a:solidFill>
                <a:sym typeface="Symbol"/>
              </a:rPr>
              <a:t>n</a:t>
            </a:r>
            <a:r>
              <a:rPr lang="en-US" b="1" dirty="0" err="1">
                <a:solidFill>
                  <a:srgbClr val="C00000"/>
                </a:solidFill>
                <a:sym typeface="Symbol"/>
              </a:rPr>
              <a:t>,</a:t>
            </a:r>
            <a:r>
              <a:rPr lang="en-US" b="1" i="1" dirty="0" err="1">
                <a:solidFill>
                  <a:srgbClr val="C00000"/>
                </a:solidFill>
                <a:sym typeface="Symbol"/>
              </a:rPr>
              <a:t>m</a:t>
            </a:r>
            <a:r>
              <a:rPr lang="en-US" b="1" dirty="0">
                <a:solidFill>
                  <a:srgbClr val="C00000"/>
                </a:solidFill>
                <a:sym typeface="Symbol"/>
              </a:rPr>
              <a:t>)</a:t>
            </a:r>
            <a:r>
              <a:rPr lang="en-US" dirty="0" smtClean="0">
                <a:sym typeface="Symbol"/>
              </a:rPr>
              <a:t> </a:t>
            </a:r>
            <a:r>
              <a:rPr lang="en-US" dirty="0">
                <a:sym typeface="Symbol"/>
              </a:rPr>
              <a:t>za </a:t>
            </a:r>
            <a:r>
              <a:rPr lang="en-US" dirty="0" err="1">
                <a:sym typeface="Symbol"/>
              </a:rPr>
              <a:t>svako</a:t>
            </a:r>
            <a:r>
              <a:rPr lang="en-US" dirty="0">
                <a:sym typeface="Symbol"/>
              </a:rPr>
              <a:t> </a:t>
            </a:r>
            <a:r>
              <a:rPr lang="en-US" b="1" i="1" dirty="0">
                <a:solidFill>
                  <a:srgbClr val="C00000"/>
                </a:solidFill>
                <a:sym typeface="Symbol"/>
              </a:rPr>
              <a:t>n</a:t>
            </a:r>
            <a:r>
              <a:rPr lang="en-US" b="1" dirty="0">
                <a:solidFill>
                  <a:srgbClr val="C00000"/>
                </a:solidFill>
                <a:sym typeface="Symbol"/>
              </a:rPr>
              <a:t>≥</a:t>
            </a:r>
            <a:r>
              <a:rPr lang="en-US" b="1" i="1" dirty="0">
                <a:solidFill>
                  <a:srgbClr val="C00000"/>
                </a:solidFill>
                <a:sym typeface="Symbol"/>
              </a:rPr>
              <a:t>n</a:t>
            </a:r>
            <a:r>
              <a:rPr lang="en-US" b="1" baseline="-25000" dirty="0">
                <a:solidFill>
                  <a:srgbClr val="C00000"/>
                </a:solidFill>
                <a:sym typeface="Symbol"/>
              </a:rPr>
              <a:t>0</a:t>
            </a:r>
            <a:r>
              <a:rPr lang="en-US" dirty="0">
                <a:sym typeface="Symbol"/>
              </a:rPr>
              <a:t>, </a:t>
            </a:r>
            <a:r>
              <a:rPr lang="en-US" b="1" i="1" dirty="0">
                <a:solidFill>
                  <a:srgbClr val="C00000"/>
                </a:solidFill>
                <a:sym typeface="Symbol"/>
              </a:rPr>
              <a:t>m</a:t>
            </a:r>
            <a:r>
              <a:rPr lang="en-US" b="1" dirty="0">
                <a:solidFill>
                  <a:srgbClr val="C00000"/>
                </a:solidFill>
                <a:sym typeface="Symbol"/>
              </a:rPr>
              <a:t>≥</a:t>
            </a:r>
            <a:r>
              <a:rPr lang="en-US" b="1" i="1" dirty="0">
                <a:solidFill>
                  <a:srgbClr val="C00000"/>
                </a:solidFill>
                <a:sym typeface="Symbol"/>
              </a:rPr>
              <a:t>m</a:t>
            </a:r>
            <a:r>
              <a:rPr lang="en-US" b="1" baseline="-25000" dirty="0">
                <a:solidFill>
                  <a:srgbClr val="C00000"/>
                </a:solidFill>
                <a:sym typeface="Symbol"/>
              </a:rPr>
              <a:t>0</a:t>
            </a:r>
            <a:r>
              <a:rPr lang="en-US" b="1" dirty="0">
                <a:solidFill>
                  <a:srgbClr val="C00000"/>
                </a:solidFill>
                <a:sym typeface="Symbol"/>
              </a:rPr>
              <a:t>}</a:t>
            </a:r>
          </a:p>
          <a:p>
            <a:r>
              <a:rPr lang="sr-Latn-ME" smtClean="0">
                <a:sym typeface="Symbol"/>
              </a:rPr>
              <a:t>Mogu se generalizovati </a:t>
            </a:r>
            <a:r>
              <a:rPr lang="sr-Latn-ME" dirty="0" smtClean="0">
                <a:sym typeface="Symbol"/>
              </a:rPr>
              <a:t>i ostale asimptotske oznake a i na sličan način se provodi dalja generalizacija za asimptotske </a:t>
            </a:r>
            <a:r>
              <a:rPr lang="sr-Latn-ME" smtClean="0">
                <a:sym typeface="Symbol"/>
              </a:rPr>
              <a:t>funkcije </a:t>
            </a:r>
            <a:r>
              <a:rPr lang="sr-Latn-ME" smtClean="0">
                <a:sym typeface="Symbol"/>
              </a:rPr>
              <a:t>složenosti </a:t>
            </a:r>
            <a:r>
              <a:rPr lang="sr-Latn-ME" dirty="0" smtClean="0">
                <a:sym typeface="Symbol"/>
              </a:rPr>
              <a:t>više promjenljivih.</a:t>
            </a:r>
            <a:endParaRPr lang="en-US" dirty="0"/>
          </a:p>
        </p:txBody>
      </p:sp>
    </p:spTree>
    <p:extLst>
      <p:ext uri="{BB962C8B-B14F-4D97-AF65-F5344CB8AC3E}">
        <p14:creationId xmlns:p14="http://schemas.microsoft.com/office/powerpoint/2010/main" val="2885055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990600"/>
          </a:xfrm>
        </p:spPr>
        <p:txBody>
          <a:bodyPr>
            <a:normAutofit fontScale="90000"/>
          </a:bodyPr>
          <a:lstStyle/>
          <a:p>
            <a:r>
              <a:rPr lang="en-US" dirty="0" err="1" smtClean="0"/>
              <a:t>Asimpototska</a:t>
            </a:r>
            <a:r>
              <a:rPr lang="en-US" dirty="0" smtClean="0"/>
              <a:t> </a:t>
            </a:r>
            <a:r>
              <a:rPr lang="en-US" dirty="0" err="1" smtClean="0"/>
              <a:t>notacija</a:t>
            </a:r>
            <a:r>
              <a:rPr lang="en-US" dirty="0" smtClean="0"/>
              <a:t> u </a:t>
            </a:r>
            <a:r>
              <a:rPr lang="en-US" dirty="0" err="1" smtClean="0"/>
              <a:t>jedna</a:t>
            </a:r>
            <a:r>
              <a:rPr lang="sr-Latn-ME" dirty="0" smtClean="0"/>
              <a:t>kostima i nejednakostima</a:t>
            </a:r>
            <a:endParaRPr lang="en-US" dirty="0"/>
          </a:p>
        </p:txBody>
      </p:sp>
      <p:sp>
        <p:nvSpPr>
          <p:cNvPr id="3" name="Content Placeholder 2"/>
          <p:cNvSpPr>
            <a:spLocks noGrp="1"/>
          </p:cNvSpPr>
          <p:nvPr>
            <p:ph idx="1"/>
          </p:nvPr>
        </p:nvSpPr>
        <p:spPr>
          <a:xfrm>
            <a:off x="0" y="1447800"/>
            <a:ext cx="9144000" cy="5410200"/>
          </a:xfrm>
        </p:spPr>
        <p:txBody>
          <a:bodyPr>
            <a:normAutofit/>
          </a:bodyPr>
          <a:lstStyle/>
          <a:p>
            <a:r>
              <a:rPr lang="sr-Latn-ME" dirty="0" smtClean="0"/>
              <a:t>Asimptotska notacija se često koristi u jednakostima i nejednakostima. Tumačenje ponekad nije očigledno pa trebamo da se dogovorimo oko nekih osnovnih konvencija.</a:t>
            </a:r>
          </a:p>
          <a:p>
            <a:r>
              <a:rPr lang="sr-Latn-ME" dirty="0" smtClean="0"/>
              <a:t>Kada se asimptorska notacija nalaze sama na jednoj strani izraza kao na primjer </a:t>
            </a:r>
            <a:r>
              <a:rPr lang="sr-Latn-ME" i="1" dirty="0" smtClean="0"/>
              <a:t>n</a:t>
            </a:r>
            <a:r>
              <a:rPr lang="sr-Latn-ME" dirty="0" smtClean="0"/>
              <a:t>=</a:t>
            </a:r>
            <a:r>
              <a:rPr lang="en-US" i="1" dirty="0"/>
              <a:t>O</a:t>
            </a:r>
            <a:r>
              <a:rPr lang="en-US" dirty="0"/>
              <a:t>(</a:t>
            </a:r>
            <a:r>
              <a:rPr lang="en-US" i="1" dirty="0"/>
              <a:t>n</a:t>
            </a:r>
            <a:r>
              <a:rPr lang="sr-Latn-ME" baseline="30000" dirty="0"/>
              <a:t>2</a:t>
            </a:r>
            <a:r>
              <a:rPr lang="en-US" dirty="0" smtClean="0"/>
              <a:t>)</a:t>
            </a:r>
            <a:r>
              <a:rPr lang="sr-Latn-ME" dirty="0"/>
              <a:t> </a:t>
            </a:r>
            <a:r>
              <a:rPr lang="sr-Latn-ME" dirty="0" smtClean="0"/>
              <a:t>ona podrazumijeva pripadništvo skupu odnosno da je </a:t>
            </a:r>
            <a:r>
              <a:rPr lang="sr-Latn-ME" i="1" dirty="0" smtClean="0"/>
              <a:t>n</a:t>
            </a:r>
            <a:r>
              <a:rPr lang="sr-Latn-ME" dirty="0" smtClean="0"/>
              <a:t> jedna od funkcija skupa </a:t>
            </a:r>
            <a:r>
              <a:rPr lang="sr-Latn-ME" i="1" dirty="0" smtClean="0"/>
              <a:t>O</a:t>
            </a:r>
            <a:r>
              <a:rPr lang="sr-Latn-ME" dirty="0" smtClean="0"/>
              <a:t>(</a:t>
            </a:r>
            <a:r>
              <a:rPr lang="sr-Latn-ME" i="1" dirty="0" smtClean="0"/>
              <a:t>n</a:t>
            </a:r>
            <a:r>
              <a:rPr lang="sr-Latn-ME" baseline="30000" dirty="0" smtClean="0"/>
              <a:t>2</a:t>
            </a:r>
            <a:r>
              <a:rPr lang="sr-Latn-ME" dirty="0" smtClean="0"/>
              <a:t>) u ovom konkretnom primjeru</a:t>
            </a:r>
            <a:r>
              <a:rPr lang="en-GB" dirty="0" smtClean="0"/>
              <a:t>. </a:t>
            </a:r>
            <a:r>
              <a:rPr lang="en-GB" dirty="0" err="1" smtClean="0"/>
              <a:t>Tako</a:t>
            </a:r>
            <a:r>
              <a:rPr lang="sr-Latn-ME" dirty="0" smtClean="0"/>
              <a:t>đe možemo zapisati 2</a:t>
            </a:r>
            <a:r>
              <a:rPr lang="sr-Latn-ME" i="1" dirty="0" smtClean="0"/>
              <a:t>n</a:t>
            </a:r>
            <a:r>
              <a:rPr lang="sr-Latn-ME" baseline="30000" dirty="0" smtClean="0"/>
              <a:t>2</a:t>
            </a:r>
            <a:r>
              <a:rPr lang="sr-Latn-ME" dirty="0" smtClean="0"/>
              <a:t>+</a:t>
            </a:r>
            <a:r>
              <a:rPr lang="en-GB" dirty="0" smtClean="0"/>
              <a:t>3</a:t>
            </a:r>
            <a:r>
              <a:rPr lang="en-GB" i="1" dirty="0" smtClean="0"/>
              <a:t>n</a:t>
            </a:r>
            <a:r>
              <a:rPr lang="en-GB" dirty="0" smtClean="0"/>
              <a:t>+1=2</a:t>
            </a:r>
            <a:r>
              <a:rPr lang="en-GB" i="1" dirty="0" smtClean="0"/>
              <a:t>n</a:t>
            </a:r>
            <a:r>
              <a:rPr lang="en-GB" baseline="30000" dirty="0" smtClean="0"/>
              <a:t>2</a:t>
            </a:r>
            <a:r>
              <a:rPr lang="en-GB" dirty="0" smtClean="0"/>
              <a:t>+</a:t>
            </a:r>
            <a:r>
              <a:rPr lang="en-GB" dirty="0" smtClean="0">
                <a:latin typeface="Symbol" pitchFamily="18" charset="2"/>
              </a:rPr>
              <a:t>Q</a:t>
            </a:r>
            <a:r>
              <a:rPr lang="en-GB" dirty="0" smtClean="0"/>
              <a:t>(</a:t>
            </a:r>
            <a:r>
              <a:rPr lang="en-GB" i="1" dirty="0" smtClean="0"/>
              <a:t>n</a:t>
            </a:r>
            <a:r>
              <a:rPr lang="en-GB" dirty="0" smtClean="0"/>
              <a:t>). Su</a:t>
            </a:r>
            <a:r>
              <a:rPr lang="sr-Latn-ME" dirty="0" smtClean="0"/>
              <a:t>štinski ovo </a:t>
            </a:r>
            <a:r>
              <a:rPr lang="sr-Latn-ME" dirty="0"/>
              <a:t>znači 2</a:t>
            </a:r>
            <a:r>
              <a:rPr lang="sr-Latn-ME" i="1" dirty="0"/>
              <a:t>n</a:t>
            </a:r>
            <a:r>
              <a:rPr lang="sr-Latn-ME" baseline="30000" dirty="0"/>
              <a:t>2</a:t>
            </a:r>
            <a:r>
              <a:rPr lang="sr-Latn-ME" dirty="0"/>
              <a:t>+</a:t>
            </a:r>
            <a:r>
              <a:rPr lang="en-GB" dirty="0" smtClean="0"/>
              <a:t>3</a:t>
            </a:r>
            <a:r>
              <a:rPr lang="en-GB" i="1" dirty="0" smtClean="0"/>
              <a:t>n</a:t>
            </a:r>
            <a:r>
              <a:rPr lang="en-GB" dirty="0" smtClean="0"/>
              <a:t>+1=2</a:t>
            </a:r>
            <a:r>
              <a:rPr lang="en-GB" i="1" dirty="0" smtClean="0"/>
              <a:t>n</a:t>
            </a:r>
            <a:r>
              <a:rPr lang="en-GB" baseline="30000" dirty="0" smtClean="0"/>
              <a:t>2</a:t>
            </a:r>
            <a:r>
              <a:rPr lang="en-GB" dirty="0" smtClean="0"/>
              <a:t>+</a:t>
            </a:r>
            <a:r>
              <a:rPr lang="sr-Latn-ME" i="1" dirty="0" smtClean="0"/>
              <a:t>f</a:t>
            </a:r>
            <a:r>
              <a:rPr lang="sr-Latn-ME" dirty="0" smtClean="0"/>
              <a:t>(</a:t>
            </a:r>
            <a:r>
              <a:rPr lang="sr-Latn-ME" i="1" dirty="0" smtClean="0"/>
              <a:t>n</a:t>
            </a:r>
            <a:r>
              <a:rPr lang="sr-Latn-ME" dirty="0" smtClean="0"/>
              <a:t>) gdje je </a:t>
            </a:r>
            <a:r>
              <a:rPr lang="sr-Latn-ME" i="1" dirty="0" smtClean="0"/>
              <a:t>f</a:t>
            </a:r>
            <a:r>
              <a:rPr lang="sr-Latn-ME" dirty="0" smtClean="0"/>
              <a:t>(</a:t>
            </a:r>
            <a:r>
              <a:rPr lang="sr-Latn-ME" i="1" dirty="0" smtClean="0"/>
              <a:t>n</a:t>
            </a:r>
            <a:r>
              <a:rPr lang="sr-Latn-ME" dirty="0" smtClean="0"/>
              <a:t>)=3</a:t>
            </a:r>
            <a:r>
              <a:rPr lang="sr-Latn-ME" i="1" dirty="0" smtClean="0"/>
              <a:t>n</a:t>
            </a:r>
            <a:r>
              <a:rPr lang="sr-Latn-ME" dirty="0" smtClean="0"/>
              <a:t>+1 a </a:t>
            </a:r>
            <a:r>
              <a:rPr lang="sr-Latn-ME" i="1" dirty="0" smtClean="0"/>
              <a:t>f</a:t>
            </a:r>
            <a:r>
              <a:rPr lang="sr-Latn-ME" dirty="0" smtClean="0"/>
              <a:t>(</a:t>
            </a:r>
            <a:r>
              <a:rPr lang="sr-Latn-ME" i="1" dirty="0" smtClean="0"/>
              <a:t>n</a:t>
            </a:r>
            <a:r>
              <a:rPr lang="sr-Latn-ME" dirty="0" smtClean="0"/>
              <a:t>) je u skupu </a:t>
            </a:r>
            <a:r>
              <a:rPr lang="en-GB" dirty="0">
                <a:latin typeface="Symbol" pitchFamily="18" charset="2"/>
              </a:rPr>
              <a:t>Q</a:t>
            </a:r>
            <a:r>
              <a:rPr lang="en-GB" dirty="0"/>
              <a:t>(</a:t>
            </a:r>
            <a:r>
              <a:rPr lang="en-GB" i="1" dirty="0"/>
              <a:t>n</a:t>
            </a:r>
            <a:r>
              <a:rPr lang="en-GB" dirty="0" smtClean="0"/>
              <a:t>).</a:t>
            </a:r>
            <a:r>
              <a:rPr lang="sr-Latn-ME" dirty="0" smtClean="0"/>
              <a:t> Ovakav način označavanja nam pomaže da se eliminišu članovi u relacijama koji su manje bitni odnosno npr. u rekurzivnoj relaciji za složenost (kakvih ćemo imati): </a:t>
            </a:r>
            <a:r>
              <a:rPr lang="sr-Latn-ME" i="1" dirty="0" smtClean="0"/>
              <a:t>T</a:t>
            </a:r>
            <a:r>
              <a:rPr lang="sr-Latn-ME" dirty="0" smtClean="0"/>
              <a:t>(</a:t>
            </a:r>
            <a:r>
              <a:rPr lang="sr-Latn-ME" i="1" dirty="0" smtClean="0"/>
              <a:t>n</a:t>
            </a:r>
            <a:r>
              <a:rPr lang="sr-Latn-ME" dirty="0" smtClean="0"/>
              <a:t>)=</a:t>
            </a:r>
            <a:r>
              <a:rPr lang="sr-Latn-ME" i="1" dirty="0" smtClean="0"/>
              <a:t>T</a:t>
            </a:r>
            <a:r>
              <a:rPr lang="sr-Latn-ME" dirty="0" smtClean="0"/>
              <a:t>(</a:t>
            </a:r>
            <a:r>
              <a:rPr lang="sr-Latn-ME" i="1" dirty="0" smtClean="0"/>
              <a:t>n</a:t>
            </a:r>
            <a:r>
              <a:rPr lang="sr-Latn-ME" dirty="0" smtClean="0"/>
              <a:t>/2)+</a:t>
            </a:r>
            <a:r>
              <a:rPr lang="en-GB" dirty="0">
                <a:latin typeface="Symbol" pitchFamily="18" charset="2"/>
              </a:rPr>
              <a:t>Q</a:t>
            </a:r>
            <a:r>
              <a:rPr lang="en-GB" dirty="0"/>
              <a:t>(</a:t>
            </a:r>
            <a:r>
              <a:rPr lang="en-GB" i="1" dirty="0"/>
              <a:t>n</a:t>
            </a:r>
            <a:r>
              <a:rPr lang="en-GB" dirty="0" smtClean="0"/>
              <a:t>)</a:t>
            </a:r>
            <a:r>
              <a:rPr lang="sr-Latn-ME" dirty="0" smtClean="0"/>
              <a:t> sa </a:t>
            </a:r>
            <a:r>
              <a:rPr lang="en-GB" dirty="0">
                <a:latin typeface="Symbol" pitchFamily="18" charset="2"/>
              </a:rPr>
              <a:t>Q</a:t>
            </a:r>
            <a:r>
              <a:rPr lang="en-GB" dirty="0"/>
              <a:t>(</a:t>
            </a:r>
            <a:r>
              <a:rPr lang="en-GB" i="1" dirty="0"/>
              <a:t>n</a:t>
            </a:r>
            <a:r>
              <a:rPr lang="en-GB" dirty="0" smtClean="0"/>
              <a:t>)</a:t>
            </a:r>
            <a:r>
              <a:rPr lang="sr-Latn-ME" dirty="0" smtClean="0"/>
              <a:t> pokrivamo sve članove nižeg reda koji nisu od velikog značaja u daljim izvođenjima.</a:t>
            </a:r>
            <a:endParaRPr lang="en-US" dirty="0"/>
          </a:p>
        </p:txBody>
      </p:sp>
    </p:spTree>
    <p:extLst>
      <p:ext uri="{BB962C8B-B14F-4D97-AF65-F5344CB8AC3E}">
        <p14:creationId xmlns:p14="http://schemas.microsoft.com/office/powerpoint/2010/main" val="26486262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Asimptotski izrazi</a:t>
            </a:r>
            <a:r>
              <a:rPr lang="en-US" dirty="0" smtClean="0"/>
              <a:t> – o-</a:t>
            </a:r>
            <a:r>
              <a:rPr lang="en-US" dirty="0" err="1" smtClean="0"/>
              <a:t>oznaka</a:t>
            </a:r>
            <a:endParaRPr lang="en-US" dirty="0"/>
          </a:p>
        </p:txBody>
      </p:sp>
      <p:sp>
        <p:nvSpPr>
          <p:cNvPr id="3" name="Content Placeholder 2"/>
          <p:cNvSpPr>
            <a:spLocks noGrp="1"/>
          </p:cNvSpPr>
          <p:nvPr>
            <p:ph idx="1"/>
          </p:nvPr>
        </p:nvSpPr>
        <p:spPr>
          <a:xfrm>
            <a:off x="0" y="1447800"/>
            <a:ext cx="9144000" cy="5410200"/>
          </a:xfrm>
        </p:spPr>
        <p:txBody>
          <a:bodyPr>
            <a:normAutofit lnSpcReduction="10000"/>
          </a:bodyPr>
          <a:lstStyle/>
          <a:p>
            <a:r>
              <a:rPr lang="sr-Latn-ME" dirty="0" smtClean="0"/>
              <a:t>Broj asimptotskih funkcija u izrazu je jednak broju pojavljivanja ovih funkcija:</a:t>
            </a:r>
          </a:p>
          <a:p>
            <a:endParaRPr lang="sr-Latn-ME" dirty="0"/>
          </a:p>
          <a:p>
            <a:pPr marL="0" indent="0">
              <a:buNone/>
            </a:pPr>
            <a:r>
              <a:rPr lang="sr-Latn-ME" dirty="0" smtClean="0"/>
              <a:t>Funkcija se pojavljuje </a:t>
            </a:r>
            <a:r>
              <a:rPr lang="sr-Latn-ME" dirty="0"/>
              <a:t>samo </a:t>
            </a:r>
            <a:r>
              <a:rPr lang="sr-Latn-ME" dirty="0" smtClean="0"/>
              <a:t>jednom i ovo nije isto što </a:t>
            </a:r>
            <a:r>
              <a:rPr lang="sr-Latn-ME" i="1" dirty="0" smtClean="0"/>
              <a:t>O</a:t>
            </a:r>
            <a:r>
              <a:rPr lang="sr-Latn-ME" dirty="0" smtClean="0"/>
              <a:t>(1)+</a:t>
            </a:r>
            <a:r>
              <a:rPr lang="sr-Latn-ME" i="1" dirty="0" smtClean="0"/>
              <a:t>O</a:t>
            </a:r>
            <a:r>
              <a:rPr lang="sr-Latn-ME" dirty="0" smtClean="0"/>
              <a:t>(2)+...+</a:t>
            </a:r>
            <a:r>
              <a:rPr lang="sr-Latn-ME" i="1" dirty="0" smtClean="0"/>
              <a:t>O</a:t>
            </a:r>
            <a:r>
              <a:rPr lang="sr-Latn-ME" dirty="0" smtClean="0"/>
              <a:t>(</a:t>
            </a:r>
            <a:r>
              <a:rPr lang="sr-Latn-ME" i="1" dirty="0" smtClean="0"/>
              <a:t>n</a:t>
            </a:r>
            <a:r>
              <a:rPr lang="sr-Latn-ME" dirty="0" smtClean="0"/>
              <a:t>) (mada ostaje pitanje interpretacije i jednog i drugoga).</a:t>
            </a:r>
          </a:p>
          <a:p>
            <a:pPr marL="0" indent="0">
              <a:buNone/>
            </a:pPr>
            <a:r>
              <a:rPr lang="sr-Latn-ME" dirty="0" smtClean="0"/>
              <a:t>Asimptotske funkcije se mogu pojaviti na obije strane izraza: 2</a:t>
            </a:r>
            <a:r>
              <a:rPr lang="sr-Latn-ME" i="1" dirty="0" smtClean="0"/>
              <a:t>n</a:t>
            </a:r>
            <a:r>
              <a:rPr lang="sr-Latn-ME" baseline="30000" dirty="0" smtClean="0"/>
              <a:t>2</a:t>
            </a:r>
            <a:r>
              <a:rPr lang="sr-Latn-ME" dirty="0" smtClean="0"/>
              <a:t>+</a:t>
            </a:r>
            <a:r>
              <a:rPr lang="sr-Latn-ME" dirty="0" smtClean="0">
                <a:latin typeface="Symbol" pitchFamily="18" charset="2"/>
              </a:rPr>
              <a:t>Q</a:t>
            </a:r>
            <a:r>
              <a:rPr lang="sr-Latn-ME" dirty="0" smtClean="0"/>
              <a:t>(</a:t>
            </a:r>
            <a:r>
              <a:rPr lang="sr-Latn-ME" i="1" dirty="0" smtClean="0"/>
              <a:t>n</a:t>
            </a:r>
            <a:r>
              <a:rPr lang="sr-Latn-ME" dirty="0" smtClean="0"/>
              <a:t>)=</a:t>
            </a:r>
            <a:r>
              <a:rPr lang="sr-Latn-ME" dirty="0" smtClean="0">
                <a:latin typeface="Symbol" pitchFamily="18" charset="2"/>
              </a:rPr>
              <a:t>Q</a:t>
            </a:r>
            <a:r>
              <a:rPr lang="sr-Latn-ME" dirty="0" smtClean="0"/>
              <a:t>(</a:t>
            </a:r>
            <a:r>
              <a:rPr lang="sr-Latn-ME" i="1" dirty="0" smtClean="0"/>
              <a:t>n</a:t>
            </a:r>
            <a:r>
              <a:rPr lang="sr-Latn-ME" baseline="30000" dirty="0" smtClean="0"/>
              <a:t>2</a:t>
            </a:r>
            <a:r>
              <a:rPr lang="sr-Latn-ME" dirty="0" smtClean="0"/>
              <a:t>) </a:t>
            </a:r>
            <a:r>
              <a:rPr lang="en-GB" dirty="0" err="1" smtClean="0"/>
              <a:t>Tuma</a:t>
            </a:r>
            <a:r>
              <a:rPr lang="sr-Latn-ME" dirty="0" smtClean="0"/>
              <a:t>čenje je da bez obzira kako izabrali funkciju na lijevoj strani (gdje se pojavljuje sa drugim članovima) možemo izabrati funkciju na desnoj strani (gdje je sama) tako da relacija važi.</a:t>
            </a:r>
            <a:endParaRPr lang="en-US" dirty="0" smtClean="0"/>
          </a:p>
          <a:p>
            <a:pPr marL="0" indent="0">
              <a:buNone/>
            </a:pPr>
            <a:r>
              <a:rPr lang="en-US" dirty="0" err="1" smtClean="0"/>
              <a:t>Asimptotska</a:t>
            </a:r>
            <a:r>
              <a:rPr lang="en-US" dirty="0" smtClean="0"/>
              <a:t> </a:t>
            </a:r>
            <a:r>
              <a:rPr lang="en-US" dirty="0" err="1" smtClean="0"/>
              <a:t>gornja</a:t>
            </a:r>
            <a:r>
              <a:rPr lang="en-US" dirty="0" smtClean="0"/>
              <a:t> </a:t>
            </a:r>
            <a:r>
              <a:rPr lang="en-US" dirty="0" err="1" smtClean="0"/>
              <a:t>granica</a:t>
            </a:r>
            <a:r>
              <a:rPr lang="en-US" dirty="0" smtClean="0"/>
              <a:t> </a:t>
            </a:r>
            <a:r>
              <a:rPr lang="en-US" dirty="0" err="1" smtClean="0"/>
              <a:t>koja</a:t>
            </a:r>
            <a:r>
              <a:rPr lang="en-US" dirty="0" smtClean="0"/>
              <a:t> je data </a:t>
            </a:r>
            <a:r>
              <a:rPr lang="en-US" dirty="0" err="1" smtClean="0"/>
              <a:t>sa</a:t>
            </a:r>
            <a:r>
              <a:rPr lang="en-US" dirty="0" smtClean="0"/>
              <a:t> </a:t>
            </a:r>
            <a:r>
              <a:rPr lang="en-US" dirty="0" err="1" smtClean="0"/>
              <a:t>notacijom</a:t>
            </a:r>
            <a:r>
              <a:rPr lang="en-US" dirty="0" smtClean="0"/>
              <a:t> </a:t>
            </a:r>
            <a:r>
              <a:rPr lang="en-US" i="1" dirty="0" smtClean="0"/>
              <a:t>O</a:t>
            </a:r>
            <a:r>
              <a:rPr lang="en-US" dirty="0" smtClean="0"/>
              <a:t>() </a:t>
            </a:r>
            <a:r>
              <a:rPr lang="en-US" dirty="0" err="1" smtClean="0"/>
              <a:t>mo</a:t>
            </a:r>
            <a:r>
              <a:rPr lang="sr-Latn-ME" dirty="0" smtClean="0"/>
              <a:t>že ali i ne mora biti asimptotski uska 2</a:t>
            </a:r>
            <a:r>
              <a:rPr lang="sr-Latn-ME" i="1" dirty="0" smtClean="0"/>
              <a:t>n</a:t>
            </a:r>
            <a:r>
              <a:rPr lang="sr-Latn-ME" baseline="30000" dirty="0" smtClean="0"/>
              <a:t>2</a:t>
            </a:r>
            <a:r>
              <a:rPr lang="sr-Latn-ME" dirty="0" smtClean="0"/>
              <a:t>=</a:t>
            </a:r>
            <a:r>
              <a:rPr lang="sr-Latn-ME" i="1" dirty="0" smtClean="0"/>
              <a:t>O</a:t>
            </a:r>
            <a:r>
              <a:rPr lang="sr-Latn-ME" dirty="0" smtClean="0"/>
              <a:t>(</a:t>
            </a:r>
            <a:r>
              <a:rPr lang="sr-Latn-ME" i="1" dirty="0" smtClean="0"/>
              <a:t>n</a:t>
            </a:r>
            <a:r>
              <a:rPr lang="sr-Latn-ME" baseline="30000" dirty="0" smtClean="0"/>
              <a:t>2</a:t>
            </a:r>
            <a:r>
              <a:rPr lang="sr-Latn-ME" dirty="0" smtClean="0"/>
              <a:t>) predstavlja asimptotski usku granicu a 2</a:t>
            </a:r>
            <a:r>
              <a:rPr lang="sr-Latn-ME" i="1" dirty="0" smtClean="0"/>
              <a:t>n</a:t>
            </a:r>
            <a:r>
              <a:rPr lang="sr-Latn-ME" dirty="0" smtClean="0"/>
              <a:t>=</a:t>
            </a:r>
            <a:r>
              <a:rPr lang="sr-Latn-ME" i="1" dirty="0" smtClean="0"/>
              <a:t>O</a:t>
            </a:r>
            <a:r>
              <a:rPr lang="sr-Latn-ME" dirty="0" smtClean="0"/>
              <a:t>(</a:t>
            </a:r>
            <a:r>
              <a:rPr lang="sr-Latn-ME" i="1" dirty="0" smtClean="0"/>
              <a:t>n</a:t>
            </a:r>
            <a:r>
              <a:rPr lang="sr-Latn-ME" baseline="30000" dirty="0" smtClean="0"/>
              <a:t>2</a:t>
            </a:r>
            <a:r>
              <a:rPr lang="sr-Latn-ME" dirty="0" smtClean="0"/>
              <a:t>) ne predstavlja.</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539736768"/>
              </p:ext>
            </p:extLst>
          </p:nvPr>
        </p:nvGraphicFramePr>
        <p:xfrm>
          <a:off x="1752600" y="2120900"/>
          <a:ext cx="1003300" cy="469900"/>
        </p:xfrm>
        <a:graphic>
          <a:graphicData uri="http://schemas.openxmlformats.org/presentationml/2006/ole">
            <mc:AlternateContent xmlns:mc="http://schemas.openxmlformats.org/markup-compatibility/2006">
              <mc:Choice xmlns:v="urn:schemas-microsoft-com:vml" Requires="v">
                <p:oleObj spid="_x0000_s13554" name="Equation" r:id="rId3" imgW="1002960" imgH="469800" progId="Equation.DSMT4">
                  <p:embed/>
                </p:oleObj>
              </mc:Choice>
              <mc:Fallback>
                <p:oleObj name="Equation" r:id="rId3" imgW="1002960" imgH="469800" progId="Equation.DSMT4">
                  <p:embed/>
                  <p:pic>
                    <p:nvPicPr>
                      <p:cNvPr id="0" name=""/>
                      <p:cNvPicPr/>
                      <p:nvPr/>
                    </p:nvPicPr>
                    <p:blipFill>
                      <a:blip r:embed="rId4"/>
                      <a:stretch>
                        <a:fillRect/>
                      </a:stretch>
                    </p:blipFill>
                    <p:spPr>
                      <a:xfrm>
                        <a:off x="1752600" y="2120900"/>
                        <a:ext cx="1003300" cy="469900"/>
                      </a:xfrm>
                      <a:prstGeom prst="rect">
                        <a:avLst/>
                      </a:prstGeom>
                    </p:spPr>
                  </p:pic>
                </p:oleObj>
              </mc:Fallback>
            </mc:AlternateContent>
          </a:graphicData>
        </a:graphic>
      </p:graphicFrame>
    </p:spTree>
    <p:extLst>
      <p:ext uri="{BB962C8B-B14F-4D97-AF65-F5344CB8AC3E}">
        <p14:creationId xmlns:p14="http://schemas.microsoft.com/office/powerpoint/2010/main" val="9348390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Cilj i zašto izučavati</a:t>
            </a:r>
            <a:endParaRPr lang="en-US" dirty="0"/>
          </a:p>
        </p:txBody>
      </p:sp>
      <p:sp>
        <p:nvSpPr>
          <p:cNvPr id="3" name="Content Placeholder 2"/>
          <p:cNvSpPr>
            <a:spLocks noGrp="1"/>
          </p:cNvSpPr>
          <p:nvPr>
            <p:ph idx="1"/>
          </p:nvPr>
        </p:nvSpPr>
        <p:spPr>
          <a:xfrm>
            <a:off x="76200" y="1600200"/>
            <a:ext cx="9067800" cy="5257800"/>
          </a:xfrm>
        </p:spPr>
        <p:txBody>
          <a:bodyPr>
            <a:normAutofit lnSpcReduction="10000"/>
          </a:bodyPr>
          <a:lstStyle/>
          <a:p>
            <a:r>
              <a:rPr lang="sr-Latn-ME" b="1" u="sng" dirty="0" smtClean="0"/>
              <a:t>CILJ:</a:t>
            </a:r>
            <a:r>
              <a:rPr lang="sr-Latn-ME" dirty="0" smtClean="0"/>
              <a:t> Razviti algoritam za rješavanje datog problema koji zahtjeva najmanje resursa (najmanje računanja, memorije i komunikacije).</a:t>
            </a:r>
          </a:p>
          <a:p>
            <a:r>
              <a:rPr lang="sr-Latn-ME" b="1" u="sng" dirty="0" smtClean="0"/>
              <a:t>RAZLOZI:</a:t>
            </a:r>
          </a:p>
          <a:p>
            <a:pPr lvl="1"/>
            <a:r>
              <a:rPr lang="sr-Latn-ME" dirty="0" smtClean="0"/>
              <a:t>Ono što algoritam složenosti </a:t>
            </a:r>
            <a:r>
              <a:rPr lang="sr-Latn-ME" b="1" dirty="0" smtClean="0">
                <a:solidFill>
                  <a:srgbClr val="C00000"/>
                </a:solidFill>
              </a:rPr>
              <a:t>O(Nlog</a:t>
            </a:r>
            <a:r>
              <a:rPr lang="sr-Latn-ME" b="1" baseline="-25000" dirty="0" smtClean="0">
                <a:solidFill>
                  <a:srgbClr val="C00000"/>
                </a:solidFill>
              </a:rPr>
              <a:t>2</a:t>
            </a:r>
            <a:r>
              <a:rPr lang="sr-Latn-ME" b="1" dirty="0" smtClean="0">
                <a:solidFill>
                  <a:srgbClr val="C00000"/>
                </a:solidFill>
              </a:rPr>
              <a:t>N)</a:t>
            </a:r>
            <a:r>
              <a:rPr lang="sr-Latn-ME" dirty="0" smtClean="0"/>
              <a:t> sračuna za 1 sekundu možda algoritmu složenosti </a:t>
            </a:r>
            <a:r>
              <a:rPr lang="sr-Latn-ME" b="1" dirty="0" smtClean="0">
                <a:solidFill>
                  <a:srgbClr val="C00000"/>
                </a:solidFill>
              </a:rPr>
              <a:t>O(N</a:t>
            </a:r>
            <a:r>
              <a:rPr lang="sr-Latn-ME" b="1" baseline="30000" dirty="0" smtClean="0">
                <a:solidFill>
                  <a:srgbClr val="C00000"/>
                </a:solidFill>
              </a:rPr>
              <a:t>2</a:t>
            </a:r>
            <a:r>
              <a:rPr lang="sr-Latn-ME" b="1" dirty="0" smtClean="0">
                <a:solidFill>
                  <a:srgbClr val="C00000"/>
                </a:solidFill>
              </a:rPr>
              <a:t>)</a:t>
            </a:r>
            <a:r>
              <a:rPr lang="sr-Latn-ME" dirty="0" smtClean="0"/>
              <a:t> treba više od 1 sat.</a:t>
            </a:r>
          </a:p>
          <a:p>
            <a:pPr lvl="1"/>
            <a:r>
              <a:rPr lang="sr-Latn-ME" dirty="0" smtClean="0"/>
              <a:t>Često </a:t>
            </a:r>
            <a:r>
              <a:rPr lang="en-GB" dirty="0" smtClean="0"/>
              <a:t>se </a:t>
            </a:r>
            <a:r>
              <a:rPr lang="sr-Latn-ME" dirty="0" smtClean="0"/>
              <a:t>algoritmi koji nisu najmanje moguće složenosti ne mogu izračunati u bilo kom realnom vremenu ni na superkompjuterima.</a:t>
            </a:r>
          </a:p>
          <a:p>
            <a:pPr lvl="1"/>
            <a:r>
              <a:rPr lang="sr-Latn-ME" dirty="0" smtClean="0"/>
              <a:t>Slično je i za memorijske zahtjeve loše dizajniran algoritam možda zahtjeva memoriju koja daleko prevazilazi raspoloži</a:t>
            </a:r>
            <a:r>
              <a:rPr lang="en-GB" dirty="0" smtClean="0"/>
              <a:t>v</a:t>
            </a:r>
            <a:r>
              <a:rPr lang="sr-Latn-ME" dirty="0" smtClean="0"/>
              <a:t>u na računaru.</a:t>
            </a:r>
          </a:p>
          <a:p>
            <a:pPr lvl="1"/>
            <a:r>
              <a:rPr lang="sr-Latn-ME" dirty="0" smtClean="0"/>
              <a:t>U barem 80% slučajeva „najbolji“ algoritam je ujedno i najkompaktniji i najlakši za održavanje i prepravku (u ostalim slučajevima </a:t>
            </a:r>
            <a:r>
              <a:rPr lang="en-GB" dirty="0" err="1" smtClean="0"/>
              <a:t>ovo</a:t>
            </a:r>
            <a:r>
              <a:rPr lang="sr-Latn-ME" dirty="0"/>
              <a:t> nažalost</a:t>
            </a:r>
            <a:r>
              <a:rPr lang="en-GB" dirty="0" smtClean="0"/>
              <a:t> ne </a:t>
            </a:r>
            <a:r>
              <a:rPr lang="sr-Latn-ME" dirty="0" smtClean="0"/>
              <a:t>stoji).</a:t>
            </a:r>
            <a:endParaRPr lang="en-GB" dirty="0" smtClean="0"/>
          </a:p>
          <a:p>
            <a:pPr lvl="1"/>
            <a:r>
              <a:rPr lang="en-GB" dirty="0" err="1" smtClean="0"/>
              <a:t>Napisati</a:t>
            </a:r>
            <a:r>
              <a:rPr lang="en-GB" dirty="0" smtClean="0"/>
              <a:t> “</a:t>
            </a:r>
            <a:r>
              <a:rPr lang="en-GB" dirty="0" err="1" smtClean="0"/>
              <a:t>dobar</a:t>
            </a:r>
            <a:r>
              <a:rPr lang="en-GB" dirty="0" smtClean="0"/>
              <a:t>” </a:t>
            </a:r>
            <a:r>
              <a:rPr lang="en-GB" dirty="0" err="1" smtClean="0"/>
              <a:t>kod</a:t>
            </a:r>
            <a:r>
              <a:rPr lang="en-GB" dirty="0" smtClean="0"/>
              <a:t> </a:t>
            </a:r>
            <a:r>
              <a:rPr lang="en-GB" dirty="0" err="1" smtClean="0"/>
              <a:t>zahtjeva</a:t>
            </a:r>
            <a:r>
              <a:rPr lang="en-GB" dirty="0" smtClean="0"/>
              <a:t> </a:t>
            </a:r>
            <a:r>
              <a:rPr lang="en-GB" dirty="0" err="1" smtClean="0"/>
              <a:t>dobru</a:t>
            </a:r>
            <a:r>
              <a:rPr lang="en-GB" dirty="0" smtClean="0"/>
              <a:t> </a:t>
            </a:r>
            <a:r>
              <a:rPr lang="en-GB" dirty="0" err="1" smtClean="0"/>
              <a:t>analizu</a:t>
            </a:r>
            <a:r>
              <a:rPr lang="en-GB" dirty="0" smtClean="0"/>
              <a:t> a to </a:t>
            </a:r>
            <a:r>
              <a:rPr lang="en-GB" dirty="0" err="1" smtClean="0"/>
              <a:t>zna</a:t>
            </a:r>
            <a:r>
              <a:rPr lang="sr-Latn-ME" dirty="0" smtClean="0"/>
              <a:t>či da su male šanse da program naknadno ili iznenada počne da produkuje neočekivane rezultat ili ponašanje.</a:t>
            </a:r>
          </a:p>
          <a:p>
            <a:pPr lvl="1"/>
            <a:endParaRPr lang="en-US" dirty="0"/>
          </a:p>
        </p:txBody>
      </p:sp>
    </p:spTree>
    <p:extLst>
      <p:ext uri="{BB962C8B-B14F-4D97-AF65-F5344CB8AC3E}">
        <p14:creationId xmlns:p14="http://schemas.microsoft.com/office/powerpoint/2010/main" val="36272483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 y="381000"/>
            <a:ext cx="8229600" cy="990600"/>
          </a:xfrm>
        </p:spPr>
        <p:txBody>
          <a:bodyPr/>
          <a:lstStyle/>
          <a:p>
            <a:r>
              <a:rPr lang="sr-Latn-ME" dirty="0" smtClean="0"/>
              <a:t>o- i </a:t>
            </a:r>
            <a:r>
              <a:rPr lang="sr-Latn-ME" dirty="0" smtClean="0">
                <a:latin typeface="Symbol" pitchFamily="18" charset="2"/>
              </a:rPr>
              <a:t>w</a:t>
            </a:r>
            <a:r>
              <a:rPr lang="sr-Latn-ME" dirty="0" smtClean="0"/>
              <a:t>-notacija</a:t>
            </a:r>
            <a:endParaRPr lang="en-US" dirty="0"/>
          </a:p>
        </p:txBody>
      </p:sp>
      <p:sp>
        <p:nvSpPr>
          <p:cNvPr id="3" name="Content Placeholder 2"/>
          <p:cNvSpPr>
            <a:spLocks noGrp="1"/>
          </p:cNvSpPr>
          <p:nvPr>
            <p:ph idx="1"/>
          </p:nvPr>
        </p:nvSpPr>
        <p:spPr>
          <a:xfrm>
            <a:off x="0" y="1219200"/>
            <a:ext cx="9144000" cy="5638800"/>
          </a:xfrm>
        </p:spPr>
        <p:txBody>
          <a:bodyPr>
            <a:normAutofit/>
          </a:bodyPr>
          <a:lstStyle/>
          <a:p>
            <a:r>
              <a:rPr lang="sr-Latn-ME" dirty="0" smtClean="0"/>
              <a:t>o-notacija se koristi da determiniše gornju granicu koja nije asimptotski uska</a:t>
            </a:r>
            <a:endParaRPr lang="en-US" dirty="0" smtClean="0"/>
          </a:p>
          <a:p>
            <a:endParaRPr lang="en-US" dirty="0"/>
          </a:p>
          <a:p>
            <a:r>
              <a:rPr lang="en-US" dirty="0" err="1" smtClean="0"/>
              <a:t>Uo</a:t>
            </a:r>
            <a:r>
              <a:rPr lang="sr-Latn-ME" dirty="0" smtClean="0"/>
              <a:t>čljiva razlika u odnosu na notaciju sa velikim </a:t>
            </a:r>
            <a:r>
              <a:rPr lang="sr-Latn-ME" i="1" dirty="0" smtClean="0"/>
              <a:t>O</a:t>
            </a:r>
            <a:r>
              <a:rPr lang="sr-Latn-ME" dirty="0" smtClean="0"/>
              <a:t> je da u posl</a:t>
            </a:r>
            <a:r>
              <a:rPr lang="en-GB" dirty="0" smtClean="0"/>
              <a:t>j</a:t>
            </a:r>
            <a:r>
              <a:rPr lang="sr-Latn-ME" dirty="0" smtClean="0"/>
              <a:t>ednjem izrazu drugi operator nejednakosti </a:t>
            </a:r>
            <a:r>
              <a:rPr lang="en-US" dirty="0">
                <a:sym typeface="Symbol"/>
              </a:rPr>
              <a:t> </a:t>
            </a:r>
            <a:r>
              <a:rPr lang="sr-Latn-ME" dirty="0" smtClean="0">
                <a:sym typeface="Symbol"/>
              </a:rPr>
              <a:t> </a:t>
            </a:r>
            <a:r>
              <a:rPr lang="sr-Latn-ME" dirty="0" smtClean="0"/>
              <a:t>je zamjenjen sa </a:t>
            </a:r>
            <a:r>
              <a:rPr lang="en-US" dirty="0" smtClean="0"/>
              <a:t>&lt;. </a:t>
            </a:r>
            <a:r>
              <a:rPr lang="en-US" dirty="0" err="1" smtClean="0"/>
              <a:t>Dakle</a:t>
            </a:r>
            <a:r>
              <a:rPr lang="en-US" dirty="0" smtClean="0"/>
              <a:t> </a:t>
            </a:r>
            <a:r>
              <a:rPr lang="en-US" dirty="0" err="1" smtClean="0"/>
              <a:t>ovdje</a:t>
            </a:r>
            <a:r>
              <a:rPr lang="en-US" dirty="0" smtClean="0"/>
              <a:t> </a:t>
            </a:r>
            <a:r>
              <a:rPr lang="en-US" dirty="0" err="1" smtClean="0"/>
              <a:t>stoji</a:t>
            </a:r>
            <a:r>
              <a:rPr lang="en-US" dirty="0" smtClean="0"/>
              <a:t> 2</a:t>
            </a:r>
            <a:r>
              <a:rPr lang="en-US" i="1" dirty="0" smtClean="0"/>
              <a:t>n</a:t>
            </a:r>
            <a:r>
              <a:rPr lang="en-US" dirty="0" smtClean="0"/>
              <a:t>=o(</a:t>
            </a:r>
            <a:r>
              <a:rPr lang="en-US" i="1" dirty="0" smtClean="0"/>
              <a:t>n</a:t>
            </a:r>
            <a:r>
              <a:rPr lang="en-US" baseline="30000" dirty="0" smtClean="0"/>
              <a:t>2</a:t>
            </a:r>
            <a:r>
              <a:rPr lang="en-US" dirty="0" smtClean="0"/>
              <a:t>) </a:t>
            </a:r>
            <a:r>
              <a:rPr lang="en-US" dirty="0" err="1" smtClean="0"/>
              <a:t>ali</a:t>
            </a:r>
            <a:r>
              <a:rPr lang="en-US" dirty="0" smtClean="0"/>
              <a:t> 2</a:t>
            </a:r>
            <a:r>
              <a:rPr lang="en-US" i="1" dirty="0" smtClean="0"/>
              <a:t>n</a:t>
            </a:r>
            <a:r>
              <a:rPr lang="en-US" baseline="30000" dirty="0" smtClean="0"/>
              <a:t>2</a:t>
            </a:r>
            <a:r>
              <a:rPr lang="en-US" dirty="0" smtClean="0"/>
              <a:t>≠</a:t>
            </a:r>
            <a:r>
              <a:rPr lang="en-US" i="1" dirty="0" smtClean="0"/>
              <a:t>o</a:t>
            </a:r>
            <a:r>
              <a:rPr lang="en-US" dirty="0" smtClean="0"/>
              <a:t>(</a:t>
            </a:r>
            <a:r>
              <a:rPr lang="en-US" i="1" dirty="0" smtClean="0"/>
              <a:t>n</a:t>
            </a:r>
            <a:r>
              <a:rPr lang="en-US" baseline="30000" dirty="0" smtClean="0"/>
              <a:t>2</a:t>
            </a:r>
            <a:r>
              <a:rPr lang="en-US" dirty="0" smtClean="0"/>
              <a:t>).</a:t>
            </a:r>
          </a:p>
          <a:p>
            <a:r>
              <a:rPr lang="en-US" dirty="0" err="1" smtClean="0"/>
              <a:t>Intu</a:t>
            </a:r>
            <a:r>
              <a:rPr lang="sr-Latn-ME" dirty="0" smtClean="0"/>
              <a:t>i</a:t>
            </a:r>
            <a:r>
              <a:rPr lang="en-US" dirty="0" err="1" smtClean="0"/>
              <a:t>tivno</a:t>
            </a:r>
            <a:r>
              <a:rPr lang="en-US" dirty="0" smtClean="0"/>
              <a:t> </a:t>
            </a:r>
            <a:r>
              <a:rPr lang="en-US" dirty="0" err="1" smtClean="0"/>
              <a:t>ovdje</a:t>
            </a:r>
            <a:r>
              <a:rPr lang="en-US" dirty="0" smtClean="0"/>
              <a:t> </a:t>
            </a:r>
            <a:r>
              <a:rPr lang="en-US" dirty="0" err="1" smtClean="0"/>
              <a:t>mora</a:t>
            </a:r>
            <a:r>
              <a:rPr lang="en-US" dirty="0" smtClean="0"/>
              <a:t> da </a:t>
            </a:r>
            <a:r>
              <a:rPr lang="en-US" dirty="0" err="1" smtClean="0"/>
              <a:t>va</a:t>
            </a:r>
            <a:r>
              <a:rPr lang="sr-Latn-ME" dirty="0" smtClean="0"/>
              <a:t>ži:</a:t>
            </a:r>
          </a:p>
          <a:p>
            <a:endParaRPr lang="sr-Latn-ME" dirty="0"/>
          </a:p>
          <a:p>
            <a:endParaRPr lang="sr-Latn-ME" dirty="0" smtClean="0"/>
          </a:p>
          <a:p>
            <a:r>
              <a:rPr lang="sr-Latn-ME" dirty="0" smtClean="0"/>
              <a:t>Odnos </a:t>
            </a:r>
            <a:r>
              <a:rPr lang="sr-Latn-ME" dirty="0" smtClean="0">
                <a:latin typeface="Symbol" pitchFamily="18" charset="2"/>
              </a:rPr>
              <a:t>w</a:t>
            </a:r>
            <a:r>
              <a:rPr lang="sr-Latn-ME" dirty="0" smtClean="0"/>
              <a:t> i </a:t>
            </a:r>
            <a:r>
              <a:rPr lang="sr-Latn-ME" dirty="0" smtClean="0">
                <a:latin typeface="Symbol" pitchFamily="18" charset="2"/>
              </a:rPr>
              <a:t>W</a:t>
            </a:r>
            <a:r>
              <a:rPr lang="sr-Latn-ME" dirty="0" smtClean="0"/>
              <a:t> notacije je analogan odnosu </a:t>
            </a:r>
            <a:r>
              <a:rPr lang="sr-Latn-ME" i="1" dirty="0" smtClean="0"/>
              <a:t>o</a:t>
            </a:r>
            <a:r>
              <a:rPr lang="sr-Latn-ME" dirty="0" smtClean="0"/>
              <a:t> i </a:t>
            </a:r>
            <a:r>
              <a:rPr lang="sr-Latn-ME" i="1" dirty="0" smtClean="0"/>
              <a:t>O</a:t>
            </a:r>
            <a:r>
              <a:rPr lang="sr-Latn-ME" dirty="0" smtClean="0"/>
              <a:t> oznake. </a:t>
            </a:r>
            <a:r>
              <a:rPr lang="sr-Latn-ME" dirty="0" smtClean="0">
                <a:latin typeface="Symbol" pitchFamily="18" charset="2"/>
              </a:rPr>
              <a:t>w</a:t>
            </a:r>
            <a:r>
              <a:rPr lang="sr-Latn-ME" dirty="0" smtClean="0"/>
              <a:t>-notacija se koristi</a:t>
            </a:r>
            <a:r>
              <a:rPr lang="en-US" dirty="0" smtClean="0"/>
              <a:t> da </a:t>
            </a:r>
            <a:r>
              <a:rPr lang="en-US" dirty="0" err="1" smtClean="0"/>
              <a:t>odredi</a:t>
            </a:r>
            <a:r>
              <a:rPr lang="en-US" dirty="0" smtClean="0"/>
              <a:t> </a:t>
            </a:r>
            <a:r>
              <a:rPr lang="en-US" dirty="0" err="1" smtClean="0"/>
              <a:t>donju</a:t>
            </a:r>
            <a:r>
              <a:rPr lang="en-US" dirty="0" smtClean="0"/>
              <a:t> </a:t>
            </a:r>
            <a:r>
              <a:rPr lang="en-US" dirty="0" err="1" smtClean="0"/>
              <a:t>granicu</a:t>
            </a:r>
            <a:r>
              <a:rPr lang="en-US" dirty="0" smtClean="0"/>
              <a:t> </a:t>
            </a:r>
            <a:r>
              <a:rPr lang="en-US" dirty="0" err="1" smtClean="0"/>
              <a:t>koja</a:t>
            </a:r>
            <a:r>
              <a:rPr lang="en-US" dirty="0" smtClean="0"/>
              <a:t> je </a:t>
            </a:r>
            <a:r>
              <a:rPr lang="en-US" dirty="0" err="1" smtClean="0"/>
              <a:t>asimptotski</a:t>
            </a:r>
            <a:r>
              <a:rPr lang="en-US" dirty="0" smtClean="0"/>
              <a:t> </a:t>
            </a:r>
            <a:r>
              <a:rPr lang="en-US" dirty="0" err="1" smtClean="0"/>
              <a:t>uska</a:t>
            </a:r>
            <a:r>
              <a:rPr lang="en-US" dirty="0" smtClean="0"/>
              <a:t>:</a:t>
            </a:r>
            <a:br>
              <a:rPr lang="en-US" dirty="0" smtClean="0"/>
            </a:br>
            <a:r>
              <a:rPr lang="en-US" dirty="0" smtClean="0">
                <a:latin typeface="Symbol" pitchFamily="18" charset="2"/>
              </a:rPr>
              <a:t>w</a:t>
            </a:r>
            <a:r>
              <a:rPr lang="sr-Latn-ME" dirty="0" smtClean="0"/>
              <a:t>(</a:t>
            </a:r>
            <a:r>
              <a:rPr lang="sr-Latn-ME" i="1" dirty="0" smtClean="0"/>
              <a:t>g</a:t>
            </a:r>
            <a:r>
              <a:rPr lang="sr-Latn-ME" dirty="0" smtClean="0"/>
              <a:t>(</a:t>
            </a:r>
            <a:r>
              <a:rPr lang="sr-Latn-ME" i="1" dirty="0" smtClean="0"/>
              <a:t>n</a:t>
            </a:r>
            <a:r>
              <a:rPr lang="sr-Latn-ME" dirty="0"/>
              <a:t>))=</a:t>
            </a:r>
            <a:r>
              <a:rPr lang="en-US" dirty="0"/>
              <a:t>{</a:t>
            </a:r>
            <a:r>
              <a:rPr lang="en-US" i="1" dirty="0"/>
              <a:t>f</a:t>
            </a:r>
            <a:r>
              <a:rPr lang="en-US" dirty="0"/>
              <a:t>(</a:t>
            </a:r>
            <a:r>
              <a:rPr lang="en-US" i="1" dirty="0"/>
              <a:t>n</a:t>
            </a:r>
            <a:r>
              <a:rPr lang="en-US" dirty="0"/>
              <a:t>)| </a:t>
            </a:r>
            <a:r>
              <a:rPr lang="en-US" dirty="0">
                <a:sym typeface="Symbol"/>
              </a:rPr>
              <a:t></a:t>
            </a:r>
            <a:r>
              <a:rPr lang="en-US" i="1" dirty="0">
                <a:sym typeface="Symbol"/>
              </a:rPr>
              <a:t>c</a:t>
            </a:r>
            <a:r>
              <a:rPr lang="en-US" baseline="-25000" dirty="0">
                <a:sym typeface="Symbol"/>
              </a:rPr>
              <a:t>1</a:t>
            </a:r>
            <a:r>
              <a:rPr lang="en-US" dirty="0">
                <a:sym typeface="Symbol"/>
              </a:rPr>
              <a:t>&gt;0,</a:t>
            </a:r>
            <a:r>
              <a:rPr lang="en-US" i="1" dirty="0">
                <a:sym typeface="Symbol"/>
              </a:rPr>
              <a:t>c</a:t>
            </a:r>
            <a:r>
              <a:rPr lang="en-US" baseline="-25000" dirty="0">
                <a:sym typeface="Symbol"/>
              </a:rPr>
              <a:t>2</a:t>
            </a:r>
            <a:r>
              <a:rPr lang="en-US" dirty="0">
                <a:sym typeface="Symbol"/>
              </a:rPr>
              <a:t>&gt;0,</a:t>
            </a:r>
            <a:r>
              <a:rPr lang="en-US" i="1" dirty="0">
                <a:sym typeface="Symbol"/>
              </a:rPr>
              <a:t>n</a:t>
            </a:r>
            <a:r>
              <a:rPr lang="en-US" baseline="-25000" dirty="0">
                <a:sym typeface="Symbol"/>
              </a:rPr>
              <a:t>0</a:t>
            </a:r>
            <a:r>
              <a:rPr lang="en-US" dirty="0">
                <a:sym typeface="Symbol"/>
              </a:rPr>
              <a:t>&gt;0, 0</a:t>
            </a:r>
            <a:r>
              <a:rPr lang="en-US" i="1" dirty="0">
                <a:sym typeface="Symbol"/>
              </a:rPr>
              <a:t>c</a:t>
            </a:r>
            <a:r>
              <a:rPr lang="en-US" baseline="-25000" dirty="0">
                <a:sym typeface="Symbol"/>
              </a:rPr>
              <a:t>1</a:t>
            </a:r>
            <a:r>
              <a:rPr lang="en-US" i="1" dirty="0">
                <a:sym typeface="Symbol"/>
              </a:rPr>
              <a:t>g</a:t>
            </a:r>
            <a:r>
              <a:rPr lang="en-US" dirty="0">
                <a:sym typeface="Symbol"/>
              </a:rPr>
              <a:t>(</a:t>
            </a:r>
            <a:r>
              <a:rPr lang="en-US" i="1" dirty="0">
                <a:sym typeface="Symbol"/>
              </a:rPr>
              <a:t>n</a:t>
            </a:r>
            <a:r>
              <a:rPr lang="en-US" dirty="0">
                <a:sym typeface="Symbol"/>
              </a:rPr>
              <a:t>)</a:t>
            </a:r>
            <a:r>
              <a:rPr lang="en-US" i="1" dirty="0">
                <a:sym typeface="Symbol"/>
              </a:rPr>
              <a:t>f</a:t>
            </a:r>
            <a:r>
              <a:rPr lang="en-US" dirty="0">
                <a:sym typeface="Symbol"/>
              </a:rPr>
              <a:t>(</a:t>
            </a:r>
            <a:r>
              <a:rPr lang="en-US" i="1" dirty="0">
                <a:sym typeface="Symbol"/>
              </a:rPr>
              <a:t>n</a:t>
            </a:r>
            <a:r>
              <a:rPr lang="en-US" dirty="0" smtClean="0">
                <a:sym typeface="Symbol"/>
              </a:rPr>
              <a:t>)&lt;</a:t>
            </a:r>
            <a:r>
              <a:rPr lang="en-US" i="1" dirty="0" smtClean="0">
                <a:sym typeface="Symbol"/>
              </a:rPr>
              <a:t>c</a:t>
            </a:r>
            <a:r>
              <a:rPr lang="sr-Latn-ME" baseline="-25000" dirty="0">
                <a:sym typeface="Symbol"/>
              </a:rPr>
              <a:t>2</a:t>
            </a:r>
            <a:r>
              <a:rPr lang="en-US" i="1" dirty="0">
                <a:sym typeface="Symbol"/>
              </a:rPr>
              <a:t>g</a:t>
            </a:r>
            <a:r>
              <a:rPr lang="en-US" dirty="0">
                <a:sym typeface="Symbol"/>
              </a:rPr>
              <a:t>(</a:t>
            </a:r>
            <a:r>
              <a:rPr lang="en-US" i="1" dirty="0">
                <a:sym typeface="Symbol"/>
              </a:rPr>
              <a:t>n</a:t>
            </a:r>
            <a:r>
              <a:rPr lang="en-US" dirty="0">
                <a:sym typeface="Symbol"/>
              </a:rPr>
              <a:t>) za </a:t>
            </a:r>
            <a:r>
              <a:rPr lang="en-US" i="1" dirty="0">
                <a:sym typeface="Symbol"/>
              </a:rPr>
              <a:t>n</a:t>
            </a:r>
            <a:r>
              <a:rPr lang="en-US" dirty="0">
                <a:sym typeface="Symbol"/>
              </a:rPr>
              <a:t>≥</a:t>
            </a:r>
            <a:r>
              <a:rPr lang="en-US" i="1" dirty="0">
                <a:sym typeface="Symbol"/>
              </a:rPr>
              <a:t>n</a:t>
            </a:r>
            <a:r>
              <a:rPr lang="en-US" baseline="-25000" dirty="0">
                <a:sym typeface="Symbol"/>
              </a:rPr>
              <a:t>0</a:t>
            </a:r>
            <a:r>
              <a:rPr lang="en-US" dirty="0">
                <a:sym typeface="Symbol"/>
              </a:rPr>
              <a:t>}</a:t>
            </a:r>
          </a:p>
          <a:p>
            <a:endParaRPr lang="en-US" dirty="0"/>
          </a:p>
        </p:txBody>
      </p:sp>
      <p:sp>
        <p:nvSpPr>
          <p:cNvPr id="4" name="Rectangle 3"/>
          <p:cNvSpPr/>
          <p:nvPr/>
        </p:nvSpPr>
        <p:spPr>
          <a:xfrm>
            <a:off x="762000" y="1981200"/>
            <a:ext cx="7467600" cy="461665"/>
          </a:xfrm>
          <a:prstGeom prst="rect">
            <a:avLst/>
          </a:prstGeom>
        </p:spPr>
        <p:txBody>
          <a:bodyPr wrap="square">
            <a:spAutoFit/>
          </a:bodyPr>
          <a:lstStyle/>
          <a:p>
            <a:r>
              <a:rPr lang="en-US" sz="2400" i="1" dirty="0" smtClean="0"/>
              <a:t>o</a:t>
            </a:r>
            <a:r>
              <a:rPr lang="sr-Latn-ME" sz="2400" dirty="0" smtClean="0"/>
              <a:t>(</a:t>
            </a:r>
            <a:r>
              <a:rPr lang="sr-Latn-ME" sz="2400" i="1" dirty="0" smtClean="0"/>
              <a:t>g</a:t>
            </a:r>
            <a:r>
              <a:rPr lang="sr-Latn-ME" sz="2400" dirty="0" smtClean="0"/>
              <a:t>(</a:t>
            </a:r>
            <a:r>
              <a:rPr lang="sr-Latn-ME" sz="2400" i="1" dirty="0" smtClean="0"/>
              <a:t>n</a:t>
            </a:r>
            <a:r>
              <a:rPr lang="sr-Latn-ME" sz="2400" dirty="0"/>
              <a:t>))=</a:t>
            </a:r>
            <a:r>
              <a:rPr lang="en-US" sz="2400" dirty="0"/>
              <a:t>{</a:t>
            </a:r>
            <a:r>
              <a:rPr lang="en-US" sz="2400" i="1" dirty="0"/>
              <a:t>f</a:t>
            </a:r>
            <a:r>
              <a:rPr lang="en-US" sz="2400" dirty="0"/>
              <a:t>(</a:t>
            </a:r>
            <a:r>
              <a:rPr lang="en-US" sz="2400" i="1" dirty="0"/>
              <a:t>n</a:t>
            </a:r>
            <a:r>
              <a:rPr lang="en-US" sz="2400" dirty="0"/>
              <a:t>)| </a:t>
            </a:r>
            <a:r>
              <a:rPr lang="en-US" sz="2400" dirty="0">
                <a:sym typeface="Symbol"/>
              </a:rPr>
              <a:t></a:t>
            </a:r>
            <a:r>
              <a:rPr lang="en-US" sz="2400" i="1" dirty="0">
                <a:sym typeface="Symbol"/>
              </a:rPr>
              <a:t>c</a:t>
            </a:r>
            <a:r>
              <a:rPr lang="en-US" sz="2400" dirty="0">
                <a:sym typeface="Symbol"/>
              </a:rPr>
              <a:t>&gt;0,</a:t>
            </a:r>
            <a:r>
              <a:rPr lang="en-US" sz="2400" i="1" dirty="0">
                <a:sym typeface="Symbol"/>
              </a:rPr>
              <a:t>n</a:t>
            </a:r>
            <a:r>
              <a:rPr lang="en-US" sz="2400" baseline="-25000" dirty="0">
                <a:sym typeface="Symbol"/>
              </a:rPr>
              <a:t>0</a:t>
            </a:r>
            <a:r>
              <a:rPr lang="en-US" sz="2400" dirty="0">
                <a:sym typeface="Symbol"/>
              </a:rPr>
              <a:t>&gt;0, 0</a:t>
            </a:r>
            <a:r>
              <a:rPr lang="en-US" sz="2400" i="1" dirty="0" smtClean="0">
                <a:sym typeface="Symbol"/>
              </a:rPr>
              <a:t>f</a:t>
            </a:r>
            <a:r>
              <a:rPr lang="en-US" sz="2400" dirty="0" smtClean="0">
                <a:sym typeface="Symbol"/>
              </a:rPr>
              <a:t>(</a:t>
            </a:r>
            <a:r>
              <a:rPr lang="en-US" sz="2400" i="1" dirty="0" smtClean="0">
                <a:sym typeface="Symbol"/>
              </a:rPr>
              <a:t>n</a:t>
            </a:r>
            <a:r>
              <a:rPr lang="en-US" sz="2400" dirty="0" smtClean="0">
                <a:sym typeface="Symbol"/>
              </a:rPr>
              <a:t>)&lt;</a:t>
            </a:r>
            <a:r>
              <a:rPr lang="en-US" sz="2400" i="1" dirty="0" smtClean="0">
                <a:sym typeface="Symbol"/>
              </a:rPr>
              <a:t>cg</a:t>
            </a:r>
            <a:r>
              <a:rPr lang="en-US" sz="2400" dirty="0" smtClean="0">
                <a:sym typeface="Symbol"/>
              </a:rPr>
              <a:t>(</a:t>
            </a:r>
            <a:r>
              <a:rPr lang="en-US" sz="2400" i="1" dirty="0" smtClean="0">
                <a:sym typeface="Symbol"/>
              </a:rPr>
              <a:t>n</a:t>
            </a:r>
            <a:r>
              <a:rPr lang="en-US" sz="2400" dirty="0">
                <a:sym typeface="Symbol"/>
              </a:rPr>
              <a:t>) za </a:t>
            </a:r>
            <a:r>
              <a:rPr lang="en-US" sz="2400" i="1" dirty="0">
                <a:sym typeface="Symbol"/>
              </a:rPr>
              <a:t>n</a:t>
            </a:r>
            <a:r>
              <a:rPr lang="en-US" sz="2400" dirty="0">
                <a:sym typeface="Symbol"/>
              </a:rPr>
              <a:t>≥</a:t>
            </a:r>
            <a:r>
              <a:rPr lang="en-US" sz="2400" i="1" dirty="0">
                <a:sym typeface="Symbol"/>
              </a:rPr>
              <a:t>n</a:t>
            </a:r>
            <a:r>
              <a:rPr lang="en-US" sz="2400" baseline="-25000" dirty="0">
                <a:sym typeface="Symbol"/>
              </a:rPr>
              <a:t>0</a:t>
            </a:r>
            <a:r>
              <a:rPr lang="en-US" sz="2400" dirty="0">
                <a:sym typeface="Symbol"/>
              </a:rPr>
              <a:t>}</a:t>
            </a:r>
          </a:p>
        </p:txBody>
      </p:sp>
      <p:graphicFrame>
        <p:nvGraphicFramePr>
          <p:cNvPr id="5" name="Object 4"/>
          <p:cNvGraphicFramePr>
            <a:graphicFrameLocks noChangeAspect="1"/>
          </p:cNvGraphicFramePr>
          <p:nvPr>
            <p:extLst>
              <p:ext uri="{D42A27DB-BD31-4B8C-83A1-F6EECF244321}">
                <p14:modId xmlns:p14="http://schemas.microsoft.com/office/powerpoint/2010/main" val="2125627251"/>
              </p:ext>
            </p:extLst>
          </p:nvPr>
        </p:nvGraphicFramePr>
        <p:xfrm>
          <a:off x="3581400" y="4064000"/>
          <a:ext cx="1371600" cy="660400"/>
        </p:xfrm>
        <a:graphic>
          <a:graphicData uri="http://schemas.openxmlformats.org/presentationml/2006/ole">
            <mc:AlternateContent xmlns:mc="http://schemas.openxmlformats.org/markup-compatibility/2006">
              <mc:Choice xmlns:v="urn:schemas-microsoft-com:vml" Requires="v">
                <p:oleObj spid="_x0000_s14577" name="Equation" r:id="rId3" imgW="1371600" imgH="660240" progId="Equation.DSMT4">
                  <p:embed/>
                </p:oleObj>
              </mc:Choice>
              <mc:Fallback>
                <p:oleObj name="Equation" r:id="rId3" imgW="1371600" imgH="660240" progId="Equation.DSMT4">
                  <p:embed/>
                  <p:pic>
                    <p:nvPicPr>
                      <p:cNvPr id="0" name="Object 3"/>
                      <p:cNvPicPr>
                        <a:picLocks noChangeAspect="1" noChangeArrowheads="1"/>
                      </p:cNvPicPr>
                      <p:nvPr/>
                    </p:nvPicPr>
                    <p:blipFill>
                      <a:blip r:embed="rId4"/>
                      <a:srcRect/>
                      <a:stretch>
                        <a:fillRect/>
                      </a:stretch>
                    </p:blipFill>
                    <p:spPr bwMode="auto">
                      <a:xfrm>
                        <a:off x="3581400" y="4064000"/>
                        <a:ext cx="13716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749693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a:t>o- i </a:t>
            </a:r>
            <a:r>
              <a:rPr lang="sr-Latn-ME" dirty="0" smtClean="0">
                <a:latin typeface="Symbol" pitchFamily="18" charset="2"/>
              </a:rPr>
              <a:t>w</a:t>
            </a:r>
            <a:r>
              <a:rPr lang="sr-Latn-ME" dirty="0" smtClean="0"/>
              <a:t>-notacija</a:t>
            </a:r>
            <a:r>
              <a:rPr lang="en-US" dirty="0" smtClean="0"/>
              <a:t> - </a:t>
            </a:r>
            <a:r>
              <a:rPr lang="en-US" dirty="0" err="1" smtClean="0"/>
              <a:t>primjeri</a:t>
            </a:r>
            <a:endParaRPr lang="en-US" dirty="0"/>
          </a:p>
        </p:txBody>
      </p:sp>
      <p:sp>
        <p:nvSpPr>
          <p:cNvPr id="3" name="Content Placeholder 2"/>
          <p:cNvSpPr>
            <a:spLocks noGrp="1"/>
          </p:cNvSpPr>
          <p:nvPr>
            <p:ph idx="1"/>
          </p:nvPr>
        </p:nvSpPr>
        <p:spPr>
          <a:xfrm>
            <a:off x="0" y="1219200"/>
            <a:ext cx="9144000" cy="5638800"/>
          </a:xfrm>
        </p:spPr>
        <p:txBody>
          <a:bodyPr/>
          <a:lstStyle/>
          <a:p>
            <a:r>
              <a:rPr lang="en-US" dirty="0" smtClean="0"/>
              <a:t>Na </a:t>
            </a:r>
            <a:r>
              <a:rPr lang="en-US" dirty="0" err="1" smtClean="0"/>
              <a:t>primjer</a:t>
            </a:r>
            <a:r>
              <a:rPr lang="en-US" dirty="0" smtClean="0"/>
              <a:t> </a:t>
            </a:r>
            <a:r>
              <a:rPr lang="en-US" i="1" dirty="0" smtClean="0"/>
              <a:t>n</a:t>
            </a:r>
            <a:r>
              <a:rPr lang="en-US" baseline="30000" dirty="0" smtClean="0"/>
              <a:t>2</a:t>
            </a:r>
            <a:r>
              <a:rPr lang="en-US" dirty="0" smtClean="0"/>
              <a:t>/2=</a:t>
            </a:r>
            <a:r>
              <a:rPr lang="en-US" dirty="0" smtClean="0">
                <a:latin typeface="Symbol" pitchFamily="18" charset="2"/>
              </a:rPr>
              <a:t>w</a:t>
            </a:r>
            <a:r>
              <a:rPr lang="en-US" dirty="0" smtClean="0"/>
              <a:t>(</a:t>
            </a:r>
            <a:r>
              <a:rPr lang="en-US" i="1" dirty="0" smtClean="0"/>
              <a:t>n</a:t>
            </a:r>
            <a:r>
              <a:rPr lang="en-US" dirty="0" smtClean="0"/>
              <a:t>) </a:t>
            </a:r>
            <a:r>
              <a:rPr lang="en-US" dirty="0" err="1" smtClean="0"/>
              <a:t>i</a:t>
            </a:r>
            <a:r>
              <a:rPr lang="en-US" dirty="0" smtClean="0"/>
              <a:t> </a:t>
            </a:r>
            <a:r>
              <a:rPr lang="en-US" i="1" dirty="0" smtClean="0"/>
              <a:t>n</a:t>
            </a:r>
            <a:r>
              <a:rPr lang="en-US" baseline="30000" dirty="0" smtClean="0"/>
              <a:t>2</a:t>
            </a:r>
            <a:r>
              <a:rPr lang="en-US" dirty="0" smtClean="0"/>
              <a:t>/2≠</a:t>
            </a:r>
            <a:r>
              <a:rPr lang="en-US" dirty="0" smtClean="0">
                <a:latin typeface="Symbol" pitchFamily="18" charset="2"/>
              </a:rPr>
              <a:t>w</a:t>
            </a:r>
            <a:r>
              <a:rPr lang="en-US" dirty="0" smtClean="0"/>
              <a:t>(</a:t>
            </a:r>
            <a:r>
              <a:rPr lang="en-US" i="1" dirty="0" smtClean="0"/>
              <a:t>n</a:t>
            </a:r>
            <a:r>
              <a:rPr lang="en-US" dirty="0" smtClean="0"/>
              <a:t>). </a:t>
            </a:r>
            <a:r>
              <a:rPr lang="en-US" i="1" dirty="0" smtClean="0"/>
              <a:t>f</a:t>
            </a:r>
            <a:r>
              <a:rPr lang="en-US" dirty="0" smtClean="0"/>
              <a:t>(</a:t>
            </a:r>
            <a:r>
              <a:rPr lang="en-US" i="1" dirty="0" smtClean="0"/>
              <a:t>n</a:t>
            </a:r>
            <a:r>
              <a:rPr lang="en-US" dirty="0" smtClean="0"/>
              <a:t>)=</a:t>
            </a:r>
            <a:r>
              <a:rPr lang="en-US" dirty="0" smtClean="0">
                <a:latin typeface="Symbol" pitchFamily="18" charset="2"/>
              </a:rPr>
              <a:t>w</a:t>
            </a:r>
            <a:r>
              <a:rPr lang="en-US" dirty="0" smtClean="0"/>
              <a:t>(</a:t>
            </a:r>
            <a:r>
              <a:rPr lang="en-US" i="1" dirty="0" smtClean="0"/>
              <a:t>g</a:t>
            </a:r>
            <a:r>
              <a:rPr lang="en-US" dirty="0" smtClean="0"/>
              <a:t>(</a:t>
            </a:r>
            <a:r>
              <a:rPr lang="en-US" i="1" dirty="0" smtClean="0"/>
              <a:t>n</a:t>
            </a:r>
            <a:r>
              <a:rPr lang="en-US" dirty="0" smtClean="0"/>
              <a:t>)) </a:t>
            </a:r>
            <a:r>
              <a:rPr lang="en-US" dirty="0" err="1" smtClean="0"/>
              <a:t>implicira</a:t>
            </a:r>
            <a:r>
              <a:rPr lang="en-US" dirty="0" smtClean="0"/>
              <a:t>:</a:t>
            </a:r>
          </a:p>
          <a:p>
            <a:endParaRPr lang="en-US" dirty="0"/>
          </a:p>
          <a:p>
            <a:endParaRPr lang="en-US" dirty="0" smtClean="0"/>
          </a:p>
          <a:p>
            <a:pPr marL="0" indent="0">
              <a:buNone/>
            </a:pPr>
            <a:r>
              <a:rPr lang="sr-Latn-ME" dirty="0" smtClean="0"/>
              <a:t>o</a:t>
            </a:r>
            <a:r>
              <a:rPr lang="en-US" dirty="0" err="1" smtClean="0"/>
              <a:t>vo</a:t>
            </a:r>
            <a:r>
              <a:rPr lang="en-US" dirty="0" smtClean="0"/>
              <a:t> </a:t>
            </a:r>
            <a:r>
              <a:rPr lang="en-US" dirty="0" err="1" smtClean="0"/>
              <a:t>zn</a:t>
            </a:r>
            <a:r>
              <a:rPr lang="en-GB" dirty="0" smtClean="0"/>
              <a:t>a</a:t>
            </a:r>
            <a:r>
              <a:rPr lang="sr-Latn-ME" dirty="0" smtClean="0"/>
              <a:t>či da </a:t>
            </a:r>
            <a:r>
              <a:rPr lang="sr-Latn-ME" i="1" dirty="0" smtClean="0"/>
              <a:t>f</a:t>
            </a:r>
            <a:r>
              <a:rPr lang="sr-Latn-ME" dirty="0" smtClean="0"/>
              <a:t>(</a:t>
            </a:r>
            <a:r>
              <a:rPr lang="sr-Latn-ME" i="1" dirty="0" smtClean="0"/>
              <a:t>n</a:t>
            </a:r>
            <a:r>
              <a:rPr lang="sr-Latn-ME" dirty="0" smtClean="0"/>
              <a:t>) postaje proizvoljno veliko u odnosu na </a:t>
            </a:r>
            <a:r>
              <a:rPr lang="sr-Latn-ME" i="1" dirty="0" smtClean="0"/>
              <a:t>g</a:t>
            </a:r>
            <a:r>
              <a:rPr lang="sr-Latn-ME" dirty="0" smtClean="0"/>
              <a:t>(</a:t>
            </a:r>
            <a:r>
              <a:rPr lang="sr-Latn-ME" i="1" dirty="0" smtClean="0"/>
              <a:t>n</a:t>
            </a:r>
            <a:r>
              <a:rPr lang="sr-Latn-ME" dirty="0" smtClean="0"/>
              <a:t>) kako </a:t>
            </a:r>
            <a:r>
              <a:rPr lang="sr-Latn-ME" i="1" dirty="0" smtClean="0"/>
              <a:t>n</a:t>
            </a:r>
            <a:r>
              <a:rPr lang="sr-Latn-ME" dirty="0" smtClean="0"/>
              <a:t> teži beskonačno.</a:t>
            </a:r>
          </a:p>
          <a:p>
            <a:pPr marL="0" indent="0">
              <a:buNone/>
            </a:pPr>
            <a:r>
              <a:rPr lang="sr-Latn-ME" dirty="0" smtClean="0"/>
              <a:t>Može se uspostaviti mnoštvo relacionih osobina među funkcijama.</a:t>
            </a:r>
          </a:p>
          <a:p>
            <a:pPr marL="0" indent="0">
              <a:buNone/>
            </a:pPr>
            <a:r>
              <a:rPr lang="sr-Latn-ME" b="1" u="sng" dirty="0" smtClean="0"/>
              <a:t>Tranzitivnost</a:t>
            </a:r>
          </a:p>
          <a:p>
            <a:pPr marL="0" indent="0">
              <a:buNone/>
            </a:pPr>
            <a:r>
              <a:rPr lang="sr-Latn-ME" i="1" dirty="0" smtClean="0"/>
              <a:t>f</a:t>
            </a:r>
            <a:r>
              <a:rPr lang="sr-Latn-ME" dirty="0" smtClean="0"/>
              <a:t>(</a:t>
            </a:r>
            <a:r>
              <a:rPr lang="sr-Latn-ME" i="1" dirty="0" smtClean="0"/>
              <a:t>n</a:t>
            </a:r>
            <a:r>
              <a:rPr lang="sr-Latn-ME" dirty="0" smtClean="0"/>
              <a:t>)=</a:t>
            </a:r>
            <a:r>
              <a:rPr lang="sr-Latn-ME" dirty="0" smtClean="0">
                <a:latin typeface="Symbol" pitchFamily="18" charset="2"/>
              </a:rPr>
              <a:t>Q</a:t>
            </a:r>
            <a:r>
              <a:rPr lang="sr-Latn-ME" dirty="0" smtClean="0"/>
              <a:t>(</a:t>
            </a:r>
            <a:r>
              <a:rPr lang="sr-Latn-ME" i="1" dirty="0" smtClean="0"/>
              <a:t>g</a:t>
            </a:r>
            <a:r>
              <a:rPr lang="sr-Latn-ME" dirty="0" smtClean="0"/>
              <a:t>(</a:t>
            </a:r>
            <a:r>
              <a:rPr lang="sr-Latn-ME" i="1" dirty="0" smtClean="0"/>
              <a:t>n</a:t>
            </a:r>
            <a:r>
              <a:rPr lang="sr-Latn-ME" dirty="0" smtClean="0"/>
              <a:t>)) i </a:t>
            </a:r>
            <a:r>
              <a:rPr lang="sr-Latn-ME" i="1" dirty="0" smtClean="0"/>
              <a:t>g</a:t>
            </a:r>
            <a:r>
              <a:rPr lang="sr-Latn-ME" dirty="0" smtClean="0"/>
              <a:t>(</a:t>
            </a:r>
            <a:r>
              <a:rPr lang="sr-Latn-ME" i="1" dirty="0" smtClean="0"/>
              <a:t>n</a:t>
            </a:r>
            <a:r>
              <a:rPr lang="sr-Latn-ME" dirty="0" smtClean="0"/>
              <a:t>)=</a:t>
            </a:r>
            <a:r>
              <a:rPr lang="sr-Latn-ME" dirty="0" smtClean="0">
                <a:latin typeface="Symbol" pitchFamily="18" charset="2"/>
              </a:rPr>
              <a:t>Q</a:t>
            </a:r>
            <a:r>
              <a:rPr lang="sr-Latn-ME" dirty="0" smtClean="0"/>
              <a:t>(</a:t>
            </a:r>
            <a:r>
              <a:rPr lang="sr-Latn-ME" i="1" dirty="0" smtClean="0"/>
              <a:t>h</a:t>
            </a:r>
            <a:r>
              <a:rPr lang="sr-Latn-ME" dirty="0" smtClean="0"/>
              <a:t>(</a:t>
            </a:r>
            <a:r>
              <a:rPr lang="sr-Latn-ME" i="1" dirty="0" smtClean="0"/>
              <a:t>n</a:t>
            </a:r>
            <a:r>
              <a:rPr lang="sr-Latn-ME" dirty="0" smtClean="0"/>
              <a:t>)) implicira </a:t>
            </a:r>
            <a:r>
              <a:rPr lang="sr-Latn-ME" i="1" dirty="0"/>
              <a:t>f</a:t>
            </a:r>
            <a:r>
              <a:rPr lang="sr-Latn-ME" dirty="0"/>
              <a:t>(</a:t>
            </a:r>
            <a:r>
              <a:rPr lang="sr-Latn-ME" i="1" dirty="0"/>
              <a:t>n</a:t>
            </a:r>
            <a:r>
              <a:rPr lang="sr-Latn-ME" dirty="0"/>
              <a:t>)=</a:t>
            </a:r>
            <a:r>
              <a:rPr lang="sr-Latn-ME" dirty="0" smtClean="0">
                <a:latin typeface="Symbol" pitchFamily="18" charset="2"/>
              </a:rPr>
              <a:t>Q</a:t>
            </a:r>
            <a:r>
              <a:rPr lang="sr-Latn-ME" dirty="0" smtClean="0"/>
              <a:t>(</a:t>
            </a:r>
            <a:r>
              <a:rPr lang="sr-Latn-ME" i="1" dirty="0" smtClean="0"/>
              <a:t>h</a:t>
            </a:r>
            <a:r>
              <a:rPr lang="sr-Latn-ME" dirty="0" smtClean="0"/>
              <a:t>(</a:t>
            </a:r>
            <a:r>
              <a:rPr lang="sr-Latn-ME" i="1" dirty="0" smtClean="0"/>
              <a:t>n</a:t>
            </a:r>
            <a:r>
              <a:rPr lang="sr-Latn-ME" dirty="0" smtClean="0"/>
              <a:t>))</a:t>
            </a:r>
          </a:p>
          <a:p>
            <a:pPr marL="0" indent="0">
              <a:buNone/>
            </a:pPr>
            <a:r>
              <a:rPr lang="sr-Latn-ME" i="1" dirty="0"/>
              <a:t>f</a:t>
            </a:r>
            <a:r>
              <a:rPr lang="sr-Latn-ME" dirty="0"/>
              <a:t>(</a:t>
            </a:r>
            <a:r>
              <a:rPr lang="sr-Latn-ME" i="1" dirty="0"/>
              <a:t>n</a:t>
            </a:r>
            <a:r>
              <a:rPr lang="sr-Latn-ME" dirty="0" smtClean="0"/>
              <a:t>)=</a:t>
            </a:r>
            <a:r>
              <a:rPr lang="sr-Latn-ME" i="1" dirty="0" smtClean="0"/>
              <a:t>O</a:t>
            </a:r>
            <a:r>
              <a:rPr lang="sr-Latn-ME" dirty="0" smtClean="0"/>
              <a:t>(</a:t>
            </a:r>
            <a:r>
              <a:rPr lang="sr-Latn-ME" i="1" dirty="0" smtClean="0"/>
              <a:t>g</a:t>
            </a:r>
            <a:r>
              <a:rPr lang="sr-Latn-ME" dirty="0" smtClean="0"/>
              <a:t>(</a:t>
            </a:r>
            <a:r>
              <a:rPr lang="sr-Latn-ME" i="1" dirty="0" smtClean="0"/>
              <a:t>n</a:t>
            </a:r>
            <a:r>
              <a:rPr lang="sr-Latn-ME" dirty="0"/>
              <a:t>)) i </a:t>
            </a:r>
            <a:r>
              <a:rPr lang="sr-Latn-ME" i="1" dirty="0"/>
              <a:t>g</a:t>
            </a:r>
            <a:r>
              <a:rPr lang="sr-Latn-ME" dirty="0"/>
              <a:t>(</a:t>
            </a:r>
            <a:r>
              <a:rPr lang="sr-Latn-ME" i="1" dirty="0"/>
              <a:t>n</a:t>
            </a:r>
            <a:r>
              <a:rPr lang="sr-Latn-ME" dirty="0" smtClean="0"/>
              <a:t>)=</a:t>
            </a:r>
            <a:r>
              <a:rPr lang="sr-Latn-ME" i="1" dirty="0" smtClean="0"/>
              <a:t>O</a:t>
            </a:r>
            <a:r>
              <a:rPr lang="sr-Latn-ME" dirty="0" smtClean="0"/>
              <a:t>(</a:t>
            </a:r>
            <a:r>
              <a:rPr lang="sr-Latn-ME" i="1" dirty="0" smtClean="0"/>
              <a:t>h</a:t>
            </a:r>
            <a:r>
              <a:rPr lang="sr-Latn-ME" dirty="0" smtClean="0"/>
              <a:t>(</a:t>
            </a:r>
            <a:r>
              <a:rPr lang="sr-Latn-ME" i="1" dirty="0" smtClean="0"/>
              <a:t>n</a:t>
            </a:r>
            <a:r>
              <a:rPr lang="sr-Latn-ME" dirty="0"/>
              <a:t>)) implicira </a:t>
            </a:r>
            <a:r>
              <a:rPr lang="sr-Latn-ME" i="1" dirty="0"/>
              <a:t>f</a:t>
            </a:r>
            <a:r>
              <a:rPr lang="sr-Latn-ME" dirty="0"/>
              <a:t>(</a:t>
            </a:r>
            <a:r>
              <a:rPr lang="sr-Latn-ME" i="1" dirty="0"/>
              <a:t>n</a:t>
            </a:r>
            <a:r>
              <a:rPr lang="sr-Latn-ME" dirty="0" smtClean="0"/>
              <a:t>)=</a:t>
            </a:r>
            <a:r>
              <a:rPr lang="sr-Latn-ME" i="1" dirty="0" smtClean="0"/>
              <a:t>O</a:t>
            </a:r>
            <a:r>
              <a:rPr lang="sr-Latn-ME" dirty="0" smtClean="0"/>
              <a:t>(</a:t>
            </a:r>
            <a:r>
              <a:rPr lang="sr-Latn-ME" i="1" dirty="0" smtClean="0"/>
              <a:t>h</a:t>
            </a:r>
            <a:r>
              <a:rPr lang="sr-Latn-ME" dirty="0" smtClean="0"/>
              <a:t>(</a:t>
            </a:r>
            <a:r>
              <a:rPr lang="sr-Latn-ME" i="1" dirty="0" smtClean="0"/>
              <a:t>n</a:t>
            </a:r>
            <a:r>
              <a:rPr lang="sr-Latn-ME" dirty="0" smtClean="0"/>
              <a:t>))</a:t>
            </a:r>
          </a:p>
          <a:p>
            <a:pPr marL="0" indent="0">
              <a:buNone/>
            </a:pPr>
            <a:r>
              <a:rPr lang="sr-Latn-ME" i="1" dirty="0"/>
              <a:t>f</a:t>
            </a:r>
            <a:r>
              <a:rPr lang="sr-Latn-ME" dirty="0"/>
              <a:t>(</a:t>
            </a:r>
            <a:r>
              <a:rPr lang="sr-Latn-ME" i="1" dirty="0"/>
              <a:t>n</a:t>
            </a:r>
            <a:r>
              <a:rPr lang="sr-Latn-ME" dirty="0" smtClean="0"/>
              <a:t>)=</a:t>
            </a:r>
            <a:r>
              <a:rPr lang="sr-Latn-ME" dirty="0" smtClean="0">
                <a:latin typeface="Symbol" pitchFamily="18" charset="2"/>
              </a:rPr>
              <a:t>W</a:t>
            </a:r>
            <a:r>
              <a:rPr lang="sr-Latn-ME" dirty="0" smtClean="0"/>
              <a:t>(</a:t>
            </a:r>
            <a:r>
              <a:rPr lang="sr-Latn-ME" i="1" dirty="0" smtClean="0"/>
              <a:t>g</a:t>
            </a:r>
            <a:r>
              <a:rPr lang="sr-Latn-ME" dirty="0" smtClean="0"/>
              <a:t>(</a:t>
            </a:r>
            <a:r>
              <a:rPr lang="sr-Latn-ME" i="1" dirty="0" smtClean="0"/>
              <a:t>n</a:t>
            </a:r>
            <a:r>
              <a:rPr lang="sr-Latn-ME" dirty="0"/>
              <a:t>)) i </a:t>
            </a:r>
            <a:r>
              <a:rPr lang="sr-Latn-ME" i="1" dirty="0"/>
              <a:t>g</a:t>
            </a:r>
            <a:r>
              <a:rPr lang="sr-Latn-ME" dirty="0"/>
              <a:t>(</a:t>
            </a:r>
            <a:r>
              <a:rPr lang="sr-Latn-ME" i="1" dirty="0"/>
              <a:t>n</a:t>
            </a:r>
            <a:r>
              <a:rPr lang="sr-Latn-ME" dirty="0" smtClean="0"/>
              <a:t>)=</a:t>
            </a:r>
            <a:r>
              <a:rPr lang="sr-Latn-ME" dirty="0" smtClean="0">
                <a:latin typeface="Symbol" pitchFamily="18" charset="2"/>
              </a:rPr>
              <a:t>W</a:t>
            </a:r>
            <a:r>
              <a:rPr lang="sr-Latn-ME" dirty="0" smtClean="0"/>
              <a:t>(</a:t>
            </a:r>
            <a:r>
              <a:rPr lang="sr-Latn-ME" i="1" dirty="0" smtClean="0"/>
              <a:t>h</a:t>
            </a:r>
            <a:r>
              <a:rPr lang="sr-Latn-ME" dirty="0" smtClean="0"/>
              <a:t>(</a:t>
            </a:r>
            <a:r>
              <a:rPr lang="sr-Latn-ME" i="1" dirty="0" smtClean="0"/>
              <a:t>n</a:t>
            </a:r>
            <a:r>
              <a:rPr lang="sr-Latn-ME" dirty="0"/>
              <a:t>)) implicira </a:t>
            </a:r>
            <a:r>
              <a:rPr lang="sr-Latn-ME" i="1" dirty="0"/>
              <a:t>f</a:t>
            </a:r>
            <a:r>
              <a:rPr lang="sr-Latn-ME" dirty="0"/>
              <a:t>(</a:t>
            </a:r>
            <a:r>
              <a:rPr lang="sr-Latn-ME" i="1" dirty="0"/>
              <a:t>n</a:t>
            </a:r>
            <a:r>
              <a:rPr lang="sr-Latn-ME" dirty="0" smtClean="0"/>
              <a:t>)=</a:t>
            </a:r>
            <a:r>
              <a:rPr lang="sr-Latn-ME" dirty="0" smtClean="0">
                <a:latin typeface="Symbol" pitchFamily="18" charset="2"/>
              </a:rPr>
              <a:t>W</a:t>
            </a:r>
            <a:r>
              <a:rPr lang="sr-Latn-ME" dirty="0" smtClean="0"/>
              <a:t>(</a:t>
            </a:r>
            <a:r>
              <a:rPr lang="sr-Latn-ME" i="1" dirty="0" smtClean="0"/>
              <a:t>h</a:t>
            </a:r>
            <a:r>
              <a:rPr lang="sr-Latn-ME" dirty="0" smtClean="0"/>
              <a:t>(</a:t>
            </a:r>
            <a:r>
              <a:rPr lang="sr-Latn-ME" i="1" dirty="0" smtClean="0"/>
              <a:t>n</a:t>
            </a:r>
            <a:r>
              <a:rPr lang="sr-Latn-ME" dirty="0" smtClean="0"/>
              <a:t>))</a:t>
            </a:r>
          </a:p>
          <a:p>
            <a:pPr marL="0" indent="0">
              <a:buNone/>
            </a:pPr>
            <a:r>
              <a:rPr lang="sr-Latn-ME" i="1" dirty="0" smtClean="0"/>
              <a:t>f</a:t>
            </a:r>
            <a:r>
              <a:rPr lang="sr-Latn-ME" dirty="0" smtClean="0"/>
              <a:t>(</a:t>
            </a:r>
            <a:r>
              <a:rPr lang="sr-Latn-ME" i="1" dirty="0" smtClean="0"/>
              <a:t>n</a:t>
            </a:r>
            <a:r>
              <a:rPr lang="sr-Latn-ME" dirty="0" smtClean="0"/>
              <a:t>)=</a:t>
            </a:r>
            <a:r>
              <a:rPr lang="en-US" i="1" dirty="0" smtClean="0"/>
              <a:t>o</a:t>
            </a:r>
            <a:r>
              <a:rPr lang="sr-Latn-ME" dirty="0" smtClean="0"/>
              <a:t>(</a:t>
            </a:r>
            <a:r>
              <a:rPr lang="sr-Latn-ME" i="1" dirty="0" smtClean="0"/>
              <a:t>g</a:t>
            </a:r>
            <a:r>
              <a:rPr lang="sr-Latn-ME" dirty="0" smtClean="0"/>
              <a:t>(</a:t>
            </a:r>
            <a:r>
              <a:rPr lang="sr-Latn-ME" i="1" dirty="0" smtClean="0"/>
              <a:t>n</a:t>
            </a:r>
            <a:r>
              <a:rPr lang="sr-Latn-ME" dirty="0"/>
              <a:t>)) i </a:t>
            </a:r>
            <a:r>
              <a:rPr lang="sr-Latn-ME" i="1" dirty="0"/>
              <a:t>g</a:t>
            </a:r>
            <a:r>
              <a:rPr lang="sr-Latn-ME" dirty="0"/>
              <a:t>(</a:t>
            </a:r>
            <a:r>
              <a:rPr lang="sr-Latn-ME" i="1" dirty="0"/>
              <a:t>n</a:t>
            </a:r>
            <a:r>
              <a:rPr lang="sr-Latn-ME" dirty="0" smtClean="0"/>
              <a:t>)=</a:t>
            </a:r>
            <a:r>
              <a:rPr lang="en-US" i="1" dirty="0" smtClean="0"/>
              <a:t>o</a:t>
            </a:r>
            <a:r>
              <a:rPr lang="sr-Latn-ME" dirty="0" smtClean="0"/>
              <a:t>(</a:t>
            </a:r>
            <a:r>
              <a:rPr lang="sr-Latn-ME" i="1" dirty="0" smtClean="0"/>
              <a:t>h</a:t>
            </a:r>
            <a:r>
              <a:rPr lang="sr-Latn-ME" dirty="0" smtClean="0"/>
              <a:t>(</a:t>
            </a:r>
            <a:r>
              <a:rPr lang="sr-Latn-ME" i="1" dirty="0" smtClean="0"/>
              <a:t>n</a:t>
            </a:r>
            <a:r>
              <a:rPr lang="sr-Latn-ME" dirty="0"/>
              <a:t>)) implicira </a:t>
            </a:r>
            <a:r>
              <a:rPr lang="sr-Latn-ME" i="1" dirty="0"/>
              <a:t>f</a:t>
            </a:r>
            <a:r>
              <a:rPr lang="sr-Latn-ME" dirty="0"/>
              <a:t>(</a:t>
            </a:r>
            <a:r>
              <a:rPr lang="sr-Latn-ME" i="1" dirty="0"/>
              <a:t>n</a:t>
            </a:r>
            <a:r>
              <a:rPr lang="sr-Latn-ME" dirty="0" smtClean="0"/>
              <a:t>)=</a:t>
            </a:r>
            <a:r>
              <a:rPr lang="en-US" i="1" dirty="0" smtClean="0"/>
              <a:t>o</a:t>
            </a:r>
            <a:r>
              <a:rPr lang="sr-Latn-ME" dirty="0" smtClean="0"/>
              <a:t>(</a:t>
            </a:r>
            <a:r>
              <a:rPr lang="sr-Latn-ME" i="1" dirty="0" smtClean="0"/>
              <a:t>h</a:t>
            </a:r>
            <a:r>
              <a:rPr lang="sr-Latn-ME" dirty="0" smtClean="0"/>
              <a:t>(</a:t>
            </a:r>
            <a:r>
              <a:rPr lang="sr-Latn-ME" i="1" dirty="0" smtClean="0"/>
              <a:t>n</a:t>
            </a:r>
            <a:r>
              <a:rPr lang="sr-Latn-ME" dirty="0" smtClean="0"/>
              <a:t>))</a:t>
            </a:r>
            <a:r>
              <a:rPr lang="en-US" dirty="0" smtClean="0"/>
              <a:t/>
            </a:r>
            <a:br>
              <a:rPr lang="en-US" dirty="0" smtClean="0"/>
            </a:br>
            <a:r>
              <a:rPr lang="sr-Latn-ME" i="1" dirty="0"/>
              <a:t>f</a:t>
            </a:r>
            <a:r>
              <a:rPr lang="sr-Latn-ME" dirty="0"/>
              <a:t>(</a:t>
            </a:r>
            <a:r>
              <a:rPr lang="sr-Latn-ME" i="1" dirty="0"/>
              <a:t>n</a:t>
            </a:r>
            <a:r>
              <a:rPr lang="sr-Latn-ME" dirty="0" smtClean="0"/>
              <a:t>)=</a:t>
            </a:r>
            <a:r>
              <a:rPr lang="en-US" dirty="0" smtClean="0">
                <a:latin typeface="Symbol" pitchFamily="18" charset="2"/>
              </a:rPr>
              <a:t>w</a:t>
            </a:r>
            <a:r>
              <a:rPr lang="sr-Latn-ME" dirty="0" smtClean="0"/>
              <a:t>(</a:t>
            </a:r>
            <a:r>
              <a:rPr lang="sr-Latn-ME" i="1" dirty="0" smtClean="0"/>
              <a:t>g</a:t>
            </a:r>
            <a:r>
              <a:rPr lang="sr-Latn-ME" dirty="0" smtClean="0"/>
              <a:t>(</a:t>
            </a:r>
            <a:r>
              <a:rPr lang="sr-Latn-ME" i="1" dirty="0" smtClean="0"/>
              <a:t>n</a:t>
            </a:r>
            <a:r>
              <a:rPr lang="sr-Latn-ME" dirty="0"/>
              <a:t>)) i </a:t>
            </a:r>
            <a:r>
              <a:rPr lang="sr-Latn-ME" i="1" dirty="0"/>
              <a:t>g</a:t>
            </a:r>
            <a:r>
              <a:rPr lang="sr-Latn-ME" dirty="0"/>
              <a:t>(</a:t>
            </a:r>
            <a:r>
              <a:rPr lang="sr-Latn-ME" i="1" dirty="0"/>
              <a:t>n</a:t>
            </a:r>
            <a:r>
              <a:rPr lang="sr-Latn-ME" dirty="0" smtClean="0"/>
              <a:t>)=</a:t>
            </a:r>
            <a:r>
              <a:rPr lang="en-US" dirty="0" smtClean="0">
                <a:latin typeface="Symbol" pitchFamily="18" charset="2"/>
              </a:rPr>
              <a:t>w</a:t>
            </a:r>
            <a:r>
              <a:rPr lang="sr-Latn-ME" dirty="0" smtClean="0"/>
              <a:t>(</a:t>
            </a:r>
            <a:r>
              <a:rPr lang="sr-Latn-ME" i="1" dirty="0" smtClean="0"/>
              <a:t>h</a:t>
            </a:r>
            <a:r>
              <a:rPr lang="sr-Latn-ME" dirty="0" smtClean="0"/>
              <a:t>(</a:t>
            </a:r>
            <a:r>
              <a:rPr lang="sr-Latn-ME" i="1" dirty="0" smtClean="0"/>
              <a:t>n</a:t>
            </a:r>
            <a:r>
              <a:rPr lang="sr-Latn-ME" dirty="0"/>
              <a:t>)) implicira </a:t>
            </a:r>
            <a:r>
              <a:rPr lang="sr-Latn-ME" i="1" dirty="0"/>
              <a:t>f</a:t>
            </a:r>
            <a:r>
              <a:rPr lang="sr-Latn-ME" dirty="0"/>
              <a:t>(</a:t>
            </a:r>
            <a:r>
              <a:rPr lang="sr-Latn-ME" i="1" dirty="0"/>
              <a:t>n</a:t>
            </a:r>
            <a:r>
              <a:rPr lang="sr-Latn-ME" dirty="0" smtClean="0"/>
              <a:t>)=</a:t>
            </a:r>
            <a:r>
              <a:rPr lang="en-US" dirty="0" smtClean="0">
                <a:latin typeface="Symbol" pitchFamily="18" charset="2"/>
              </a:rPr>
              <a:t>w</a:t>
            </a:r>
            <a:r>
              <a:rPr lang="sr-Latn-ME" dirty="0" smtClean="0"/>
              <a:t>(</a:t>
            </a:r>
            <a:r>
              <a:rPr lang="sr-Latn-ME" i="1" dirty="0" smtClean="0"/>
              <a:t>h</a:t>
            </a:r>
            <a:r>
              <a:rPr lang="sr-Latn-ME" dirty="0" smtClean="0"/>
              <a:t>(</a:t>
            </a:r>
            <a:r>
              <a:rPr lang="sr-Latn-ME" i="1" dirty="0" smtClean="0"/>
              <a:t>n</a:t>
            </a:r>
            <a:r>
              <a:rPr lang="sr-Latn-ME" dirty="0"/>
              <a:t>))</a:t>
            </a:r>
          </a:p>
          <a:p>
            <a:pPr marL="0" indent="0">
              <a:buNone/>
            </a:pPr>
            <a:endParaRPr lang="sr-Latn-ME" dirty="0"/>
          </a:p>
          <a:p>
            <a:pPr marL="0" indent="0">
              <a:buNone/>
            </a:pPr>
            <a:endParaRPr lang="sr-Latn-ME" dirty="0"/>
          </a:p>
          <a:p>
            <a:pPr marL="0" indent="0">
              <a:buNone/>
            </a:pPr>
            <a:endParaRPr lang="sr-Latn-ME" dirty="0"/>
          </a:p>
          <a:p>
            <a:pPr marL="0" indent="0">
              <a:buNone/>
            </a:pPr>
            <a:endParaRPr lang="sr-Latn-ME" dirty="0" smtClean="0"/>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230124139"/>
              </p:ext>
            </p:extLst>
          </p:nvPr>
        </p:nvGraphicFramePr>
        <p:xfrm>
          <a:off x="3549650" y="1701800"/>
          <a:ext cx="1435100" cy="660400"/>
        </p:xfrm>
        <a:graphic>
          <a:graphicData uri="http://schemas.openxmlformats.org/presentationml/2006/ole">
            <mc:AlternateContent xmlns:mc="http://schemas.openxmlformats.org/markup-compatibility/2006">
              <mc:Choice xmlns:v="urn:schemas-microsoft-com:vml" Requires="v">
                <p:oleObj spid="_x0000_s15594" name="Equation" r:id="rId3" imgW="1434960" imgH="660240" progId="Equation.DSMT4">
                  <p:embed/>
                </p:oleObj>
              </mc:Choice>
              <mc:Fallback>
                <p:oleObj name="Equation" r:id="rId3" imgW="1434960" imgH="660240" progId="Equation.DSMT4">
                  <p:embed/>
                  <p:pic>
                    <p:nvPicPr>
                      <p:cNvPr id="0" name="Object 4"/>
                      <p:cNvPicPr>
                        <a:picLocks noChangeAspect="1" noChangeArrowheads="1"/>
                      </p:cNvPicPr>
                      <p:nvPr/>
                    </p:nvPicPr>
                    <p:blipFill>
                      <a:blip r:embed="rId4"/>
                      <a:srcRect/>
                      <a:stretch>
                        <a:fillRect/>
                      </a:stretch>
                    </p:blipFill>
                    <p:spPr bwMode="auto">
                      <a:xfrm>
                        <a:off x="3549650" y="1701800"/>
                        <a:ext cx="14351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342340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220200" cy="990600"/>
          </a:xfrm>
        </p:spPr>
        <p:txBody>
          <a:bodyPr>
            <a:normAutofit fontScale="90000"/>
          </a:bodyPr>
          <a:lstStyle/>
          <a:p>
            <a:r>
              <a:rPr lang="en-US" dirty="0" smtClean="0"/>
              <a:t>Pore</a:t>
            </a:r>
            <a:r>
              <a:rPr lang="sr-Latn-ME" dirty="0" smtClean="0"/>
              <a:t>đenje funkcija – osobine asimptotske notacije</a:t>
            </a:r>
            <a:endParaRPr lang="en-US" dirty="0"/>
          </a:p>
        </p:txBody>
      </p:sp>
      <p:sp>
        <p:nvSpPr>
          <p:cNvPr id="3" name="Content Placeholder 2"/>
          <p:cNvSpPr>
            <a:spLocks noGrp="1"/>
          </p:cNvSpPr>
          <p:nvPr>
            <p:ph idx="1"/>
          </p:nvPr>
        </p:nvSpPr>
        <p:spPr>
          <a:xfrm>
            <a:off x="0" y="1371600"/>
            <a:ext cx="9144000" cy="5486400"/>
          </a:xfrm>
        </p:spPr>
        <p:txBody>
          <a:bodyPr>
            <a:normAutofit lnSpcReduction="10000"/>
          </a:bodyPr>
          <a:lstStyle/>
          <a:p>
            <a:pPr marL="0" indent="0">
              <a:buNone/>
            </a:pPr>
            <a:r>
              <a:rPr lang="sr-Latn-ME" b="1" u="sng" dirty="0" smtClean="0"/>
              <a:t>Refleksivnost</a:t>
            </a:r>
          </a:p>
          <a:p>
            <a:pPr marL="0" indent="0">
              <a:buNone/>
            </a:pPr>
            <a:r>
              <a:rPr lang="sr-Latn-ME" i="1" dirty="0"/>
              <a:t>f</a:t>
            </a:r>
            <a:r>
              <a:rPr lang="sr-Latn-ME" dirty="0"/>
              <a:t>(</a:t>
            </a:r>
            <a:r>
              <a:rPr lang="sr-Latn-ME" i="1" dirty="0"/>
              <a:t>n</a:t>
            </a:r>
            <a:r>
              <a:rPr lang="sr-Latn-ME" dirty="0"/>
              <a:t>)=</a:t>
            </a:r>
            <a:r>
              <a:rPr lang="sr-Latn-ME" dirty="0" smtClean="0">
                <a:latin typeface="Symbol" pitchFamily="18" charset="2"/>
              </a:rPr>
              <a:t>Q</a:t>
            </a:r>
            <a:r>
              <a:rPr lang="sr-Latn-ME" dirty="0" smtClean="0"/>
              <a:t>(</a:t>
            </a:r>
            <a:r>
              <a:rPr lang="sr-Latn-ME" i="1" dirty="0" smtClean="0"/>
              <a:t>f</a:t>
            </a:r>
            <a:r>
              <a:rPr lang="sr-Latn-ME" dirty="0" smtClean="0"/>
              <a:t>(</a:t>
            </a:r>
            <a:r>
              <a:rPr lang="sr-Latn-ME" i="1" dirty="0" smtClean="0"/>
              <a:t>n</a:t>
            </a:r>
            <a:r>
              <a:rPr lang="sr-Latn-ME" dirty="0" smtClean="0"/>
              <a:t>))		</a:t>
            </a:r>
            <a:r>
              <a:rPr lang="sr-Latn-ME" i="1" dirty="0"/>
              <a:t> f</a:t>
            </a:r>
            <a:r>
              <a:rPr lang="sr-Latn-ME" dirty="0"/>
              <a:t>(</a:t>
            </a:r>
            <a:r>
              <a:rPr lang="sr-Latn-ME" i="1" dirty="0"/>
              <a:t>n</a:t>
            </a:r>
            <a:r>
              <a:rPr lang="sr-Latn-ME" dirty="0" smtClean="0"/>
              <a:t>)=</a:t>
            </a:r>
            <a:r>
              <a:rPr lang="sr-Latn-ME" i="1" dirty="0" smtClean="0"/>
              <a:t>O</a:t>
            </a:r>
            <a:r>
              <a:rPr lang="sr-Latn-ME" dirty="0" smtClean="0"/>
              <a:t>(</a:t>
            </a:r>
            <a:r>
              <a:rPr lang="sr-Latn-ME" i="1" dirty="0" smtClean="0"/>
              <a:t>f</a:t>
            </a:r>
            <a:r>
              <a:rPr lang="sr-Latn-ME" dirty="0" smtClean="0"/>
              <a:t>(</a:t>
            </a:r>
            <a:r>
              <a:rPr lang="sr-Latn-ME" i="1" dirty="0" smtClean="0"/>
              <a:t>n</a:t>
            </a:r>
            <a:r>
              <a:rPr lang="sr-Latn-ME" dirty="0" smtClean="0"/>
              <a:t>))		</a:t>
            </a:r>
            <a:r>
              <a:rPr lang="sr-Latn-ME" i="1" dirty="0"/>
              <a:t> f</a:t>
            </a:r>
            <a:r>
              <a:rPr lang="sr-Latn-ME" dirty="0"/>
              <a:t>(</a:t>
            </a:r>
            <a:r>
              <a:rPr lang="sr-Latn-ME" i="1" dirty="0"/>
              <a:t>n</a:t>
            </a:r>
            <a:r>
              <a:rPr lang="sr-Latn-ME" dirty="0" smtClean="0"/>
              <a:t>)=</a:t>
            </a:r>
            <a:r>
              <a:rPr lang="sr-Latn-ME" dirty="0" smtClean="0">
                <a:latin typeface="Symbol" pitchFamily="18" charset="2"/>
              </a:rPr>
              <a:t>W</a:t>
            </a:r>
            <a:r>
              <a:rPr lang="sr-Latn-ME" dirty="0" smtClean="0"/>
              <a:t>(</a:t>
            </a:r>
            <a:r>
              <a:rPr lang="sr-Latn-ME" i="1" dirty="0" smtClean="0"/>
              <a:t>f</a:t>
            </a:r>
            <a:r>
              <a:rPr lang="sr-Latn-ME" dirty="0" smtClean="0"/>
              <a:t>(</a:t>
            </a:r>
            <a:r>
              <a:rPr lang="sr-Latn-ME" i="1" dirty="0" smtClean="0"/>
              <a:t>n</a:t>
            </a:r>
            <a:r>
              <a:rPr lang="sr-Latn-ME" dirty="0" smtClean="0"/>
              <a:t>))</a:t>
            </a:r>
          </a:p>
          <a:p>
            <a:pPr marL="0" indent="0">
              <a:buNone/>
            </a:pPr>
            <a:r>
              <a:rPr lang="sr-Latn-ME" b="1" u="sng" dirty="0" smtClean="0"/>
              <a:t>Simetrija</a:t>
            </a:r>
          </a:p>
          <a:p>
            <a:pPr marL="0" indent="0">
              <a:buNone/>
            </a:pPr>
            <a:r>
              <a:rPr lang="sr-Latn-ME" i="1" dirty="0"/>
              <a:t>f</a:t>
            </a:r>
            <a:r>
              <a:rPr lang="sr-Latn-ME" dirty="0"/>
              <a:t>(</a:t>
            </a:r>
            <a:r>
              <a:rPr lang="sr-Latn-ME" i="1" dirty="0"/>
              <a:t>n</a:t>
            </a:r>
            <a:r>
              <a:rPr lang="sr-Latn-ME" dirty="0"/>
              <a:t>)=</a:t>
            </a:r>
            <a:r>
              <a:rPr lang="sr-Latn-ME" dirty="0" smtClean="0">
                <a:latin typeface="Symbol" pitchFamily="18" charset="2"/>
              </a:rPr>
              <a:t>Q</a:t>
            </a:r>
            <a:r>
              <a:rPr lang="sr-Latn-ME" dirty="0" smtClean="0"/>
              <a:t>(</a:t>
            </a:r>
            <a:r>
              <a:rPr lang="sr-Latn-ME" i="1" dirty="0" smtClean="0"/>
              <a:t>g</a:t>
            </a:r>
            <a:r>
              <a:rPr lang="sr-Latn-ME" dirty="0" smtClean="0"/>
              <a:t>(</a:t>
            </a:r>
            <a:r>
              <a:rPr lang="sr-Latn-ME" i="1" dirty="0" smtClean="0"/>
              <a:t>n</a:t>
            </a:r>
            <a:r>
              <a:rPr lang="sr-Latn-ME" dirty="0" smtClean="0"/>
              <a:t>))  akko </a:t>
            </a:r>
            <a:r>
              <a:rPr lang="sr-Latn-ME" i="1" dirty="0" smtClean="0"/>
              <a:t>g</a:t>
            </a:r>
            <a:r>
              <a:rPr lang="sr-Latn-ME" dirty="0" smtClean="0"/>
              <a:t>(</a:t>
            </a:r>
            <a:r>
              <a:rPr lang="sr-Latn-ME" i="1" dirty="0" smtClean="0"/>
              <a:t>n</a:t>
            </a:r>
            <a:r>
              <a:rPr lang="sr-Latn-ME" dirty="0"/>
              <a:t>)=</a:t>
            </a:r>
            <a:r>
              <a:rPr lang="sr-Latn-ME" dirty="0" smtClean="0">
                <a:latin typeface="Symbol" pitchFamily="18" charset="2"/>
              </a:rPr>
              <a:t>Q</a:t>
            </a:r>
            <a:r>
              <a:rPr lang="sr-Latn-ME" dirty="0" smtClean="0"/>
              <a:t>(</a:t>
            </a:r>
            <a:r>
              <a:rPr lang="sr-Latn-ME" i="1" dirty="0" smtClean="0"/>
              <a:t>f</a:t>
            </a:r>
            <a:r>
              <a:rPr lang="sr-Latn-ME" dirty="0" smtClean="0"/>
              <a:t>(</a:t>
            </a:r>
            <a:r>
              <a:rPr lang="sr-Latn-ME" i="1" dirty="0" smtClean="0"/>
              <a:t>n</a:t>
            </a:r>
            <a:r>
              <a:rPr lang="sr-Latn-ME" dirty="0" smtClean="0"/>
              <a:t>))</a:t>
            </a:r>
          </a:p>
          <a:p>
            <a:pPr marL="0" indent="0">
              <a:buNone/>
            </a:pPr>
            <a:r>
              <a:rPr lang="sr-Latn-ME" b="1" u="sng" dirty="0" smtClean="0"/>
              <a:t>Transponovana simetrija</a:t>
            </a:r>
          </a:p>
          <a:p>
            <a:pPr marL="0" indent="0">
              <a:buNone/>
            </a:pPr>
            <a:r>
              <a:rPr lang="sr-Latn-ME" i="1" dirty="0"/>
              <a:t>f</a:t>
            </a:r>
            <a:r>
              <a:rPr lang="sr-Latn-ME" dirty="0"/>
              <a:t>(</a:t>
            </a:r>
            <a:r>
              <a:rPr lang="sr-Latn-ME" i="1" dirty="0"/>
              <a:t>n</a:t>
            </a:r>
            <a:r>
              <a:rPr lang="sr-Latn-ME" dirty="0" smtClean="0"/>
              <a:t>)=</a:t>
            </a:r>
            <a:r>
              <a:rPr lang="sr-Latn-ME" i="1" dirty="0" smtClean="0"/>
              <a:t>O</a:t>
            </a:r>
            <a:r>
              <a:rPr lang="sr-Latn-ME" dirty="0" smtClean="0"/>
              <a:t>(</a:t>
            </a:r>
            <a:r>
              <a:rPr lang="sr-Latn-ME" i="1" dirty="0" smtClean="0"/>
              <a:t>g</a:t>
            </a:r>
            <a:r>
              <a:rPr lang="sr-Latn-ME" dirty="0" smtClean="0"/>
              <a:t>(</a:t>
            </a:r>
            <a:r>
              <a:rPr lang="sr-Latn-ME" i="1" dirty="0" smtClean="0"/>
              <a:t>n</a:t>
            </a:r>
            <a:r>
              <a:rPr lang="sr-Latn-ME" dirty="0"/>
              <a:t>))  akko </a:t>
            </a:r>
            <a:r>
              <a:rPr lang="sr-Latn-ME" i="1" dirty="0"/>
              <a:t>g</a:t>
            </a:r>
            <a:r>
              <a:rPr lang="sr-Latn-ME" dirty="0"/>
              <a:t>(</a:t>
            </a:r>
            <a:r>
              <a:rPr lang="sr-Latn-ME" i="1" dirty="0"/>
              <a:t>n</a:t>
            </a:r>
            <a:r>
              <a:rPr lang="sr-Latn-ME" dirty="0" smtClean="0"/>
              <a:t>)=</a:t>
            </a:r>
            <a:r>
              <a:rPr lang="sr-Latn-ME" dirty="0" smtClean="0">
                <a:latin typeface="Symbol" pitchFamily="18" charset="2"/>
              </a:rPr>
              <a:t>W</a:t>
            </a:r>
            <a:r>
              <a:rPr lang="sr-Latn-ME" dirty="0" smtClean="0"/>
              <a:t>(</a:t>
            </a:r>
            <a:r>
              <a:rPr lang="sr-Latn-ME" i="1" dirty="0" smtClean="0"/>
              <a:t>f</a:t>
            </a:r>
            <a:r>
              <a:rPr lang="sr-Latn-ME" dirty="0" smtClean="0"/>
              <a:t>(</a:t>
            </a:r>
            <a:r>
              <a:rPr lang="sr-Latn-ME" i="1" dirty="0" smtClean="0"/>
              <a:t>n</a:t>
            </a:r>
            <a:r>
              <a:rPr lang="sr-Latn-ME" dirty="0" smtClean="0"/>
              <a:t>))	</a:t>
            </a:r>
            <a:r>
              <a:rPr lang="sr-Latn-ME" i="1" dirty="0" smtClean="0"/>
              <a:t>f</a:t>
            </a:r>
            <a:r>
              <a:rPr lang="sr-Latn-ME" dirty="0" smtClean="0"/>
              <a:t>(</a:t>
            </a:r>
            <a:r>
              <a:rPr lang="sr-Latn-ME" i="1" dirty="0" smtClean="0"/>
              <a:t>n</a:t>
            </a:r>
            <a:r>
              <a:rPr lang="sr-Latn-ME" dirty="0" smtClean="0"/>
              <a:t>)=</a:t>
            </a:r>
            <a:r>
              <a:rPr lang="sr-Latn-ME" i="1" dirty="0" smtClean="0"/>
              <a:t>o</a:t>
            </a:r>
            <a:r>
              <a:rPr lang="sr-Latn-ME" dirty="0" smtClean="0"/>
              <a:t>(</a:t>
            </a:r>
            <a:r>
              <a:rPr lang="sr-Latn-ME" i="1" dirty="0" smtClean="0"/>
              <a:t>g</a:t>
            </a:r>
            <a:r>
              <a:rPr lang="sr-Latn-ME" dirty="0" smtClean="0"/>
              <a:t>(</a:t>
            </a:r>
            <a:r>
              <a:rPr lang="sr-Latn-ME" i="1" dirty="0" smtClean="0"/>
              <a:t>n</a:t>
            </a:r>
            <a:r>
              <a:rPr lang="sr-Latn-ME" dirty="0"/>
              <a:t>))  akko </a:t>
            </a:r>
            <a:r>
              <a:rPr lang="sr-Latn-ME" i="1" dirty="0"/>
              <a:t>g</a:t>
            </a:r>
            <a:r>
              <a:rPr lang="sr-Latn-ME" dirty="0"/>
              <a:t>(</a:t>
            </a:r>
            <a:r>
              <a:rPr lang="sr-Latn-ME" i="1" dirty="0"/>
              <a:t>n</a:t>
            </a:r>
            <a:r>
              <a:rPr lang="sr-Latn-ME" dirty="0" smtClean="0"/>
              <a:t>)=</a:t>
            </a:r>
            <a:r>
              <a:rPr lang="sr-Latn-ME" dirty="0">
                <a:latin typeface="Symbol" pitchFamily="18" charset="2"/>
              </a:rPr>
              <a:t>Q</a:t>
            </a:r>
            <a:r>
              <a:rPr lang="sr-Latn-ME" dirty="0" smtClean="0"/>
              <a:t>(</a:t>
            </a:r>
            <a:r>
              <a:rPr lang="sr-Latn-ME" i="1" dirty="0" smtClean="0"/>
              <a:t>f</a:t>
            </a:r>
            <a:r>
              <a:rPr lang="sr-Latn-ME" dirty="0" smtClean="0"/>
              <a:t>(</a:t>
            </a:r>
            <a:r>
              <a:rPr lang="sr-Latn-ME" i="1" dirty="0" smtClean="0"/>
              <a:t>n</a:t>
            </a:r>
            <a:r>
              <a:rPr lang="sr-Latn-ME" dirty="0" smtClean="0"/>
              <a:t>))</a:t>
            </a:r>
          </a:p>
          <a:p>
            <a:pPr marL="0" indent="0">
              <a:buNone/>
            </a:pPr>
            <a:r>
              <a:rPr lang="sr-Latn-ME" dirty="0" smtClean="0"/>
              <a:t>Pošto ove relacije važe za asimptotsku notaciju možemo usvojiti analogije između asimptotskih poređenja funkcija i poređenja realnih brojeva </a:t>
            </a:r>
            <a:r>
              <a:rPr lang="sr-Latn-ME" i="1" dirty="0" smtClean="0"/>
              <a:t>a</a:t>
            </a:r>
            <a:r>
              <a:rPr lang="sr-Latn-ME" dirty="0" smtClean="0"/>
              <a:t> i </a:t>
            </a:r>
            <a:r>
              <a:rPr lang="sr-Latn-ME" i="1" dirty="0" smtClean="0"/>
              <a:t>b</a:t>
            </a:r>
            <a:r>
              <a:rPr lang="sr-Latn-ME" dirty="0" smtClean="0"/>
              <a:t>:</a:t>
            </a:r>
          </a:p>
          <a:p>
            <a:pPr marL="0" indent="0">
              <a:buNone/>
            </a:pPr>
            <a:r>
              <a:rPr lang="sr-Latn-ME" i="1" dirty="0"/>
              <a:t>f</a:t>
            </a:r>
            <a:r>
              <a:rPr lang="sr-Latn-ME" dirty="0"/>
              <a:t>(</a:t>
            </a:r>
            <a:r>
              <a:rPr lang="sr-Latn-ME" i="1" dirty="0"/>
              <a:t>n</a:t>
            </a:r>
            <a:r>
              <a:rPr lang="sr-Latn-ME" dirty="0"/>
              <a:t>)=</a:t>
            </a:r>
            <a:r>
              <a:rPr lang="sr-Latn-ME" i="1" dirty="0"/>
              <a:t>O</a:t>
            </a:r>
            <a:r>
              <a:rPr lang="sr-Latn-ME" dirty="0"/>
              <a:t>(</a:t>
            </a:r>
            <a:r>
              <a:rPr lang="sr-Latn-ME" i="1" dirty="0"/>
              <a:t>g</a:t>
            </a:r>
            <a:r>
              <a:rPr lang="sr-Latn-ME" dirty="0"/>
              <a:t>(</a:t>
            </a:r>
            <a:r>
              <a:rPr lang="sr-Latn-ME" i="1" dirty="0"/>
              <a:t>n</a:t>
            </a:r>
            <a:r>
              <a:rPr lang="sr-Latn-ME" dirty="0" smtClean="0"/>
              <a:t>))	liči na </a:t>
            </a:r>
            <a:r>
              <a:rPr lang="sr-Latn-ME" i="1" dirty="0" smtClean="0"/>
              <a:t>a</a:t>
            </a:r>
            <a:r>
              <a:rPr lang="sr-Latn-ME" dirty="0" smtClean="0">
                <a:sym typeface="Symbol"/>
              </a:rPr>
              <a:t></a:t>
            </a:r>
            <a:r>
              <a:rPr lang="sr-Latn-ME" i="1" dirty="0" smtClean="0">
                <a:sym typeface="Symbol"/>
              </a:rPr>
              <a:t>b</a:t>
            </a:r>
            <a:r>
              <a:rPr lang="sr-Latn-ME" dirty="0" smtClean="0">
                <a:sym typeface="Symbol"/>
              </a:rPr>
              <a:t>		</a:t>
            </a:r>
            <a:r>
              <a:rPr lang="sr-Latn-ME" i="1" dirty="0"/>
              <a:t> </a:t>
            </a:r>
            <a:r>
              <a:rPr lang="sr-Latn-ME" i="1" dirty="0" smtClean="0"/>
              <a:t>f</a:t>
            </a:r>
            <a:r>
              <a:rPr lang="sr-Latn-ME" dirty="0" smtClean="0"/>
              <a:t>(</a:t>
            </a:r>
            <a:r>
              <a:rPr lang="sr-Latn-ME" i="1" dirty="0" smtClean="0"/>
              <a:t>n</a:t>
            </a:r>
            <a:r>
              <a:rPr lang="sr-Latn-ME" dirty="0"/>
              <a:t>)=</a:t>
            </a:r>
            <a:r>
              <a:rPr lang="sr-Latn-ME" dirty="0" smtClean="0">
                <a:latin typeface="Symbol" pitchFamily="18" charset="2"/>
              </a:rPr>
              <a:t>W</a:t>
            </a:r>
            <a:r>
              <a:rPr lang="sr-Latn-ME" dirty="0" smtClean="0"/>
              <a:t>(</a:t>
            </a:r>
            <a:r>
              <a:rPr lang="sr-Latn-ME" i="1" dirty="0" smtClean="0"/>
              <a:t>g</a:t>
            </a:r>
            <a:r>
              <a:rPr lang="sr-Latn-ME" dirty="0" smtClean="0"/>
              <a:t>(</a:t>
            </a:r>
            <a:r>
              <a:rPr lang="sr-Latn-ME" i="1" dirty="0" smtClean="0"/>
              <a:t>n</a:t>
            </a:r>
            <a:r>
              <a:rPr lang="sr-Latn-ME" dirty="0" smtClean="0"/>
              <a:t>)) liči na </a:t>
            </a:r>
            <a:r>
              <a:rPr lang="sr-Latn-ME" i="1" dirty="0" smtClean="0"/>
              <a:t>a</a:t>
            </a:r>
            <a:r>
              <a:rPr lang="sr-Latn-ME" dirty="0" smtClean="0"/>
              <a:t>≥</a:t>
            </a:r>
            <a:r>
              <a:rPr lang="sr-Latn-ME" i="1" dirty="0" smtClean="0"/>
              <a:t>b</a:t>
            </a:r>
          </a:p>
          <a:p>
            <a:pPr marL="0" indent="0">
              <a:buNone/>
            </a:pPr>
            <a:r>
              <a:rPr lang="sr-Latn-ME" i="1" dirty="0"/>
              <a:t>f</a:t>
            </a:r>
            <a:r>
              <a:rPr lang="sr-Latn-ME" dirty="0"/>
              <a:t>(</a:t>
            </a:r>
            <a:r>
              <a:rPr lang="sr-Latn-ME" i="1" dirty="0"/>
              <a:t>n</a:t>
            </a:r>
            <a:r>
              <a:rPr lang="sr-Latn-ME" dirty="0" smtClean="0"/>
              <a:t>)=</a:t>
            </a:r>
            <a:r>
              <a:rPr lang="sr-Latn-ME" dirty="0" smtClean="0">
                <a:latin typeface="Symbol" pitchFamily="18" charset="2"/>
              </a:rPr>
              <a:t>Q</a:t>
            </a:r>
            <a:r>
              <a:rPr lang="sr-Latn-ME" dirty="0" smtClean="0"/>
              <a:t>(</a:t>
            </a:r>
            <a:r>
              <a:rPr lang="sr-Latn-ME" i="1" dirty="0" smtClean="0"/>
              <a:t>g</a:t>
            </a:r>
            <a:r>
              <a:rPr lang="sr-Latn-ME" dirty="0" smtClean="0"/>
              <a:t>(</a:t>
            </a:r>
            <a:r>
              <a:rPr lang="sr-Latn-ME" i="1" dirty="0" smtClean="0"/>
              <a:t>n</a:t>
            </a:r>
            <a:r>
              <a:rPr lang="sr-Latn-ME" dirty="0"/>
              <a:t>)) liči na </a:t>
            </a:r>
            <a:r>
              <a:rPr lang="sr-Latn-ME" i="1" dirty="0" smtClean="0"/>
              <a:t>a</a:t>
            </a:r>
            <a:r>
              <a:rPr lang="sr-Latn-ME" dirty="0" smtClean="0"/>
              <a:t>=</a:t>
            </a:r>
            <a:r>
              <a:rPr lang="sr-Latn-ME" i="1" dirty="0" smtClean="0"/>
              <a:t>b		</a:t>
            </a:r>
            <a:r>
              <a:rPr lang="sr-Latn-ME" i="1" dirty="0"/>
              <a:t> f</a:t>
            </a:r>
            <a:r>
              <a:rPr lang="sr-Latn-ME" dirty="0"/>
              <a:t>(</a:t>
            </a:r>
            <a:r>
              <a:rPr lang="sr-Latn-ME" i="1" dirty="0"/>
              <a:t>n</a:t>
            </a:r>
            <a:r>
              <a:rPr lang="sr-Latn-ME" dirty="0" smtClean="0"/>
              <a:t>)=</a:t>
            </a:r>
            <a:r>
              <a:rPr lang="sr-Latn-ME" i="1" dirty="0" smtClean="0"/>
              <a:t>o</a:t>
            </a:r>
            <a:r>
              <a:rPr lang="sr-Latn-ME" dirty="0" smtClean="0"/>
              <a:t>(</a:t>
            </a:r>
            <a:r>
              <a:rPr lang="sr-Latn-ME" i="1" dirty="0" smtClean="0"/>
              <a:t>g</a:t>
            </a:r>
            <a:r>
              <a:rPr lang="sr-Latn-ME" dirty="0" smtClean="0"/>
              <a:t>(</a:t>
            </a:r>
            <a:r>
              <a:rPr lang="sr-Latn-ME" i="1" dirty="0" smtClean="0"/>
              <a:t>n</a:t>
            </a:r>
            <a:r>
              <a:rPr lang="sr-Latn-ME" dirty="0"/>
              <a:t>))	liči na </a:t>
            </a:r>
            <a:r>
              <a:rPr lang="sr-Latn-ME" i="1" dirty="0" smtClean="0"/>
              <a:t>a</a:t>
            </a:r>
            <a:r>
              <a:rPr lang="en-US" dirty="0">
                <a:sym typeface="Symbol"/>
              </a:rPr>
              <a:t>&lt;</a:t>
            </a:r>
            <a:r>
              <a:rPr lang="sr-Latn-ME" i="1" dirty="0" smtClean="0">
                <a:sym typeface="Symbol"/>
              </a:rPr>
              <a:t>b </a:t>
            </a:r>
            <a:r>
              <a:rPr lang="sr-Latn-ME" i="1" dirty="0" smtClean="0"/>
              <a:t>	</a:t>
            </a:r>
            <a:r>
              <a:rPr lang="sr-Latn-ME" i="1" dirty="0"/>
              <a:t> f</a:t>
            </a:r>
            <a:r>
              <a:rPr lang="sr-Latn-ME" dirty="0"/>
              <a:t>(</a:t>
            </a:r>
            <a:r>
              <a:rPr lang="sr-Latn-ME" i="1" dirty="0"/>
              <a:t>n</a:t>
            </a:r>
            <a:r>
              <a:rPr lang="sr-Latn-ME" dirty="0" smtClean="0"/>
              <a:t>)=</a:t>
            </a:r>
            <a:r>
              <a:rPr lang="en-US" dirty="0" smtClean="0">
                <a:latin typeface="Symbol" pitchFamily="18" charset="2"/>
              </a:rPr>
              <a:t>w</a:t>
            </a:r>
            <a:r>
              <a:rPr lang="sr-Latn-ME" dirty="0" smtClean="0"/>
              <a:t>(</a:t>
            </a:r>
            <a:r>
              <a:rPr lang="sr-Latn-ME" i="1" dirty="0" smtClean="0"/>
              <a:t>g</a:t>
            </a:r>
            <a:r>
              <a:rPr lang="sr-Latn-ME" dirty="0" smtClean="0"/>
              <a:t>(</a:t>
            </a:r>
            <a:r>
              <a:rPr lang="sr-Latn-ME" i="1" dirty="0" smtClean="0"/>
              <a:t>n</a:t>
            </a:r>
            <a:r>
              <a:rPr lang="sr-Latn-ME" dirty="0"/>
              <a:t>)) liči na </a:t>
            </a:r>
            <a:r>
              <a:rPr lang="sr-Latn-ME" i="1" dirty="0" smtClean="0"/>
              <a:t>a</a:t>
            </a:r>
            <a:r>
              <a:rPr lang="en-US" dirty="0" smtClean="0"/>
              <a:t>&gt;</a:t>
            </a:r>
            <a:r>
              <a:rPr lang="sr-Latn-ME" i="1" dirty="0" smtClean="0"/>
              <a:t>b 	</a:t>
            </a:r>
            <a:endParaRPr lang="sr-Latn-ME" dirty="0"/>
          </a:p>
          <a:p>
            <a:pPr marL="0" indent="0">
              <a:buNone/>
            </a:pPr>
            <a:r>
              <a:rPr lang="sr-Latn-ME" dirty="0" smtClean="0"/>
              <a:t>Kažemo da je </a:t>
            </a:r>
            <a:r>
              <a:rPr lang="sr-Latn-ME" i="1" dirty="0" smtClean="0"/>
              <a:t>f</a:t>
            </a:r>
            <a:r>
              <a:rPr lang="sr-Latn-ME" dirty="0" smtClean="0"/>
              <a:t>(</a:t>
            </a:r>
            <a:r>
              <a:rPr lang="sr-Latn-ME" i="1" dirty="0" smtClean="0"/>
              <a:t>n</a:t>
            </a:r>
            <a:r>
              <a:rPr lang="sr-Latn-ME" dirty="0" smtClean="0"/>
              <a:t>) asimptotski manje od </a:t>
            </a:r>
            <a:r>
              <a:rPr lang="sr-Latn-ME" i="1" dirty="0" smtClean="0"/>
              <a:t>g</a:t>
            </a:r>
            <a:r>
              <a:rPr lang="sr-Latn-ME" dirty="0" smtClean="0"/>
              <a:t>(n) ako f(n)=o(g(n)) i f(n) je asimptotski veće od g(n) ako f(n)=w(g(n)).</a:t>
            </a:r>
            <a:endParaRPr lang="en-US" dirty="0"/>
          </a:p>
        </p:txBody>
      </p:sp>
    </p:spTree>
    <p:extLst>
      <p:ext uri="{BB962C8B-B14F-4D97-AF65-F5344CB8AC3E}">
        <p14:creationId xmlns:p14="http://schemas.microsoft.com/office/powerpoint/2010/main" val="90291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229600" cy="990600"/>
          </a:xfrm>
        </p:spPr>
        <p:txBody>
          <a:bodyPr/>
          <a:lstStyle/>
          <a:p>
            <a:r>
              <a:rPr lang="en-GB" dirty="0" err="1" smtClean="0"/>
              <a:t>Osobine</a:t>
            </a:r>
            <a:r>
              <a:rPr lang="en-GB" dirty="0" smtClean="0"/>
              <a:t> </a:t>
            </a:r>
            <a:r>
              <a:rPr lang="en-GB" dirty="0" err="1" smtClean="0"/>
              <a:t>asimptotske</a:t>
            </a:r>
            <a:r>
              <a:rPr lang="en-GB" dirty="0" smtClean="0"/>
              <a:t> </a:t>
            </a:r>
            <a:r>
              <a:rPr lang="en-GB" dirty="0" err="1" smtClean="0"/>
              <a:t>notacije</a:t>
            </a:r>
            <a:endParaRPr lang="en-US" dirty="0"/>
          </a:p>
        </p:txBody>
      </p:sp>
      <p:sp>
        <p:nvSpPr>
          <p:cNvPr id="3" name="Content Placeholder 2"/>
          <p:cNvSpPr>
            <a:spLocks noGrp="1"/>
          </p:cNvSpPr>
          <p:nvPr>
            <p:ph idx="1"/>
          </p:nvPr>
        </p:nvSpPr>
        <p:spPr>
          <a:xfrm>
            <a:off x="0" y="1143000"/>
            <a:ext cx="9144000" cy="5715000"/>
          </a:xfrm>
        </p:spPr>
        <p:txBody>
          <a:bodyPr>
            <a:normAutofit/>
          </a:bodyPr>
          <a:lstStyle/>
          <a:p>
            <a:r>
              <a:rPr lang="en-GB" dirty="0" err="1" smtClean="0"/>
              <a:t>Prethodna</a:t>
            </a:r>
            <a:r>
              <a:rPr lang="en-GB" dirty="0" smtClean="0"/>
              <a:t> </a:t>
            </a:r>
            <a:r>
              <a:rPr lang="en-GB" dirty="0" err="1" smtClean="0"/>
              <a:t>analogija</a:t>
            </a:r>
            <a:r>
              <a:rPr lang="en-GB" dirty="0" smtClean="0"/>
              <a:t> </a:t>
            </a:r>
            <a:r>
              <a:rPr lang="en-GB" dirty="0" err="1" smtClean="0"/>
              <a:t>nije</a:t>
            </a:r>
            <a:r>
              <a:rPr lang="en-GB" dirty="0" smtClean="0"/>
              <a:t> </a:t>
            </a:r>
            <a:r>
              <a:rPr lang="en-GB" dirty="0" err="1" smtClean="0"/>
              <a:t>potpuna</a:t>
            </a:r>
            <a:r>
              <a:rPr lang="en-GB" dirty="0" smtClean="0"/>
              <a:t> </a:t>
            </a:r>
            <a:r>
              <a:rPr lang="en-GB" dirty="0" err="1" smtClean="0"/>
              <a:t>jer</a:t>
            </a:r>
            <a:r>
              <a:rPr lang="en-GB" dirty="0" smtClean="0"/>
              <a:t> </a:t>
            </a:r>
            <a:r>
              <a:rPr lang="en-GB" dirty="0" err="1" smtClean="0"/>
              <a:t>dok</a:t>
            </a:r>
            <a:r>
              <a:rPr lang="en-GB" dirty="0" smtClean="0"/>
              <a:t> se za </a:t>
            </a:r>
            <a:r>
              <a:rPr lang="en-GB" dirty="0" err="1" smtClean="0"/>
              <a:t>dva</a:t>
            </a:r>
            <a:r>
              <a:rPr lang="en-GB" dirty="0" smtClean="0"/>
              <a:t> </a:t>
            </a:r>
            <a:r>
              <a:rPr lang="en-GB" dirty="0" err="1" smtClean="0"/>
              <a:t>broja</a:t>
            </a:r>
            <a:r>
              <a:rPr lang="en-GB" dirty="0" smtClean="0"/>
              <a:t> </a:t>
            </a:r>
            <a:r>
              <a:rPr lang="en-GB" dirty="0" err="1" smtClean="0"/>
              <a:t>uvjek</a:t>
            </a:r>
            <a:r>
              <a:rPr lang="en-GB" dirty="0" smtClean="0"/>
              <a:t> </a:t>
            </a:r>
            <a:r>
              <a:rPr lang="en-GB" dirty="0" err="1" smtClean="0"/>
              <a:t>mo</a:t>
            </a:r>
            <a:r>
              <a:rPr lang="sr-Latn-ME" dirty="0" smtClean="0"/>
              <a:t>že reći da je jedan veći, manji ili jednak drugome za dvije funkcije se ne može uvjek uspostaviti asimptotska relacija.</a:t>
            </a:r>
            <a:endParaRPr lang="en-US" dirty="0" smtClean="0"/>
          </a:p>
          <a:p>
            <a:r>
              <a:rPr lang="en-US" dirty="0" smtClean="0"/>
              <a:t>Na </a:t>
            </a:r>
            <a:r>
              <a:rPr lang="en-US" dirty="0" err="1" smtClean="0"/>
              <a:t>primjer</a:t>
            </a:r>
            <a:r>
              <a:rPr lang="en-US" dirty="0" smtClean="0"/>
              <a:t>, </a:t>
            </a:r>
            <a:r>
              <a:rPr lang="en-US" dirty="0" err="1" smtClean="0"/>
              <a:t>funkcije</a:t>
            </a:r>
            <a:r>
              <a:rPr lang="en-US" dirty="0" smtClean="0"/>
              <a:t> </a:t>
            </a:r>
            <a:r>
              <a:rPr lang="en-US" i="1" dirty="0" smtClean="0"/>
              <a:t>n</a:t>
            </a:r>
            <a:r>
              <a:rPr lang="en-US" dirty="0" smtClean="0"/>
              <a:t> </a:t>
            </a:r>
            <a:r>
              <a:rPr lang="en-US" dirty="0" err="1" smtClean="0"/>
              <a:t>i</a:t>
            </a:r>
            <a:r>
              <a:rPr lang="en-US" dirty="0" smtClean="0"/>
              <a:t> </a:t>
            </a:r>
            <a:r>
              <a:rPr lang="en-US" i="1" dirty="0" smtClean="0"/>
              <a:t>n</a:t>
            </a:r>
            <a:r>
              <a:rPr lang="en-US" baseline="30000" dirty="0" smtClean="0"/>
              <a:t>1+sin</a:t>
            </a:r>
            <a:r>
              <a:rPr lang="en-US" i="1" baseline="30000" dirty="0" smtClean="0"/>
              <a:t>n</a:t>
            </a:r>
            <a:r>
              <a:rPr lang="en-US" dirty="0" smtClean="0"/>
              <a:t> ne </a:t>
            </a:r>
            <a:r>
              <a:rPr lang="en-US" dirty="0" err="1" smtClean="0"/>
              <a:t>mogu</a:t>
            </a:r>
            <a:r>
              <a:rPr lang="en-US" dirty="0" smtClean="0"/>
              <a:t> se </a:t>
            </a:r>
            <a:r>
              <a:rPr lang="en-US" dirty="0" err="1" smtClean="0"/>
              <a:t>dovesti</a:t>
            </a:r>
            <a:r>
              <a:rPr lang="en-US" dirty="0" smtClean="0"/>
              <a:t> </a:t>
            </a:r>
            <a:r>
              <a:rPr lang="sr-Latn-ME" dirty="0" smtClean="0"/>
              <a:t>ni</a:t>
            </a:r>
            <a:r>
              <a:rPr lang="en-US" dirty="0" smtClean="0"/>
              <a:t> u </a:t>
            </a:r>
            <a:r>
              <a:rPr lang="en-US" dirty="0" err="1" smtClean="0"/>
              <a:t>jednu</a:t>
            </a:r>
            <a:r>
              <a:rPr lang="en-US" dirty="0" smtClean="0"/>
              <a:t> od </a:t>
            </a:r>
            <a:r>
              <a:rPr lang="sr-Latn-ME" dirty="0" smtClean="0"/>
              <a:t>učenih asimptotskih relacija jer stepen u drugoj funkciji osciluje između 0 i 2. Istina je da su ovakve situacije u programiranju rijetke.</a:t>
            </a:r>
          </a:p>
          <a:p>
            <a:r>
              <a:rPr lang="sr-Latn-ME" dirty="0" smtClean="0"/>
              <a:t>Radi podsjećanja na osnovne matematičke pojmove preporučujem da u knjizi </a:t>
            </a:r>
            <a:r>
              <a:rPr lang="en-US" dirty="0"/>
              <a:t>Thomas H </a:t>
            </a:r>
            <a:r>
              <a:rPr lang="en-US" dirty="0" err="1"/>
              <a:t>Cormen</a:t>
            </a:r>
            <a:r>
              <a:rPr lang="en-US" dirty="0"/>
              <a:t>, Charles E </a:t>
            </a:r>
            <a:r>
              <a:rPr lang="en-US" dirty="0" err="1"/>
              <a:t>Leiserson</a:t>
            </a:r>
            <a:r>
              <a:rPr lang="en-US" dirty="0"/>
              <a:t>, Ronald L </a:t>
            </a:r>
            <a:r>
              <a:rPr lang="en-US" dirty="0" err="1"/>
              <a:t>Rivest</a:t>
            </a:r>
            <a:r>
              <a:rPr lang="en-US" dirty="0"/>
              <a:t> and Clifford Stein: Introduction to </a:t>
            </a:r>
            <a:r>
              <a:rPr lang="en-US" dirty="0" smtClean="0"/>
              <a:t>Algorithms</a:t>
            </a:r>
            <a:r>
              <a:rPr lang="sr-Latn-ME" dirty="0" smtClean="0"/>
              <a:t> prođete kroz prva tri poglavlja (detaljno) te kroz apendikse/dodatke od A do D sa kraja knjige.</a:t>
            </a:r>
          </a:p>
          <a:p>
            <a:r>
              <a:rPr lang="sr-Latn-ME" dirty="0" smtClean="0"/>
              <a:t>Ovdje ćemo radi potrebe uvesti još samo oznaku funkcionalne iteracije.</a:t>
            </a:r>
            <a:endParaRPr lang="en-US" dirty="0"/>
          </a:p>
        </p:txBody>
      </p:sp>
    </p:spTree>
    <p:extLst>
      <p:ext uri="{BB962C8B-B14F-4D97-AF65-F5344CB8AC3E}">
        <p14:creationId xmlns:p14="http://schemas.microsoft.com/office/powerpoint/2010/main" val="10112326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Funkcionalna iteracija</a:t>
            </a:r>
            <a:endParaRPr lang="en-US" dirty="0"/>
          </a:p>
        </p:txBody>
      </p:sp>
      <p:sp>
        <p:nvSpPr>
          <p:cNvPr id="3" name="Content Placeholder 2"/>
          <p:cNvSpPr>
            <a:spLocks noGrp="1"/>
          </p:cNvSpPr>
          <p:nvPr>
            <p:ph idx="1"/>
          </p:nvPr>
        </p:nvSpPr>
        <p:spPr>
          <a:xfrm>
            <a:off x="0" y="1143000"/>
            <a:ext cx="9144000" cy="5715000"/>
          </a:xfrm>
        </p:spPr>
        <p:txBody>
          <a:bodyPr/>
          <a:lstStyle/>
          <a:p>
            <a:r>
              <a:rPr lang="sr-Latn-ME" dirty="0" smtClean="0"/>
              <a:t>Funkcionalna iteracija za funkciju </a:t>
            </a:r>
            <a:r>
              <a:rPr lang="sr-Latn-ME" i="1" dirty="0" smtClean="0"/>
              <a:t>f</a:t>
            </a:r>
            <a:r>
              <a:rPr lang="sr-Latn-ME" dirty="0" smtClean="0"/>
              <a:t>(</a:t>
            </a:r>
            <a:r>
              <a:rPr lang="sr-Latn-ME" i="1" dirty="0" smtClean="0"/>
              <a:t>n</a:t>
            </a:r>
            <a:r>
              <a:rPr lang="sr-Latn-ME" dirty="0" smtClean="0"/>
              <a:t>) se definiše kao:</a:t>
            </a:r>
            <a:endParaRPr lang="en-US" dirty="0" smtClean="0"/>
          </a:p>
          <a:p>
            <a:endParaRPr lang="en-US" dirty="0"/>
          </a:p>
          <a:p>
            <a:endParaRPr lang="en-US" dirty="0" smtClean="0"/>
          </a:p>
          <a:p>
            <a:r>
              <a:rPr lang="sr-Latn-ME" dirty="0" smtClean="0"/>
              <a:t>Na primjer ako je </a:t>
            </a:r>
            <a:r>
              <a:rPr lang="sr-Latn-ME" i="1" dirty="0" smtClean="0"/>
              <a:t>f</a:t>
            </a:r>
            <a:r>
              <a:rPr lang="sr-Latn-ME" dirty="0" smtClean="0"/>
              <a:t>(</a:t>
            </a:r>
            <a:r>
              <a:rPr lang="sr-Latn-ME" i="1" dirty="0" smtClean="0"/>
              <a:t>n</a:t>
            </a:r>
            <a:r>
              <a:rPr lang="sr-Latn-ME" dirty="0" smtClean="0"/>
              <a:t>)=2</a:t>
            </a:r>
            <a:r>
              <a:rPr lang="sr-Latn-ME" i="1" dirty="0" smtClean="0"/>
              <a:t>n</a:t>
            </a:r>
            <a:r>
              <a:rPr lang="sr-Latn-ME" dirty="0" smtClean="0"/>
              <a:t> važi </a:t>
            </a:r>
            <a:r>
              <a:rPr lang="sr-Latn-ME" i="1" dirty="0" smtClean="0"/>
              <a:t>f</a:t>
            </a:r>
            <a:r>
              <a:rPr lang="sr-Latn-ME" baseline="30000" dirty="0" smtClean="0"/>
              <a:t>(</a:t>
            </a:r>
            <a:r>
              <a:rPr lang="sr-Latn-ME" i="1" baseline="30000" dirty="0" smtClean="0"/>
              <a:t>i</a:t>
            </a:r>
            <a:r>
              <a:rPr lang="sr-Latn-ME" baseline="30000" dirty="0" smtClean="0"/>
              <a:t>)</a:t>
            </a:r>
            <a:r>
              <a:rPr lang="sr-Latn-ME" dirty="0" smtClean="0"/>
              <a:t>(</a:t>
            </a:r>
            <a:r>
              <a:rPr lang="sr-Latn-ME" i="1" dirty="0" smtClean="0"/>
              <a:t>n</a:t>
            </a:r>
            <a:r>
              <a:rPr lang="sr-Latn-ME" dirty="0" smtClean="0"/>
              <a:t>)=2</a:t>
            </a:r>
            <a:r>
              <a:rPr lang="sr-Latn-ME" i="1" baseline="30000" dirty="0" smtClean="0"/>
              <a:t>i</a:t>
            </a:r>
            <a:r>
              <a:rPr lang="sr-Latn-ME" i="1" dirty="0" smtClean="0"/>
              <a:t>n</a:t>
            </a:r>
            <a:r>
              <a:rPr lang="sr-Latn-ME" dirty="0" smtClean="0"/>
              <a:t>.</a:t>
            </a:r>
          </a:p>
          <a:p>
            <a:r>
              <a:rPr lang="en-US" dirty="0" err="1" smtClean="0"/>
              <a:t>Posebno</a:t>
            </a:r>
            <a:r>
              <a:rPr lang="en-US" dirty="0" smtClean="0"/>
              <a:t> </a:t>
            </a:r>
            <a:r>
              <a:rPr lang="en-US" dirty="0" err="1" smtClean="0"/>
              <a:t>interesantna</a:t>
            </a:r>
            <a:r>
              <a:rPr lang="en-US" dirty="0" smtClean="0"/>
              <a:t> </a:t>
            </a:r>
            <a:r>
              <a:rPr lang="en-US" dirty="0" err="1" smtClean="0"/>
              <a:t>funkcija</a:t>
            </a:r>
            <a:r>
              <a:rPr lang="en-US" dirty="0" smtClean="0"/>
              <a:t> u </a:t>
            </a:r>
            <a:r>
              <a:rPr lang="en-US" dirty="0" err="1" smtClean="0"/>
              <a:t>algoritmici</a:t>
            </a:r>
            <a:r>
              <a:rPr lang="en-US" dirty="0" smtClean="0"/>
              <a:t> je </a:t>
            </a:r>
            <a:r>
              <a:rPr lang="en-US" dirty="0" err="1" smtClean="0"/>
              <a:t>iterirana</a:t>
            </a:r>
            <a:r>
              <a:rPr lang="en-US" dirty="0" smtClean="0"/>
              <a:t> </a:t>
            </a:r>
            <a:r>
              <a:rPr lang="en-US" dirty="0" err="1" smtClean="0"/>
              <a:t>logaritamska</a:t>
            </a:r>
            <a:r>
              <a:rPr lang="en-US" dirty="0" smtClean="0"/>
              <a:t> </a:t>
            </a:r>
            <a:r>
              <a:rPr lang="en-US" dirty="0" err="1" smtClean="0"/>
              <a:t>funkcija</a:t>
            </a:r>
            <a:r>
              <a:rPr lang="en-US" dirty="0" smtClean="0"/>
              <a:t> (</a:t>
            </a:r>
            <a:r>
              <a:rPr lang="en-US" dirty="0" err="1" smtClean="0"/>
              <a:t>poznata</a:t>
            </a:r>
            <a:r>
              <a:rPr lang="en-US" dirty="0" smtClean="0"/>
              <a:t> </a:t>
            </a:r>
            <a:r>
              <a:rPr lang="en-US" dirty="0" err="1" smtClean="0"/>
              <a:t>po</a:t>
            </a:r>
            <a:r>
              <a:rPr lang="en-US" dirty="0" smtClean="0"/>
              <a:t> </a:t>
            </a:r>
            <a:r>
              <a:rPr lang="en-US" dirty="0" err="1" smtClean="0"/>
              <a:t>posebno</a:t>
            </a:r>
            <a:r>
              <a:rPr lang="en-US" dirty="0" smtClean="0"/>
              <a:t> </a:t>
            </a:r>
            <a:r>
              <a:rPr lang="en-US" dirty="0" err="1" smtClean="0"/>
              <a:t>sporom</a:t>
            </a:r>
            <a:r>
              <a:rPr lang="en-US" dirty="0" smtClean="0"/>
              <a:t> </a:t>
            </a:r>
            <a:r>
              <a:rPr lang="en-US" dirty="0" err="1" smtClean="0"/>
              <a:t>rastu</a:t>
            </a:r>
            <a:r>
              <a:rPr lang="en-US" dirty="0" smtClean="0"/>
              <a:t>) </a:t>
            </a:r>
            <a:r>
              <a:rPr lang="en-US" dirty="0" err="1" smtClean="0"/>
              <a:t>koja</a:t>
            </a:r>
            <a:r>
              <a:rPr lang="en-US" dirty="0" smtClean="0"/>
              <a:t> se </a:t>
            </a:r>
            <a:r>
              <a:rPr lang="en-US" dirty="0" err="1" smtClean="0"/>
              <a:t>defini</a:t>
            </a:r>
            <a:r>
              <a:rPr lang="sr-Latn-ME" dirty="0" smtClean="0"/>
              <a:t>še kao:</a:t>
            </a:r>
            <a:br>
              <a:rPr lang="sr-Latn-ME" dirty="0" smtClean="0"/>
            </a:br>
            <a:r>
              <a:rPr lang="en-US" dirty="0" smtClean="0"/>
              <a:t>			</a:t>
            </a:r>
            <a:r>
              <a:rPr lang="sr-Latn-ME" dirty="0" smtClean="0"/>
              <a:t>log</a:t>
            </a:r>
            <a:r>
              <a:rPr lang="sr-Latn-ME" baseline="-25000" dirty="0" smtClean="0"/>
              <a:t>2</a:t>
            </a:r>
            <a:r>
              <a:rPr lang="sr-Latn-ME" dirty="0" smtClean="0"/>
              <a:t>*</a:t>
            </a:r>
            <a:r>
              <a:rPr lang="sr-Latn-ME" i="1" dirty="0" smtClean="0"/>
              <a:t>n</a:t>
            </a:r>
            <a:r>
              <a:rPr lang="sr-Latn-ME" dirty="0" smtClean="0"/>
              <a:t>=min</a:t>
            </a:r>
            <a:r>
              <a:rPr lang="en-US" dirty="0" smtClean="0"/>
              <a:t>{</a:t>
            </a:r>
            <a:r>
              <a:rPr lang="en-US" i="1" dirty="0" smtClean="0"/>
              <a:t>i</a:t>
            </a:r>
            <a:r>
              <a:rPr lang="en-US" dirty="0" smtClean="0"/>
              <a:t>≥0:log</a:t>
            </a:r>
            <a:r>
              <a:rPr lang="en-US" baseline="-25000" dirty="0" smtClean="0"/>
              <a:t>2</a:t>
            </a:r>
            <a:r>
              <a:rPr lang="en-US" baseline="30000" dirty="0" smtClean="0"/>
              <a:t>(</a:t>
            </a:r>
            <a:r>
              <a:rPr lang="en-US" i="1" baseline="30000" dirty="0" err="1" smtClean="0"/>
              <a:t>i</a:t>
            </a:r>
            <a:r>
              <a:rPr lang="en-US" baseline="30000" dirty="0" smtClean="0"/>
              <a:t>)</a:t>
            </a:r>
            <a:r>
              <a:rPr lang="en-US" dirty="0" smtClean="0">
                <a:sym typeface="Symbol"/>
              </a:rPr>
              <a:t>1</a:t>
            </a:r>
            <a:r>
              <a:rPr lang="en-US" dirty="0" smtClean="0"/>
              <a:t>}</a:t>
            </a:r>
          </a:p>
          <a:p>
            <a:r>
              <a:rPr lang="en-US" dirty="0" smtClean="0"/>
              <a:t>Na </a:t>
            </a:r>
            <a:r>
              <a:rPr lang="en-US" dirty="0" err="1" smtClean="0"/>
              <a:t>primjer</a:t>
            </a:r>
            <a:r>
              <a:rPr lang="en-US" dirty="0" smtClean="0"/>
              <a:t>, </a:t>
            </a:r>
            <a:r>
              <a:rPr lang="sr-Latn-ME" dirty="0" smtClean="0"/>
              <a:t>log</a:t>
            </a:r>
            <a:r>
              <a:rPr lang="sr-Latn-ME" baseline="-25000" dirty="0" smtClean="0"/>
              <a:t>2</a:t>
            </a:r>
            <a:r>
              <a:rPr lang="sr-Latn-ME" dirty="0" smtClean="0"/>
              <a:t>*</a:t>
            </a:r>
            <a:r>
              <a:rPr lang="en-US" dirty="0" smtClean="0"/>
              <a:t>2=1, </a:t>
            </a:r>
            <a:r>
              <a:rPr lang="sr-Latn-ME" dirty="0" smtClean="0"/>
              <a:t>log</a:t>
            </a:r>
            <a:r>
              <a:rPr lang="sr-Latn-ME" baseline="-25000" dirty="0" smtClean="0"/>
              <a:t>2</a:t>
            </a:r>
            <a:r>
              <a:rPr lang="sr-Latn-ME" dirty="0" smtClean="0"/>
              <a:t>*</a:t>
            </a:r>
            <a:r>
              <a:rPr lang="en-US" dirty="0" smtClean="0"/>
              <a:t>4=2, </a:t>
            </a:r>
            <a:r>
              <a:rPr lang="sr-Latn-ME" dirty="0" smtClean="0"/>
              <a:t>log</a:t>
            </a:r>
            <a:r>
              <a:rPr lang="sr-Latn-ME" baseline="-25000" dirty="0" smtClean="0"/>
              <a:t>2</a:t>
            </a:r>
            <a:r>
              <a:rPr lang="sr-Latn-ME" dirty="0" smtClean="0"/>
              <a:t>*</a:t>
            </a:r>
            <a:r>
              <a:rPr lang="en-US" dirty="0" smtClean="0"/>
              <a:t>16=3, </a:t>
            </a:r>
            <a:r>
              <a:rPr lang="sr-Latn-ME" dirty="0" smtClean="0"/>
              <a:t>log</a:t>
            </a:r>
            <a:r>
              <a:rPr lang="sr-Latn-ME" baseline="-25000" dirty="0" smtClean="0"/>
              <a:t>2</a:t>
            </a:r>
            <a:r>
              <a:rPr lang="sr-Latn-ME" dirty="0" smtClean="0"/>
              <a:t>*</a:t>
            </a:r>
            <a:r>
              <a:rPr lang="en-US" dirty="0" smtClean="0"/>
              <a:t>65356=4, </a:t>
            </a:r>
            <a:r>
              <a:rPr lang="sr-Latn-ME" dirty="0"/>
              <a:t>log</a:t>
            </a:r>
            <a:r>
              <a:rPr lang="sr-Latn-ME" baseline="-25000" dirty="0"/>
              <a:t>2</a:t>
            </a:r>
            <a:r>
              <a:rPr lang="sr-Latn-ME" dirty="0" smtClean="0"/>
              <a:t>*</a:t>
            </a:r>
            <a:r>
              <a:rPr lang="en-US" dirty="0" smtClean="0"/>
              <a:t>(2</a:t>
            </a:r>
            <a:r>
              <a:rPr lang="sr-Cyrl-BA" baseline="30000" dirty="0" smtClean="0"/>
              <a:t>65536</a:t>
            </a:r>
            <a:r>
              <a:rPr lang="sr-Cyrl-BA" dirty="0" smtClean="0"/>
              <a:t>)</a:t>
            </a:r>
            <a:r>
              <a:rPr lang="en-US" dirty="0" smtClean="0"/>
              <a:t>=</a:t>
            </a:r>
            <a:r>
              <a:rPr lang="sr-Cyrl-BA" dirty="0" smtClean="0"/>
              <a:t>5</a:t>
            </a:r>
            <a:r>
              <a:rPr lang="en-US" dirty="0" smtClean="0"/>
              <a:t>,</a:t>
            </a:r>
            <a:r>
              <a:rPr lang="sr-Cyrl-BA" dirty="0" smtClean="0"/>
              <a:t> ...</a:t>
            </a:r>
          </a:p>
        </p:txBody>
      </p:sp>
      <p:graphicFrame>
        <p:nvGraphicFramePr>
          <p:cNvPr id="4" name="Object 3"/>
          <p:cNvGraphicFramePr>
            <a:graphicFrameLocks noChangeAspect="1"/>
          </p:cNvGraphicFramePr>
          <p:nvPr>
            <p:extLst>
              <p:ext uri="{D42A27DB-BD31-4B8C-83A1-F6EECF244321}">
                <p14:modId xmlns:p14="http://schemas.microsoft.com/office/powerpoint/2010/main" val="3198224721"/>
              </p:ext>
            </p:extLst>
          </p:nvPr>
        </p:nvGraphicFramePr>
        <p:xfrm>
          <a:off x="2743200" y="1587500"/>
          <a:ext cx="3086100" cy="889000"/>
        </p:xfrm>
        <a:graphic>
          <a:graphicData uri="http://schemas.openxmlformats.org/presentationml/2006/ole">
            <mc:AlternateContent xmlns:mc="http://schemas.openxmlformats.org/markup-compatibility/2006">
              <mc:Choice xmlns:v="urn:schemas-microsoft-com:vml" Requires="v">
                <p:oleObj spid="_x0000_s16609" name="Equation" r:id="rId3" imgW="3085920" imgH="888840" progId="Equation.DSMT4">
                  <p:embed/>
                </p:oleObj>
              </mc:Choice>
              <mc:Fallback>
                <p:oleObj name="Equation" r:id="rId3" imgW="3085920" imgH="888840" progId="Equation.DSMT4">
                  <p:embed/>
                  <p:pic>
                    <p:nvPicPr>
                      <p:cNvPr id="0" name="Object 3"/>
                      <p:cNvPicPr>
                        <a:picLocks noChangeAspect="1" noChangeArrowheads="1"/>
                      </p:cNvPicPr>
                      <p:nvPr/>
                    </p:nvPicPr>
                    <p:blipFill>
                      <a:blip r:embed="rId4"/>
                      <a:srcRect/>
                      <a:stretch>
                        <a:fillRect/>
                      </a:stretch>
                    </p:blipFill>
                    <p:spPr bwMode="auto">
                      <a:xfrm>
                        <a:off x="2743200" y="1587500"/>
                        <a:ext cx="30861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328571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990600"/>
          </a:xfrm>
        </p:spPr>
        <p:txBody>
          <a:bodyPr/>
          <a:lstStyle/>
          <a:p>
            <a:r>
              <a:rPr lang="sr-Latn-ME" dirty="0" smtClean="0"/>
              <a:t>P</a:t>
            </a:r>
            <a:r>
              <a:rPr lang="en-US" dirty="0" err="1" smtClean="0"/>
              <a:t>retra</a:t>
            </a:r>
            <a:r>
              <a:rPr lang="sr-Latn-ME" dirty="0" smtClean="0"/>
              <a:t>živanje i sortiranje</a:t>
            </a:r>
            <a:endParaRPr lang="en-US" dirty="0"/>
          </a:p>
        </p:txBody>
      </p:sp>
      <p:sp>
        <p:nvSpPr>
          <p:cNvPr id="3" name="Content Placeholder 2"/>
          <p:cNvSpPr>
            <a:spLocks noGrp="1"/>
          </p:cNvSpPr>
          <p:nvPr>
            <p:ph idx="1"/>
          </p:nvPr>
        </p:nvSpPr>
        <p:spPr>
          <a:xfrm>
            <a:off x="0" y="1371600"/>
            <a:ext cx="9144000" cy="5257800"/>
          </a:xfrm>
        </p:spPr>
        <p:txBody>
          <a:bodyPr>
            <a:normAutofit lnSpcReduction="10000"/>
          </a:bodyPr>
          <a:lstStyle/>
          <a:p>
            <a:r>
              <a:rPr lang="sr-Latn-ME" dirty="0" smtClean="0"/>
              <a:t>Traženje elementa u nizu naziva se </a:t>
            </a:r>
            <a:r>
              <a:rPr lang="sr-Latn-ME" b="1" dirty="0" smtClean="0"/>
              <a:t>pretraživanjem</a:t>
            </a:r>
            <a:r>
              <a:rPr lang="sr-Latn-ME" dirty="0" smtClean="0"/>
              <a:t> a dovođenje niza u određeni raspored naziva se </a:t>
            </a:r>
            <a:r>
              <a:rPr lang="sr-Latn-ME" b="1" dirty="0" smtClean="0"/>
              <a:t>sortiranjem</a:t>
            </a:r>
            <a:r>
              <a:rPr lang="sr-Latn-ME" dirty="0" smtClean="0"/>
              <a:t>.</a:t>
            </a:r>
          </a:p>
          <a:p>
            <a:r>
              <a:rPr lang="sr-Latn-ME" dirty="0" smtClean="0"/>
              <a:t>Najvažnije operacije u programiranju!</a:t>
            </a:r>
          </a:p>
          <a:p>
            <a:r>
              <a:rPr lang="sr-Latn-ME" dirty="0" smtClean="0"/>
              <a:t>Primjenjuju se direktno i indirektno u mnoštvu problema, čak i tamo gdje ih na prvi pogled ne bi očekivali.</a:t>
            </a:r>
          </a:p>
          <a:p>
            <a:r>
              <a:rPr lang="sr-Latn-ME" dirty="0" smtClean="0"/>
              <a:t>Kod pretraživanja postoje suštinski dva algoritma:</a:t>
            </a:r>
          </a:p>
          <a:p>
            <a:pPr lvl="1"/>
            <a:r>
              <a:rPr lang="sr-Latn-ME" b="1" u="sng" dirty="0" smtClean="0"/>
              <a:t>Direktno pretraživanje</a:t>
            </a:r>
            <a:r>
              <a:rPr lang="sr-Latn-ME" dirty="0" smtClean="0"/>
              <a:t> (</a:t>
            </a:r>
            <a:r>
              <a:rPr lang="sr-Latn-ME" i="1" dirty="0" smtClean="0"/>
              <a:t>direct search</a:t>
            </a:r>
            <a:r>
              <a:rPr lang="sr-Latn-ME" dirty="0" smtClean="0"/>
              <a:t>) a ponekad se naziva i pretraživanje brutalnom silom (</a:t>
            </a:r>
            <a:r>
              <a:rPr lang="sr-Latn-ME" i="1" dirty="0" smtClean="0"/>
              <a:t>brute force</a:t>
            </a:r>
            <a:r>
              <a:rPr lang="sr-Latn-ME" dirty="0" smtClean="0"/>
              <a:t>) odnosno traži redom dok ne nađeš.</a:t>
            </a:r>
          </a:p>
          <a:p>
            <a:pPr lvl="1"/>
            <a:r>
              <a:rPr lang="sr-Latn-ME" b="1" u="sng" dirty="0" smtClean="0"/>
              <a:t>Binarno pretraživanje</a:t>
            </a:r>
            <a:r>
              <a:rPr lang="sr-Latn-ME" dirty="0" smtClean="0"/>
              <a:t> (</a:t>
            </a:r>
            <a:r>
              <a:rPr lang="sr-Latn-ME" i="1" dirty="0" smtClean="0"/>
              <a:t>binary search</a:t>
            </a:r>
            <a:r>
              <a:rPr lang="sr-Latn-ME" dirty="0" smtClean="0"/>
              <a:t>) a ponekad se naziva podijeli-pa-vladaj (</a:t>
            </a:r>
            <a:r>
              <a:rPr lang="sr-Latn-ME" i="1" dirty="0" smtClean="0"/>
              <a:t>divide and conquer</a:t>
            </a:r>
            <a:r>
              <a:rPr lang="sr-Latn-ME" dirty="0" smtClean="0"/>
              <a:t>) je pretraživanje u sortiranom nizu.</a:t>
            </a:r>
          </a:p>
          <a:p>
            <a:pPr lvl="1"/>
            <a:r>
              <a:rPr lang="sr-Latn-ME" dirty="0" smtClean="0"/>
              <a:t>Binarno pretraživanje </a:t>
            </a:r>
            <a:r>
              <a:rPr lang="sr-Latn-ME" dirty="0"/>
              <a:t>često se </a:t>
            </a:r>
            <a:r>
              <a:rPr lang="sr-Latn-ME" dirty="0" smtClean="0"/>
              <a:t>koristi u numerici za određivanje rješenja nekog izraza.</a:t>
            </a:r>
          </a:p>
          <a:p>
            <a:pPr lvl="1"/>
            <a:r>
              <a:rPr lang="sr-Latn-ME" dirty="0" smtClean="0"/>
              <a:t>Binarno pretraživanje </a:t>
            </a:r>
            <a:r>
              <a:rPr lang="sr-Latn-ME" dirty="0"/>
              <a:t>često se </a:t>
            </a:r>
            <a:r>
              <a:rPr lang="sr-Latn-ME" dirty="0" smtClean="0"/>
              <a:t>ne provodi u osnovnom obliku već u izmjenjenom i dio je rješenja brojnih programerskih problema </a:t>
            </a:r>
            <a:r>
              <a:rPr lang="sr-Latn-ME" sz="1500" b="1" dirty="0" smtClean="0"/>
              <a:t>(i tamo gdje to ne bi očekivali)</a:t>
            </a:r>
            <a:r>
              <a:rPr lang="sr-Latn-ME" dirty="0" smtClean="0"/>
              <a:t>.</a:t>
            </a:r>
            <a:endParaRPr lang="en-US" dirty="0"/>
          </a:p>
        </p:txBody>
      </p:sp>
    </p:spTree>
    <p:extLst>
      <p:ext uri="{BB962C8B-B14F-4D97-AF65-F5344CB8AC3E}">
        <p14:creationId xmlns:p14="http://schemas.microsoft.com/office/powerpoint/2010/main" val="3658543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Sortiranje</a:t>
            </a:r>
            <a:endParaRPr lang="en-US" dirty="0"/>
          </a:p>
        </p:txBody>
      </p:sp>
      <p:sp>
        <p:nvSpPr>
          <p:cNvPr id="3" name="Content Placeholder 2"/>
          <p:cNvSpPr>
            <a:spLocks noGrp="1"/>
          </p:cNvSpPr>
          <p:nvPr>
            <p:ph idx="1"/>
          </p:nvPr>
        </p:nvSpPr>
        <p:spPr>
          <a:xfrm>
            <a:off x="0" y="1600200"/>
            <a:ext cx="9144000" cy="5257800"/>
          </a:xfrm>
        </p:spPr>
        <p:txBody>
          <a:bodyPr>
            <a:normAutofit lnSpcReduction="10000"/>
          </a:bodyPr>
          <a:lstStyle/>
          <a:p>
            <a:r>
              <a:rPr lang="sr-Latn-ME" dirty="0" smtClean="0"/>
              <a:t>Sortiranje je dovođenje nekog niza u red.</a:t>
            </a:r>
          </a:p>
          <a:p>
            <a:r>
              <a:rPr lang="sr-Latn-ME" dirty="0" smtClean="0"/>
              <a:t>Ako je riječ o brojevima nizove sortiramo u:</a:t>
            </a:r>
          </a:p>
          <a:p>
            <a:pPr lvl="1"/>
            <a:r>
              <a:rPr lang="sr-Latn-ME" dirty="0" smtClean="0"/>
              <a:t>Neopadajući redosljed (svaki naredni element je veći ili jednak prethodnom) Nerastući redosljed (naredni element je manji ili jednak prethodnom)</a:t>
            </a:r>
          </a:p>
          <a:p>
            <a:pPr lvl="1"/>
            <a:r>
              <a:rPr lang="sr-Latn-ME" dirty="0" smtClean="0"/>
              <a:t>Rastući (monotono raste nema ponavljanja elemenata)</a:t>
            </a:r>
          </a:p>
          <a:p>
            <a:pPr lvl="1"/>
            <a:r>
              <a:rPr lang="sr-Latn-ME" dirty="0" smtClean="0"/>
              <a:t>Opadajući (monotono opada nema pojavljanja elemenata).</a:t>
            </a:r>
          </a:p>
          <a:p>
            <a:r>
              <a:rPr lang="sr-Latn-ME" dirty="0" smtClean="0"/>
              <a:t>Za dovođenje niza u odgovarajući redosljed postoji mnoštvo algoritama:</a:t>
            </a:r>
          </a:p>
          <a:p>
            <a:pPr lvl="1"/>
            <a:r>
              <a:rPr lang="sr-Latn-ME" dirty="0" smtClean="0"/>
              <a:t>Ponovljeni minimum (specijalni slučaj </a:t>
            </a:r>
            <a:r>
              <a:rPr lang="sr-Latn-ME" b="1" dirty="0" smtClean="0"/>
              <a:t>selection sort</a:t>
            </a:r>
            <a:r>
              <a:rPr lang="sr-Latn-ME" dirty="0" smtClean="0"/>
              <a:t> algoritama)</a:t>
            </a:r>
          </a:p>
          <a:p>
            <a:pPr lvl="1"/>
            <a:r>
              <a:rPr lang="sr-Latn-ME" dirty="0" smtClean="0"/>
              <a:t>Bubble sort</a:t>
            </a:r>
          </a:p>
          <a:p>
            <a:pPr lvl="1"/>
            <a:r>
              <a:rPr lang="sr-Latn-ME" dirty="0" smtClean="0"/>
              <a:t>Insertion sort</a:t>
            </a:r>
          </a:p>
          <a:p>
            <a:pPr lvl="1"/>
            <a:r>
              <a:rPr lang="sr-Latn-ME" dirty="0" smtClean="0"/>
              <a:t>Quick sort</a:t>
            </a:r>
          </a:p>
          <a:p>
            <a:pPr lvl="1"/>
            <a:r>
              <a:rPr lang="sr-Latn-ME" dirty="0" smtClean="0"/>
              <a:t>Merge sort</a:t>
            </a:r>
          </a:p>
          <a:p>
            <a:pPr lvl="1"/>
            <a:r>
              <a:rPr lang="sr-Latn-ME" dirty="0" smtClean="0"/>
              <a:t>Heap sort </a:t>
            </a:r>
            <a:endParaRPr lang="en-GB" dirty="0" smtClean="0"/>
          </a:p>
          <a:p>
            <a:pPr lvl="1"/>
            <a:r>
              <a:rPr lang="en-GB" dirty="0" smtClean="0"/>
              <a:t>Count sort </a:t>
            </a:r>
            <a:r>
              <a:rPr lang="sr-Latn-ME" dirty="0" smtClean="0"/>
              <a:t>itd itd.</a:t>
            </a:r>
            <a:endParaRPr lang="en-US" dirty="0"/>
          </a:p>
        </p:txBody>
      </p:sp>
    </p:spTree>
    <p:extLst>
      <p:ext uri="{BB962C8B-B14F-4D97-AF65-F5344CB8AC3E}">
        <p14:creationId xmlns:p14="http://schemas.microsoft.com/office/powerpoint/2010/main" val="36429130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Direktno pretraživanje</a:t>
            </a:r>
            <a:endParaRPr lang="en-US" dirty="0"/>
          </a:p>
        </p:txBody>
      </p:sp>
      <p:sp>
        <p:nvSpPr>
          <p:cNvPr id="3" name="Content Placeholder 2"/>
          <p:cNvSpPr>
            <a:spLocks noGrp="1"/>
          </p:cNvSpPr>
          <p:nvPr>
            <p:ph idx="1"/>
          </p:nvPr>
        </p:nvSpPr>
        <p:spPr>
          <a:xfrm>
            <a:off x="0" y="1600200"/>
            <a:ext cx="9144000" cy="5257800"/>
          </a:xfrm>
        </p:spPr>
        <p:txBody>
          <a:bodyPr>
            <a:normAutofit lnSpcReduction="10000"/>
          </a:bodyPr>
          <a:lstStyle/>
          <a:p>
            <a:r>
              <a:rPr lang="sr-Latn-ME" dirty="0" smtClean="0"/>
              <a:t>Zbog familijarnosti sve ilustrativne primjere pisaćemo u C/C++ a zadatak studenata je da ih zna u Python-u.</a:t>
            </a:r>
          </a:p>
          <a:p>
            <a:r>
              <a:rPr lang="sr-Latn-ME" dirty="0" smtClean="0"/>
              <a:t>Direktno pretraživanje (</a:t>
            </a:r>
            <a:r>
              <a:rPr lang="sr-Latn-ME" i="1" dirty="0" smtClean="0"/>
              <a:t>direct search</a:t>
            </a:r>
            <a:r>
              <a:rPr lang="sr-Latn-ME" dirty="0" smtClean="0"/>
              <a:t>) </a:t>
            </a:r>
            <a:r>
              <a:rPr lang="sr-Latn-ME" dirty="0"/>
              <a:t>naziva se </a:t>
            </a:r>
            <a:r>
              <a:rPr lang="sr-Latn-ME" dirty="0" smtClean="0"/>
              <a:t>i </a:t>
            </a:r>
            <a:r>
              <a:rPr lang="sr-Latn-ME" i="1" dirty="0" smtClean="0"/>
              <a:t>brute force</a:t>
            </a:r>
            <a:r>
              <a:rPr lang="sr-Latn-ME" dirty="0" smtClean="0"/>
              <a:t> algoritmom (traži se element po element dok se ne nađe).</a:t>
            </a:r>
          </a:p>
          <a:p>
            <a:r>
              <a:rPr lang="sr-Latn-ME" dirty="0" smtClean="0"/>
              <a:t>Realizacija:</a:t>
            </a:r>
          </a:p>
          <a:p>
            <a:endParaRPr lang="sr-Latn-ME" dirty="0" smtClean="0"/>
          </a:p>
          <a:p>
            <a:endParaRPr lang="en-GB" dirty="0" smtClean="0"/>
          </a:p>
          <a:p>
            <a:pPr marL="0" indent="0">
              <a:buNone/>
            </a:pPr>
            <a:endParaRPr lang="en-GB" dirty="0"/>
          </a:p>
          <a:p>
            <a:r>
              <a:rPr lang="en-GB" dirty="0" err="1" smtClean="0"/>
              <a:t>Slo</a:t>
            </a:r>
            <a:r>
              <a:rPr lang="sr-Latn-ME" dirty="0" smtClean="0"/>
              <a:t>ženost direktnog pretraživanja je očigledno </a:t>
            </a:r>
            <a:r>
              <a:rPr lang="sr-Latn-ME" b="1" dirty="0" smtClean="0">
                <a:solidFill>
                  <a:srgbClr val="C00000"/>
                </a:solidFill>
              </a:rPr>
              <a:t>O(n)</a:t>
            </a:r>
            <a:r>
              <a:rPr lang="sr-Latn-ME" dirty="0" smtClean="0"/>
              <a:t>. Ovdje -1 označava da element nije nađen.</a:t>
            </a:r>
          </a:p>
          <a:p>
            <a:r>
              <a:rPr lang="sr-Latn-ME" dirty="0" smtClean="0"/>
              <a:t>Kada je niz sortiran moguće je efikasnije – binarno pretraživanje (</a:t>
            </a:r>
            <a:r>
              <a:rPr lang="sr-Latn-ME" i="1" dirty="0" smtClean="0"/>
              <a:t>binary search</a:t>
            </a:r>
            <a:r>
              <a:rPr lang="sr-Latn-ME" dirty="0" smtClean="0"/>
              <a:t>) ili zavadi-pa-vladaj sortiranje (</a:t>
            </a:r>
            <a:r>
              <a:rPr lang="sr-Latn-ME" i="1" dirty="0" smtClean="0"/>
              <a:t>divide and conqueer</a:t>
            </a:r>
            <a:r>
              <a:rPr lang="sr-Latn-ME" dirty="0" smtClean="0"/>
              <a:t>).</a:t>
            </a:r>
          </a:p>
        </p:txBody>
      </p:sp>
      <p:sp>
        <p:nvSpPr>
          <p:cNvPr id="4" name="TextBox 3"/>
          <p:cNvSpPr txBox="1"/>
          <p:nvPr/>
        </p:nvSpPr>
        <p:spPr>
          <a:xfrm>
            <a:off x="228600" y="3429000"/>
            <a:ext cx="4419600" cy="1200329"/>
          </a:xfrm>
          <a:prstGeom prst="rect">
            <a:avLst/>
          </a:prstGeom>
          <a:noFill/>
        </p:spPr>
        <p:txBody>
          <a:bodyPr wrap="square" rtlCol="0">
            <a:spAutoFit/>
          </a:bodyPr>
          <a:lstStyle/>
          <a:p>
            <a:r>
              <a:rPr lang="en-GB" b="1" dirty="0" err="1">
                <a:solidFill>
                  <a:srgbClr val="0070C0"/>
                </a:solidFill>
              </a:rPr>
              <a:t>int</a:t>
            </a:r>
            <a:r>
              <a:rPr lang="en-GB" b="1" dirty="0">
                <a:solidFill>
                  <a:srgbClr val="0070C0"/>
                </a:solidFill>
              </a:rPr>
              <a:t> direct(</a:t>
            </a:r>
            <a:r>
              <a:rPr lang="en-GB" b="1" dirty="0" err="1">
                <a:solidFill>
                  <a:srgbClr val="0070C0"/>
                </a:solidFill>
              </a:rPr>
              <a:t>int</a:t>
            </a:r>
            <a:r>
              <a:rPr lang="en-GB" b="1" dirty="0">
                <a:solidFill>
                  <a:srgbClr val="0070C0"/>
                </a:solidFill>
              </a:rPr>
              <a:t> a[],</a:t>
            </a:r>
            <a:r>
              <a:rPr lang="en-GB" b="1" dirty="0" err="1">
                <a:solidFill>
                  <a:srgbClr val="0070C0"/>
                </a:solidFill>
              </a:rPr>
              <a:t>int</a:t>
            </a:r>
            <a:r>
              <a:rPr lang="en-GB" b="1" dirty="0">
                <a:solidFill>
                  <a:srgbClr val="0070C0"/>
                </a:solidFill>
              </a:rPr>
              <a:t> </a:t>
            </a:r>
            <a:r>
              <a:rPr lang="en-GB" b="1" dirty="0" err="1">
                <a:solidFill>
                  <a:srgbClr val="0070C0"/>
                </a:solidFill>
              </a:rPr>
              <a:t>n,int</a:t>
            </a:r>
            <a:r>
              <a:rPr lang="en-GB" b="1" dirty="0">
                <a:solidFill>
                  <a:srgbClr val="0070C0"/>
                </a:solidFill>
              </a:rPr>
              <a:t> b){</a:t>
            </a:r>
          </a:p>
          <a:p>
            <a:r>
              <a:rPr lang="en-GB" b="1" dirty="0">
                <a:solidFill>
                  <a:srgbClr val="0070C0"/>
                </a:solidFill>
              </a:rPr>
              <a:t>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 if(a[</a:t>
            </a:r>
            <a:r>
              <a:rPr lang="en-GB" b="1" dirty="0" err="1">
                <a:solidFill>
                  <a:srgbClr val="0070C0"/>
                </a:solidFill>
              </a:rPr>
              <a:t>i</a:t>
            </a:r>
            <a:r>
              <a:rPr lang="en-GB" b="1" dirty="0">
                <a:solidFill>
                  <a:srgbClr val="0070C0"/>
                </a:solidFill>
              </a:rPr>
              <a:t>]==b) return </a:t>
            </a:r>
            <a:r>
              <a:rPr lang="en-GB" b="1" dirty="0" err="1">
                <a:solidFill>
                  <a:srgbClr val="0070C0"/>
                </a:solidFill>
              </a:rPr>
              <a:t>i</a:t>
            </a:r>
            <a:r>
              <a:rPr lang="en-GB" b="1" dirty="0">
                <a:solidFill>
                  <a:srgbClr val="0070C0"/>
                </a:solidFill>
              </a:rPr>
              <a:t>;</a:t>
            </a:r>
          </a:p>
          <a:p>
            <a:r>
              <a:rPr lang="en-GB" b="1" dirty="0">
                <a:solidFill>
                  <a:srgbClr val="0070C0"/>
                </a:solidFill>
              </a:rPr>
              <a:t>return -1;</a:t>
            </a:r>
          </a:p>
          <a:p>
            <a:r>
              <a:rPr lang="en-GB" b="1" dirty="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34672289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Binarno pretraživanje</a:t>
            </a:r>
            <a:endParaRPr lang="en-US" dirty="0"/>
          </a:p>
        </p:txBody>
      </p:sp>
      <p:sp>
        <p:nvSpPr>
          <p:cNvPr id="3" name="Content Placeholder 2"/>
          <p:cNvSpPr>
            <a:spLocks noGrp="1"/>
          </p:cNvSpPr>
          <p:nvPr>
            <p:ph idx="1"/>
          </p:nvPr>
        </p:nvSpPr>
        <p:spPr>
          <a:xfrm>
            <a:off x="0" y="1143000"/>
            <a:ext cx="9144000" cy="5715000"/>
          </a:xfrm>
        </p:spPr>
        <p:txBody>
          <a:bodyPr>
            <a:normAutofit/>
          </a:bodyPr>
          <a:lstStyle/>
          <a:p>
            <a:r>
              <a:rPr lang="en-GB" dirty="0" err="1" smtClean="0"/>
              <a:t>Pretpostavimo</a:t>
            </a:r>
            <a:r>
              <a:rPr lang="en-GB" dirty="0" smtClean="0"/>
              <a:t> da je u </a:t>
            </a:r>
            <a:r>
              <a:rPr lang="en-GB" dirty="0" err="1" smtClean="0"/>
              <a:t>pitanju</a:t>
            </a:r>
            <a:r>
              <a:rPr lang="en-GB" dirty="0" smtClean="0"/>
              <a:t> </a:t>
            </a:r>
            <a:r>
              <a:rPr lang="en-GB" dirty="0" err="1" smtClean="0"/>
              <a:t>niz</a:t>
            </a:r>
            <a:r>
              <a:rPr lang="en-GB" dirty="0" smtClean="0"/>
              <a:t> </a:t>
            </a:r>
            <a:r>
              <a:rPr lang="en-GB" dirty="0" err="1" smtClean="0"/>
              <a:t>sortiran</a:t>
            </a:r>
            <a:r>
              <a:rPr lang="en-GB" dirty="0" smtClean="0"/>
              <a:t> u </a:t>
            </a:r>
            <a:r>
              <a:rPr lang="sr-Latn-ME" dirty="0" smtClean="0"/>
              <a:t>neopadajućem redosljedu:</a:t>
            </a:r>
            <a:r>
              <a:rPr lang="en-US" dirty="0" smtClean="0"/>
              <a:t> </a:t>
            </a:r>
            <a:r>
              <a:rPr lang="en-US" i="1" dirty="0" smtClean="0"/>
              <a:t>x</a:t>
            </a:r>
            <a:r>
              <a:rPr lang="en-US" dirty="0" smtClean="0"/>
              <a:t>[0]</a:t>
            </a:r>
            <a:r>
              <a:rPr lang="en-US" dirty="0" smtClean="0">
                <a:sym typeface="Symbol"/>
              </a:rPr>
              <a:t></a:t>
            </a:r>
            <a:r>
              <a:rPr lang="en-US" i="1" dirty="0">
                <a:sym typeface="Symbol"/>
              </a:rPr>
              <a:t>x</a:t>
            </a:r>
            <a:r>
              <a:rPr lang="en-US" dirty="0">
                <a:sym typeface="Symbol"/>
              </a:rPr>
              <a:t>[1</a:t>
            </a:r>
            <a:r>
              <a:rPr lang="en-US" dirty="0" smtClean="0">
                <a:sym typeface="Symbol"/>
              </a:rPr>
              <a:t>]…</a:t>
            </a:r>
            <a:r>
              <a:rPr lang="en-US" i="1" dirty="0" smtClean="0">
                <a:sym typeface="Symbol"/>
              </a:rPr>
              <a:t>x</a:t>
            </a:r>
            <a:r>
              <a:rPr lang="en-US" dirty="0" smtClean="0">
                <a:sym typeface="Symbol"/>
              </a:rPr>
              <a:t>[</a:t>
            </a:r>
            <a:r>
              <a:rPr lang="en-US" i="1" dirty="0" err="1" smtClean="0">
                <a:sym typeface="Symbol"/>
              </a:rPr>
              <a:t>i</a:t>
            </a:r>
            <a:r>
              <a:rPr lang="en-US" dirty="0" smtClean="0">
                <a:sym typeface="Symbol"/>
              </a:rPr>
              <a:t>]</a:t>
            </a:r>
            <a:r>
              <a:rPr lang="en-US" i="1" dirty="0" smtClean="0">
                <a:sym typeface="Symbol"/>
              </a:rPr>
              <a:t>x</a:t>
            </a:r>
            <a:r>
              <a:rPr lang="en-US" dirty="0" smtClean="0">
                <a:sym typeface="Symbol"/>
              </a:rPr>
              <a:t>[</a:t>
            </a:r>
            <a:r>
              <a:rPr lang="en-US" i="1" dirty="0" smtClean="0">
                <a:sym typeface="Symbol"/>
              </a:rPr>
              <a:t>i</a:t>
            </a:r>
            <a:r>
              <a:rPr lang="en-US" dirty="0" smtClean="0">
                <a:sym typeface="Symbol"/>
              </a:rPr>
              <a:t>-1]…</a:t>
            </a:r>
            <a:r>
              <a:rPr lang="en-US" dirty="0">
                <a:sym typeface="Symbol"/>
              </a:rPr>
              <a:t> </a:t>
            </a:r>
            <a:r>
              <a:rPr lang="en-US" dirty="0" smtClean="0">
                <a:sym typeface="Symbol"/>
              </a:rPr>
              <a:t></a:t>
            </a:r>
            <a:r>
              <a:rPr lang="en-US" i="1" dirty="0" smtClean="0">
                <a:sym typeface="Symbol"/>
              </a:rPr>
              <a:t>x</a:t>
            </a:r>
            <a:r>
              <a:rPr lang="en-US" dirty="0" smtClean="0">
                <a:sym typeface="Symbol"/>
              </a:rPr>
              <a:t>[</a:t>
            </a:r>
            <a:r>
              <a:rPr lang="en-US" i="1" dirty="0" smtClean="0">
                <a:sym typeface="Symbol"/>
              </a:rPr>
              <a:t>n</a:t>
            </a:r>
            <a:r>
              <a:rPr lang="en-US" dirty="0" smtClean="0">
                <a:sym typeface="Symbol"/>
              </a:rPr>
              <a:t>-1].</a:t>
            </a:r>
          </a:p>
          <a:p>
            <a:r>
              <a:rPr lang="en-US" dirty="0" err="1" smtClean="0">
                <a:sym typeface="Symbol"/>
              </a:rPr>
              <a:t>Pretra</a:t>
            </a:r>
            <a:r>
              <a:rPr lang="sr-Latn-ME" dirty="0" smtClean="0">
                <a:sym typeface="Symbol"/>
              </a:rPr>
              <a:t>živanje se može obaviti drastično brže gađanjem sredine intervala. U slučaju da smo našli elemenat vraćamo njegov indeks. Ako je traženi element veći od onoga koga smo zatekli u sredini pomjeramo idemo na dalju pretragu u gornji dio intervala </a:t>
            </a:r>
            <a:r>
              <a:rPr lang="sr-Latn-ME" sz="1600" dirty="0" smtClean="0">
                <a:sym typeface="Symbol"/>
              </a:rPr>
              <a:t>(preskačući sve što je bilo u donjem dijelu jer smo sigurno da se traženi element ne nalazi tamo)</a:t>
            </a:r>
            <a:r>
              <a:rPr lang="sr-Latn-ME" dirty="0" smtClean="0">
                <a:sym typeface="Symbol"/>
              </a:rPr>
              <a:t>, alternativno idemo u donju polovinu niza.</a:t>
            </a:r>
          </a:p>
          <a:p>
            <a:r>
              <a:rPr lang="sr-Latn-ME" dirty="0" smtClean="0">
                <a:sym typeface="Symbol"/>
              </a:rPr>
              <a:t>Ovakav algoritam naziva se algoritmom binarne pretrage – </a:t>
            </a:r>
            <a:r>
              <a:rPr lang="sr-Latn-ME" b="1" dirty="0" smtClean="0">
                <a:solidFill>
                  <a:srgbClr val="FF0000"/>
                </a:solidFill>
                <a:sym typeface="Symbol"/>
              </a:rPr>
              <a:t>binary search</a:t>
            </a:r>
            <a:r>
              <a:rPr lang="sr-Latn-ME" dirty="0" smtClean="0">
                <a:sym typeface="Symbol"/>
              </a:rPr>
              <a:t> ili zavadi </a:t>
            </a:r>
            <a:r>
              <a:rPr lang="sr-Latn-ME" sz="1600" b="1" dirty="0" smtClean="0">
                <a:sym typeface="Symbol"/>
              </a:rPr>
              <a:t>(podijeli)</a:t>
            </a:r>
            <a:r>
              <a:rPr lang="sr-Latn-ME" dirty="0" smtClean="0">
                <a:sym typeface="Symbol"/>
              </a:rPr>
              <a:t> pa vladaj – </a:t>
            </a:r>
            <a:r>
              <a:rPr lang="sr-Latn-ME" b="1" dirty="0" smtClean="0">
                <a:solidFill>
                  <a:srgbClr val="FF0000"/>
                </a:solidFill>
                <a:sym typeface="Symbol"/>
              </a:rPr>
              <a:t>divide and conquer</a:t>
            </a:r>
            <a:r>
              <a:rPr lang="sr-Latn-ME" dirty="0" smtClean="0">
                <a:sym typeface="Symbol"/>
              </a:rPr>
              <a:t>:</a:t>
            </a:r>
            <a:endParaRPr lang="en-US" dirty="0"/>
          </a:p>
        </p:txBody>
      </p:sp>
      <p:sp>
        <p:nvSpPr>
          <p:cNvPr id="4" name="TextBox 3"/>
          <p:cNvSpPr txBox="1"/>
          <p:nvPr/>
        </p:nvSpPr>
        <p:spPr>
          <a:xfrm>
            <a:off x="0" y="5426839"/>
            <a:ext cx="4419600" cy="1477328"/>
          </a:xfrm>
          <a:prstGeom prst="rect">
            <a:avLst/>
          </a:prstGeom>
          <a:noFill/>
          <a:ln>
            <a:solidFill>
              <a:schemeClr val="accent1"/>
            </a:solidFill>
          </a:ln>
        </p:spPr>
        <p:txBody>
          <a:bodyPr wrap="square" rtlCol="0">
            <a:spAutoFit/>
          </a:bodyPr>
          <a:lstStyle/>
          <a:p>
            <a:r>
              <a:rPr lang="en-GB" b="1" dirty="0" err="1" smtClean="0">
                <a:solidFill>
                  <a:srgbClr val="0070C0"/>
                </a:solidFill>
              </a:rPr>
              <a:t>int</a:t>
            </a:r>
            <a:r>
              <a:rPr lang="en-GB" b="1" dirty="0" smtClean="0">
                <a:solidFill>
                  <a:srgbClr val="0070C0"/>
                </a:solidFill>
              </a:rPr>
              <a:t> </a:t>
            </a:r>
            <a:r>
              <a:rPr lang="en-GB" b="1" dirty="0" err="1">
                <a:solidFill>
                  <a:srgbClr val="0070C0"/>
                </a:solidFill>
              </a:rPr>
              <a:t>binary_search</a:t>
            </a:r>
            <a:r>
              <a:rPr lang="en-GB" b="1" dirty="0">
                <a:solidFill>
                  <a:srgbClr val="0070C0"/>
                </a:solidFill>
              </a:rPr>
              <a:t>(</a:t>
            </a:r>
            <a:r>
              <a:rPr lang="en-GB" b="1" dirty="0" err="1">
                <a:solidFill>
                  <a:srgbClr val="0070C0"/>
                </a:solidFill>
              </a:rPr>
              <a:t>int</a:t>
            </a:r>
            <a:r>
              <a:rPr lang="en-GB" b="1" dirty="0">
                <a:solidFill>
                  <a:srgbClr val="0070C0"/>
                </a:solidFill>
              </a:rPr>
              <a:t> x[],</a:t>
            </a:r>
            <a:r>
              <a:rPr lang="en-GB" b="1" dirty="0" err="1">
                <a:solidFill>
                  <a:srgbClr val="0070C0"/>
                </a:solidFill>
              </a:rPr>
              <a:t>int</a:t>
            </a:r>
            <a:r>
              <a:rPr lang="en-GB" b="1" dirty="0">
                <a:solidFill>
                  <a:srgbClr val="0070C0"/>
                </a:solidFill>
              </a:rPr>
              <a:t> </a:t>
            </a:r>
            <a:r>
              <a:rPr lang="en-GB" b="1" dirty="0" err="1">
                <a:solidFill>
                  <a:srgbClr val="0070C0"/>
                </a:solidFill>
              </a:rPr>
              <a:t>n,int</a:t>
            </a:r>
            <a:r>
              <a:rPr lang="en-GB" b="1" dirty="0">
                <a:solidFill>
                  <a:srgbClr val="0070C0"/>
                </a:solidFill>
              </a:rPr>
              <a:t> b){</a:t>
            </a:r>
          </a:p>
          <a:p>
            <a:r>
              <a:rPr lang="en-GB" b="1" dirty="0" err="1">
                <a:solidFill>
                  <a:srgbClr val="0070C0"/>
                </a:solidFill>
              </a:rPr>
              <a:t>int</a:t>
            </a:r>
            <a:r>
              <a:rPr lang="en-GB" b="1" dirty="0">
                <a:solidFill>
                  <a:srgbClr val="0070C0"/>
                </a:solidFill>
              </a:rPr>
              <a:t> dg=0,gg=n-1,md;</a:t>
            </a:r>
          </a:p>
          <a:p>
            <a:r>
              <a:rPr lang="en-GB" b="1" dirty="0">
                <a:solidFill>
                  <a:srgbClr val="0070C0"/>
                </a:solidFill>
              </a:rPr>
              <a:t>while(</a:t>
            </a:r>
            <a:r>
              <a:rPr lang="en-GB" b="1" dirty="0" err="1">
                <a:solidFill>
                  <a:srgbClr val="0070C0"/>
                </a:solidFill>
              </a:rPr>
              <a:t>gg</a:t>
            </a:r>
            <a:r>
              <a:rPr lang="en-GB" b="1" dirty="0">
                <a:solidFill>
                  <a:srgbClr val="0070C0"/>
                </a:solidFill>
              </a:rPr>
              <a:t>&gt;=dg){</a:t>
            </a:r>
          </a:p>
          <a:p>
            <a:r>
              <a:rPr lang="en-GB" b="1" dirty="0">
                <a:solidFill>
                  <a:srgbClr val="0070C0"/>
                </a:solidFill>
              </a:rPr>
              <a:t>    md=(</a:t>
            </a:r>
            <a:r>
              <a:rPr lang="en-GB" b="1" dirty="0" err="1">
                <a:solidFill>
                  <a:srgbClr val="0070C0"/>
                </a:solidFill>
              </a:rPr>
              <a:t>dg+gg</a:t>
            </a:r>
            <a:r>
              <a:rPr lang="en-GB" b="1" dirty="0">
                <a:solidFill>
                  <a:srgbClr val="0070C0"/>
                </a:solidFill>
              </a:rPr>
              <a:t>)/2</a:t>
            </a:r>
            <a:r>
              <a:rPr lang="en-GB" b="1" dirty="0" smtClean="0">
                <a:solidFill>
                  <a:srgbClr val="0070C0"/>
                </a:solidFill>
              </a:rPr>
              <a:t>;</a:t>
            </a:r>
            <a:r>
              <a:rPr lang="sr-Latn-ME" b="1" dirty="0" smtClean="0">
                <a:solidFill>
                  <a:srgbClr val="0070C0"/>
                </a:solidFill>
              </a:rPr>
              <a:t> </a:t>
            </a:r>
            <a:r>
              <a:rPr lang="sr-Latn-ME" b="1" dirty="0" smtClean="0">
                <a:solidFill>
                  <a:srgbClr val="FF0000"/>
                </a:solidFill>
              </a:rPr>
              <a:t>//ili md</a:t>
            </a:r>
            <a:r>
              <a:rPr lang="sr-Cyrl-BA" b="1" dirty="0" smtClean="0">
                <a:solidFill>
                  <a:srgbClr val="FF0000"/>
                </a:solidFill>
              </a:rPr>
              <a:t>=</a:t>
            </a:r>
            <a:r>
              <a:rPr lang="en-US" b="1" dirty="0" smtClean="0">
                <a:solidFill>
                  <a:srgbClr val="FF0000"/>
                </a:solidFill>
              </a:rPr>
              <a:t>dg+(</a:t>
            </a:r>
            <a:r>
              <a:rPr lang="en-US" b="1" dirty="0" err="1" smtClean="0">
                <a:solidFill>
                  <a:srgbClr val="FF0000"/>
                </a:solidFill>
              </a:rPr>
              <a:t>gg</a:t>
            </a:r>
            <a:r>
              <a:rPr lang="en-US" b="1" dirty="0" smtClean="0">
                <a:solidFill>
                  <a:srgbClr val="FF0000"/>
                </a:solidFill>
              </a:rPr>
              <a:t>-dg)/2;</a:t>
            </a:r>
            <a:endParaRPr lang="en-GB" b="1" dirty="0">
              <a:solidFill>
                <a:srgbClr val="FF0000"/>
              </a:solidFill>
            </a:endParaRPr>
          </a:p>
          <a:p>
            <a:r>
              <a:rPr lang="en-GB" b="1" dirty="0">
                <a:solidFill>
                  <a:srgbClr val="0070C0"/>
                </a:solidFill>
              </a:rPr>
              <a:t>    if(x[md]==b) return md</a:t>
            </a:r>
            <a:r>
              <a:rPr lang="en-GB" b="1" dirty="0" smtClean="0">
                <a:solidFill>
                  <a:srgbClr val="0070C0"/>
                </a:solidFill>
              </a:rPr>
              <a:t>;</a:t>
            </a:r>
            <a:endParaRPr lang="en-GB" b="1" dirty="0">
              <a:solidFill>
                <a:srgbClr val="0070C0"/>
              </a:solidFill>
            </a:endParaRPr>
          </a:p>
        </p:txBody>
      </p:sp>
      <p:sp>
        <p:nvSpPr>
          <p:cNvPr id="5" name="TextBox 4"/>
          <p:cNvSpPr txBox="1"/>
          <p:nvPr/>
        </p:nvSpPr>
        <p:spPr>
          <a:xfrm>
            <a:off x="4800600" y="5410200"/>
            <a:ext cx="3048000" cy="1477328"/>
          </a:xfrm>
          <a:prstGeom prst="rect">
            <a:avLst/>
          </a:prstGeom>
          <a:noFill/>
          <a:ln>
            <a:solidFill>
              <a:schemeClr val="accent1"/>
            </a:solidFill>
          </a:ln>
        </p:spPr>
        <p:txBody>
          <a:bodyPr wrap="square" rtlCol="0">
            <a:spAutoFit/>
          </a:bodyPr>
          <a:lstStyle/>
          <a:p>
            <a:r>
              <a:rPr lang="en-GB" b="1" dirty="0" smtClean="0">
                <a:solidFill>
                  <a:srgbClr val="0070C0"/>
                </a:solidFill>
              </a:rPr>
              <a:t>else </a:t>
            </a:r>
            <a:r>
              <a:rPr lang="en-GB" b="1" dirty="0">
                <a:solidFill>
                  <a:srgbClr val="0070C0"/>
                </a:solidFill>
              </a:rPr>
              <a:t>if(x[md]&gt;b) </a:t>
            </a:r>
            <a:r>
              <a:rPr lang="en-GB" b="1" dirty="0" err="1">
                <a:solidFill>
                  <a:srgbClr val="0070C0"/>
                </a:solidFill>
              </a:rPr>
              <a:t>gg</a:t>
            </a:r>
            <a:r>
              <a:rPr lang="en-GB" b="1" dirty="0">
                <a:solidFill>
                  <a:srgbClr val="0070C0"/>
                </a:solidFill>
              </a:rPr>
              <a:t>=md-1;</a:t>
            </a:r>
          </a:p>
          <a:p>
            <a:r>
              <a:rPr lang="en-GB" b="1" dirty="0">
                <a:solidFill>
                  <a:srgbClr val="0070C0"/>
                </a:solidFill>
              </a:rPr>
              <a:t>    else dg=md+1;</a:t>
            </a:r>
          </a:p>
          <a:p>
            <a:r>
              <a:rPr lang="en-GB" b="1" dirty="0" smtClean="0">
                <a:solidFill>
                  <a:srgbClr val="0070C0"/>
                </a:solidFill>
              </a:rPr>
              <a:t>}</a:t>
            </a:r>
            <a:endParaRPr lang="en-GB" b="1" dirty="0">
              <a:solidFill>
                <a:srgbClr val="0070C0"/>
              </a:solidFill>
            </a:endParaRPr>
          </a:p>
          <a:p>
            <a:r>
              <a:rPr lang="en-GB" b="1" dirty="0">
                <a:solidFill>
                  <a:srgbClr val="0070C0"/>
                </a:solidFill>
              </a:rPr>
              <a:t>return -1;</a:t>
            </a:r>
          </a:p>
          <a:p>
            <a:r>
              <a:rPr lang="en-GB" b="1" dirty="0" smtClean="0">
                <a:solidFill>
                  <a:srgbClr val="0070C0"/>
                </a:solidFill>
              </a:rPr>
              <a:t>}</a:t>
            </a:r>
            <a:endParaRPr lang="en-GB" b="1" dirty="0">
              <a:solidFill>
                <a:srgbClr val="0070C0"/>
              </a:solidFill>
            </a:endParaRPr>
          </a:p>
        </p:txBody>
      </p:sp>
    </p:spTree>
    <p:extLst>
      <p:ext uri="{BB962C8B-B14F-4D97-AF65-F5344CB8AC3E}">
        <p14:creationId xmlns:p14="http://schemas.microsoft.com/office/powerpoint/2010/main" val="24937207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 y="381000"/>
            <a:ext cx="8229600" cy="990600"/>
          </a:xfrm>
        </p:spPr>
        <p:txBody>
          <a:bodyPr/>
          <a:lstStyle/>
          <a:p>
            <a:r>
              <a:rPr lang="en-US" dirty="0" err="1" smtClean="0"/>
              <a:t>Slo</a:t>
            </a:r>
            <a:r>
              <a:rPr lang="sr-Latn-ME" dirty="0" smtClean="0"/>
              <a:t>ženost i varijante</a:t>
            </a:r>
            <a:endParaRPr lang="en-US" dirty="0"/>
          </a:p>
        </p:txBody>
      </p:sp>
      <p:sp>
        <p:nvSpPr>
          <p:cNvPr id="3" name="Content Placeholder 2"/>
          <p:cNvSpPr>
            <a:spLocks noGrp="1"/>
          </p:cNvSpPr>
          <p:nvPr>
            <p:ph idx="1"/>
          </p:nvPr>
        </p:nvSpPr>
        <p:spPr>
          <a:xfrm>
            <a:off x="0" y="1219200"/>
            <a:ext cx="9144000" cy="5638800"/>
          </a:xfrm>
        </p:spPr>
        <p:txBody>
          <a:bodyPr/>
          <a:lstStyle/>
          <a:p>
            <a:r>
              <a:rPr lang="sr-Latn-ME" dirty="0" smtClean="0"/>
              <a:t>Pretpostavimo da je složenost </a:t>
            </a:r>
            <a:r>
              <a:rPr lang="sr-Latn-ME" i="1" dirty="0" smtClean="0"/>
              <a:t>f</a:t>
            </a:r>
            <a:r>
              <a:rPr lang="sr-Latn-ME" dirty="0" smtClean="0"/>
              <a:t>(</a:t>
            </a:r>
            <a:r>
              <a:rPr lang="sr-Latn-ME" i="1" dirty="0" smtClean="0"/>
              <a:t>N</a:t>
            </a:r>
            <a:r>
              <a:rPr lang="sr-Latn-ME" dirty="0" smtClean="0"/>
              <a:t>). Nakon jednog (neuspješnog</a:t>
            </a:r>
            <a:r>
              <a:rPr lang="en-GB" dirty="0"/>
              <a:t>)</a:t>
            </a:r>
            <a:r>
              <a:rPr lang="sr-Latn-ME" dirty="0" smtClean="0"/>
              <a:t> upita </a:t>
            </a:r>
            <a:r>
              <a:rPr lang="en-GB" dirty="0" err="1" smtClean="0"/>
              <a:t>pretraga</a:t>
            </a:r>
            <a:r>
              <a:rPr lang="sr-Latn-ME" dirty="0" smtClean="0"/>
              <a:t> se </a:t>
            </a:r>
            <a:r>
              <a:rPr lang="en-GB" dirty="0" err="1" smtClean="0"/>
              <a:t>nastavlja</a:t>
            </a:r>
            <a:r>
              <a:rPr lang="sr-Latn-ME" dirty="0" smtClean="0"/>
              <a:t> na polovin</a:t>
            </a:r>
            <a:r>
              <a:rPr lang="en-GB" dirty="0" smtClean="0"/>
              <a:t>i</a:t>
            </a:r>
            <a:r>
              <a:rPr lang="sr-Latn-ME" dirty="0" smtClean="0"/>
              <a:t> niza što se može opisati sa rekurzivnom relacijom </a:t>
            </a:r>
            <a:r>
              <a:rPr lang="sr-Latn-ME" i="1" dirty="0" smtClean="0"/>
              <a:t>f</a:t>
            </a:r>
            <a:r>
              <a:rPr lang="sr-Latn-ME" dirty="0" smtClean="0"/>
              <a:t>(</a:t>
            </a:r>
            <a:r>
              <a:rPr lang="sr-Latn-ME" i="1" dirty="0" smtClean="0"/>
              <a:t>N</a:t>
            </a:r>
            <a:r>
              <a:rPr lang="sr-Latn-ME" dirty="0" smtClean="0"/>
              <a:t>)=1+</a:t>
            </a:r>
            <a:r>
              <a:rPr lang="sr-Latn-ME" i="1" dirty="0" smtClean="0"/>
              <a:t>f</a:t>
            </a:r>
            <a:r>
              <a:rPr lang="sr-Latn-ME" dirty="0" smtClean="0"/>
              <a:t>(</a:t>
            </a:r>
            <a:r>
              <a:rPr lang="sr-Latn-ME" i="1" dirty="0" smtClean="0"/>
              <a:t>N</a:t>
            </a:r>
            <a:r>
              <a:rPr lang="sr-Latn-ME" dirty="0" smtClean="0"/>
              <a:t>/2). </a:t>
            </a:r>
          </a:p>
          <a:p>
            <a:r>
              <a:rPr lang="sr-Latn-ME" dirty="0" smtClean="0"/>
              <a:t>Provjerite da li važi </a:t>
            </a:r>
            <a:r>
              <a:rPr lang="sr-Latn-ME" i="1" dirty="0" smtClean="0"/>
              <a:t>f</a:t>
            </a:r>
            <a:r>
              <a:rPr lang="sr-Latn-ME" dirty="0" smtClean="0"/>
              <a:t>(</a:t>
            </a:r>
            <a:r>
              <a:rPr lang="sr-Latn-ME" i="1" dirty="0" smtClean="0"/>
              <a:t>N</a:t>
            </a:r>
            <a:r>
              <a:rPr lang="sr-Latn-ME" dirty="0" smtClean="0"/>
              <a:t>)=</a:t>
            </a:r>
            <a:r>
              <a:rPr lang="sr-Latn-ME" i="1" dirty="0" smtClean="0"/>
              <a:t>O</a:t>
            </a:r>
            <a:r>
              <a:rPr lang="sr-Latn-ME" dirty="0" smtClean="0"/>
              <a:t>(log</a:t>
            </a:r>
            <a:r>
              <a:rPr lang="sr-Latn-ME" baseline="-25000" dirty="0" smtClean="0"/>
              <a:t>2</a:t>
            </a:r>
            <a:r>
              <a:rPr lang="sr-Latn-ME" dirty="0" smtClean="0"/>
              <a:t>N) i uporedite sa direktnom pretragom vezano za prosječnim, najgorim, najbolji slučajem te vezano za sve oznake složenosti.</a:t>
            </a:r>
          </a:p>
          <a:p>
            <a:endParaRPr lang="sr-Latn-ME" dirty="0"/>
          </a:p>
          <a:p>
            <a:r>
              <a:rPr lang="sr-Latn-ME" dirty="0" smtClean="0"/>
              <a:t>Često pretragom ne tražimo tačno neki element niza već ako takvog nema tražimo neki koji je po određenom kriterijumu najbliži traženoj vrijednosti. Realizacija je minimalno mijenja u odnosu na predstavljenu.</a:t>
            </a:r>
          </a:p>
          <a:p>
            <a:r>
              <a:rPr lang="sr-Latn-ME" dirty="0" smtClean="0"/>
              <a:t>Pogledajmo</a:t>
            </a:r>
            <a:r>
              <a:rPr lang="sr-Latn-ME" b="1" dirty="0" smtClean="0"/>
              <a:t> primjer:</a:t>
            </a:r>
            <a:r>
              <a:rPr lang="sr-Latn-ME" dirty="0" smtClean="0"/>
              <a:t> profesor je sortirao rezultate u opadajući redosljed. Za prolaz je granica </a:t>
            </a:r>
            <a:r>
              <a:rPr lang="sr-Latn-ME" b="1" i="1" dirty="0" smtClean="0">
                <a:solidFill>
                  <a:srgbClr val="C00000"/>
                </a:solidFill>
              </a:rPr>
              <a:t>b</a:t>
            </a:r>
            <a:r>
              <a:rPr lang="sr-Latn-ME" dirty="0" smtClean="0"/>
              <a:t>. Profesor je dobre volje i želi da studenta koji je najbliži prolazu pozove uslovno.</a:t>
            </a:r>
            <a:endParaRPr lang="en-US" dirty="0"/>
          </a:p>
        </p:txBody>
      </p:sp>
    </p:spTree>
    <p:extLst>
      <p:ext uri="{BB962C8B-B14F-4D97-AF65-F5344CB8AC3E}">
        <p14:creationId xmlns:p14="http://schemas.microsoft.com/office/powerpoint/2010/main" val="832058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A gdje sam tu ja?</a:t>
            </a:r>
            <a:endParaRPr lang="en-US" dirty="0"/>
          </a:p>
        </p:txBody>
      </p:sp>
      <p:sp>
        <p:nvSpPr>
          <p:cNvPr id="3" name="Content Placeholder 2"/>
          <p:cNvSpPr>
            <a:spLocks noGrp="1"/>
          </p:cNvSpPr>
          <p:nvPr>
            <p:ph idx="1"/>
          </p:nvPr>
        </p:nvSpPr>
        <p:spPr/>
        <p:txBody>
          <a:bodyPr/>
          <a:lstStyle/>
          <a:p>
            <a:r>
              <a:rPr lang="sr-Latn-ME" b="1" u="sng" dirty="0" smtClean="0"/>
              <a:t>Motivacija za izučavanje:</a:t>
            </a:r>
          </a:p>
          <a:p>
            <a:pPr lvl="1"/>
            <a:r>
              <a:rPr lang="sr-Latn-ME" dirty="0" smtClean="0"/>
              <a:t>Pisati programe u skladu sa teorijom algoritama nije jednostavno.</a:t>
            </a:r>
          </a:p>
          <a:p>
            <a:pPr lvl="1"/>
            <a:r>
              <a:rPr lang="sr-Latn-ME" dirty="0" smtClean="0"/>
              <a:t>Ponekad se tretira kao dio </a:t>
            </a:r>
            <a:r>
              <a:rPr lang="sr-Latn-ME" u="sng" dirty="0" smtClean="0"/>
              <a:t>kompetitivnog programiranja</a:t>
            </a:r>
            <a:r>
              <a:rPr lang="sr-Latn-ME" dirty="0" smtClean="0"/>
              <a:t>.</a:t>
            </a:r>
          </a:p>
          <a:p>
            <a:pPr lvl="1"/>
            <a:r>
              <a:rPr lang="sr-Latn-ME" dirty="0" smtClean="0"/>
              <a:t>Ipak ima više dodatnih razloga za izučavanje:</a:t>
            </a:r>
          </a:p>
          <a:p>
            <a:pPr lvl="2"/>
            <a:r>
              <a:rPr lang="sr-Latn-ME" dirty="0" smtClean="0"/>
              <a:t>Optimizacija programa je isti problem kao i optimizacija drugih poslova (npr. građevini i komunikacijama) stoga izučiti algoritme znači poznavati metode optimizacije.</a:t>
            </a:r>
          </a:p>
          <a:p>
            <a:pPr lvl="2"/>
            <a:r>
              <a:rPr lang="sr-Latn-ME" dirty="0" smtClean="0"/>
              <a:t>Velike kompanije Google, Facebook, Microsoft, itd. zapošljavaju programere na osnovu intervjua. Na intervjuima gotovo uvjek dolaze problemi iz oblasti kompetitivnog programiranja. Dakle, poznavanje kompetitivnog programiranja otvara vrata za vodeće svjetske kompanije iz ove oblasti.</a:t>
            </a:r>
          </a:p>
        </p:txBody>
      </p:sp>
    </p:spTree>
    <p:extLst>
      <p:ext uri="{BB962C8B-B14F-4D97-AF65-F5344CB8AC3E}">
        <p14:creationId xmlns:p14="http://schemas.microsoft.com/office/powerpoint/2010/main" val="19064000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Primjer / polovljenje intervala</a:t>
            </a:r>
            <a:endParaRPr lang="en-US" dirty="0"/>
          </a:p>
        </p:txBody>
      </p:sp>
      <p:sp>
        <p:nvSpPr>
          <p:cNvPr id="3" name="Content Placeholder 2"/>
          <p:cNvSpPr>
            <a:spLocks noGrp="1"/>
          </p:cNvSpPr>
          <p:nvPr>
            <p:ph idx="1"/>
          </p:nvPr>
        </p:nvSpPr>
        <p:spPr>
          <a:xfrm>
            <a:off x="0" y="1600200"/>
            <a:ext cx="9144000" cy="5257800"/>
          </a:xfrm>
        </p:spPr>
        <p:txBody>
          <a:bodyPr/>
          <a:lstStyle/>
          <a:p>
            <a:endParaRPr lang="sr-Latn-ME" dirty="0" smtClean="0"/>
          </a:p>
          <a:p>
            <a:endParaRPr lang="sr-Latn-ME" dirty="0"/>
          </a:p>
          <a:p>
            <a:endParaRPr lang="sr-Latn-ME" dirty="0" smtClean="0"/>
          </a:p>
          <a:p>
            <a:endParaRPr lang="sr-Latn-ME" dirty="0"/>
          </a:p>
          <a:p>
            <a:endParaRPr lang="sr-Latn-ME" dirty="0" smtClean="0"/>
          </a:p>
          <a:p>
            <a:endParaRPr lang="sr-Latn-ME" dirty="0"/>
          </a:p>
          <a:p>
            <a:endParaRPr lang="sr-Latn-ME" dirty="0" smtClean="0"/>
          </a:p>
          <a:p>
            <a:endParaRPr lang="sr-Latn-ME" dirty="0"/>
          </a:p>
          <a:p>
            <a:r>
              <a:rPr lang="sr-Latn-ME" dirty="0" smtClean="0"/>
              <a:t>Binarna pretraga je pandan metodu </a:t>
            </a:r>
            <a:r>
              <a:rPr lang="sr-Latn-ME" b="1" dirty="0" smtClean="0">
                <a:solidFill>
                  <a:srgbClr val="00B050"/>
                </a:solidFill>
              </a:rPr>
              <a:t>polovljenja intervala</a:t>
            </a:r>
            <a:r>
              <a:rPr lang="sr-Latn-ME" dirty="0" smtClean="0"/>
              <a:t> u numeričkoj matematici. Raspolažemo funkcijom koja je uniformno rastuća ili opadajuća u nekom intervalu. Tražimo nulu te funkcije u datom intervalu (ako je ima). </a:t>
            </a:r>
            <a:endParaRPr lang="en-US" dirty="0"/>
          </a:p>
        </p:txBody>
      </p:sp>
      <p:sp>
        <p:nvSpPr>
          <p:cNvPr id="4" name="TextBox 3"/>
          <p:cNvSpPr txBox="1"/>
          <p:nvPr/>
        </p:nvSpPr>
        <p:spPr>
          <a:xfrm>
            <a:off x="0" y="1600200"/>
            <a:ext cx="4419600" cy="3416320"/>
          </a:xfrm>
          <a:prstGeom prst="rect">
            <a:avLst/>
          </a:prstGeom>
          <a:noFill/>
        </p:spPr>
        <p:txBody>
          <a:bodyPr wrap="square" rtlCol="0">
            <a:spAutoFit/>
          </a:bodyPr>
          <a:lstStyle/>
          <a:p>
            <a:r>
              <a:rPr lang="en-GB" b="1" dirty="0" err="1">
                <a:solidFill>
                  <a:srgbClr val="0070C0"/>
                </a:solidFill>
              </a:rPr>
              <a:t>int</a:t>
            </a:r>
            <a:r>
              <a:rPr lang="en-GB" b="1" dirty="0">
                <a:solidFill>
                  <a:srgbClr val="0070C0"/>
                </a:solidFill>
              </a:rPr>
              <a:t> </a:t>
            </a:r>
            <a:r>
              <a:rPr lang="en-GB" b="1" dirty="0" err="1">
                <a:solidFill>
                  <a:srgbClr val="0070C0"/>
                </a:solidFill>
              </a:rPr>
              <a:t>binary_uslovno</a:t>
            </a:r>
            <a:r>
              <a:rPr lang="en-GB" b="1" dirty="0">
                <a:solidFill>
                  <a:srgbClr val="0070C0"/>
                </a:solidFill>
              </a:rPr>
              <a:t>(</a:t>
            </a:r>
            <a:r>
              <a:rPr lang="en-GB" b="1" dirty="0" err="1">
                <a:solidFill>
                  <a:srgbClr val="0070C0"/>
                </a:solidFill>
              </a:rPr>
              <a:t>int</a:t>
            </a:r>
            <a:r>
              <a:rPr lang="en-GB" b="1" dirty="0">
                <a:solidFill>
                  <a:srgbClr val="0070C0"/>
                </a:solidFill>
              </a:rPr>
              <a:t> x[],</a:t>
            </a:r>
            <a:r>
              <a:rPr lang="en-GB" b="1" dirty="0" err="1">
                <a:solidFill>
                  <a:srgbClr val="0070C0"/>
                </a:solidFill>
              </a:rPr>
              <a:t>int</a:t>
            </a:r>
            <a:r>
              <a:rPr lang="en-GB" b="1" dirty="0">
                <a:solidFill>
                  <a:srgbClr val="0070C0"/>
                </a:solidFill>
              </a:rPr>
              <a:t> </a:t>
            </a:r>
            <a:r>
              <a:rPr lang="en-GB" b="1" dirty="0" err="1">
                <a:solidFill>
                  <a:srgbClr val="0070C0"/>
                </a:solidFill>
              </a:rPr>
              <a:t>n,int</a:t>
            </a:r>
            <a:r>
              <a:rPr lang="en-GB" b="1" dirty="0">
                <a:solidFill>
                  <a:srgbClr val="0070C0"/>
                </a:solidFill>
              </a:rPr>
              <a:t> b){</a:t>
            </a:r>
          </a:p>
          <a:p>
            <a:r>
              <a:rPr lang="en-GB" b="1" dirty="0" err="1">
                <a:solidFill>
                  <a:srgbClr val="0070C0"/>
                </a:solidFill>
              </a:rPr>
              <a:t>int</a:t>
            </a:r>
            <a:r>
              <a:rPr lang="en-GB" b="1" dirty="0">
                <a:solidFill>
                  <a:srgbClr val="0070C0"/>
                </a:solidFill>
              </a:rPr>
              <a:t> dg=0,gg=n-1,md,rez=-1;</a:t>
            </a:r>
          </a:p>
          <a:p>
            <a:r>
              <a:rPr lang="en-GB" b="1" dirty="0">
                <a:solidFill>
                  <a:srgbClr val="0070C0"/>
                </a:solidFill>
              </a:rPr>
              <a:t>while(</a:t>
            </a:r>
            <a:r>
              <a:rPr lang="en-GB" b="1" dirty="0" err="1">
                <a:solidFill>
                  <a:srgbClr val="0070C0"/>
                </a:solidFill>
              </a:rPr>
              <a:t>gg</a:t>
            </a:r>
            <a:r>
              <a:rPr lang="en-GB" b="1" dirty="0">
                <a:solidFill>
                  <a:srgbClr val="0070C0"/>
                </a:solidFill>
              </a:rPr>
              <a:t>&gt;=dg){</a:t>
            </a:r>
          </a:p>
          <a:p>
            <a:r>
              <a:rPr lang="en-GB" b="1" dirty="0">
                <a:solidFill>
                  <a:srgbClr val="0070C0"/>
                </a:solidFill>
              </a:rPr>
              <a:t>    md=(</a:t>
            </a:r>
            <a:r>
              <a:rPr lang="en-GB" b="1" dirty="0" err="1">
                <a:solidFill>
                  <a:srgbClr val="0070C0"/>
                </a:solidFill>
              </a:rPr>
              <a:t>gg+dg</a:t>
            </a:r>
            <a:r>
              <a:rPr lang="en-GB" b="1" dirty="0">
                <a:solidFill>
                  <a:srgbClr val="0070C0"/>
                </a:solidFill>
              </a:rPr>
              <a:t>)/2;</a:t>
            </a:r>
          </a:p>
          <a:p>
            <a:r>
              <a:rPr lang="en-GB" b="1" dirty="0">
                <a:solidFill>
                  <a:srgbClr val="0070C0"/>
                </a:solidFill>
              </a:rPr>
              <a:t>    if(x[md]&lt;b){</a:t>
            </a:r>
          </a:p>
          <a:p>
            <a:r>
              <a:rPr lang="en-GB" b="1" dirty="0">
                <a:solidFill>
                  <a:srgbClr val="0070C0"/>
                </a:solidFill>
              </a:rPr>
              <a:t>        </a:t>
            </a:r>
            <a:r>
              <a:rPr lang="en-GB" b="1" dirty="0" err="1">
                <a:solidFill>
                  <a:srgbClr val="FF0000"/>
                </a:solidFill>
              </a:rPr>
              <a:t>rez</a:t>
            </a:r>
            <a:r>
              <a:rPr lang="en-GB" b="1" dirty="0">
                <a:solidFill>
                  <a:srgbClr val="FF0000"/>
                </a:solidFill>
              </a:rPr>
              <a:t>=md;</a:t>
            </a:r>
          </a:p>
          <a:p>
            <a:r>
              <a:rPr lang="en-GB" b="1" dirty="0">
                <a:solidFill>
                  <a:srgbClr val="0070C0"/>
                </a:solidFill>
              </a:rPr>
              <a:t>        </a:t>
            </a:r>
            <a:r>
              <a:rPr lang="en-GB" b="1" dirty="0" err="1">
                <a:solidFill>
                  <a:srgbClr val="0070C0"/>
                </a:solidFill>
              </a:rPr>
              <a:t>gg</a:t>
            </a:r>
            <a:r>
              <a:rPr lang="en-GB" b="1" dirty="0">
                <a:solidFill>
                  <a:srgbClr val="0070C0"/>
                </a:solidFill>
              </a:rPr>
              <a:t>=md-1;</a:t>
            </a:r>
          </a:p>
          <a:p>
            <a:r>
              <a:rPr lang="en-GB" b="1" dirty="0">
                <a:solidFill>
                  <a:srgbClr val="0070C0"/>
                </a:solidFill>
              </a:rPr>
              <a:t>    }</a:t>
            </a:r>
          </a:p>
          <a:p>
            <a:r>
              <a:rPr lang="en-GB" b="1" dirty="0">
                <a:solidFill>
                  <a:srgbClr val="0070C0"/>
                </a:solidFill>
              </a:rPr>
              <a:t>    else dg=md+1;</a:t>
            </a:r>
          </a:p>
          <a:p>
            <a:r>
              <a:rPr lang="en-GB" b="1" dirty="0">
                <a:solidFill>
                  <a:srgbClr val="0070C0"/>
                </a:solidFill>
              </a:rPr>
              <a:t>}</a:t>
            </a:r>
          </a:p>
          <a:p>
            <a:r>
              <a:rPr lang="en-GB" b="1" dirty="0">
                <a:solidFill>
                  <a:srgbClr val="0070C0"/>
                </a:solidFill>
              </a:rPr>
              <a:t>return </a:t>
            </a:r>
            <a:r>
              <a:rPr lang="en-GB" b="1" dirty="0" err="1">
                <a:solidFill>
                  <a:srgbClr val="0070C0"/>
                </a:solidFill>
              </a:rPr>
              <a:t>rez</a:t>
            </a:r>
            <a:r>
              <a:rPr lang="en-GB" b="1" dirty="0" smtClean="0">
                <a:solidFill>
                  <a:srgbClr val="0070C0"/>
                </a:solidFill>
              </a:rPr>
              <a:t>;</a:t>
            </a:r>
          </a:p>
          <a:p>
            <a:r>
              <a:rPr lang="en-GB" b="1" dirty="0">
                <a:solidFill>
                  <a:srgbClr val="0070C0"/>
                </a:solidFill>
              </a:rPr>
              <a:t>}</a:t>
            </a:r>
            <a:endParaRPr lang="en-GB" b="1" dirty="0" smtClean="0">
              <a:solidFill>
                <a:srgbClr val="0070C0"/>
              </a:solidFill>
            </a:endParaRPr>
          </a:p>
        </p:txBody>
      </p:sp>
      <p:cxnSp>
        <p:nvCxnSpPr>
          <p:cNvPr id="6" name="Elbow Connector 5"/>
          <p:cNvCxnSpPr/>
          <p:nvPr/>
        </p:nvCxnSpPr>
        <p:spPr>
          <a:xfrm flipV="1">
            <a:off x="1600200" y="2514600"/>
            <a:ext cx="1676400" cy="685800"/>
          </a:xfrm>
          <a:prstGeom prst="bentConnector3">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3352800" y="2133600"/>
            <a:ext cx="5791200" cy="2585323"/>
          </a:xfrm>
          <a:prstGeom prst="rect">
            <a:avLst/>
          </a:prstGeom>
          <a:noFill/>
        </p:spPr>
        <p:txBody>
          <a:bodyPr wrap="square" rtlCol="0">
            <a:spAutoFit/>
          </a:bodyPr>
          <a:lstStyle/>
          <a:p>
            <a:r>
              <a:rPr lang="en-US" dirty="0" err="1" smtClean="0"/>
              <a:t>Osnovna</a:t>
            </a:r>
            <a:r>
              <a:rPr lang="en-US" dirty="0" smtClean="0"/>
              <a:t> </a:t>
            </a:r>
            <a:r>
              <a:rPr lang="en-US" dirty="0" err="1" smtClean="0"/>
              <a:t>razlika</a:t>
            </a:r>
            <a:r>
              <a:rPr lang="en-US" dirty="0" smtClean="0"/>
              <a:t> je da </a:t>
            </a:r>
            <a:r>
              <a:rPr lang="en-US" dirty="0" err="1" smtClean="0"/>
              <a:t>kada</a:t>
            </a:r>
            <a:r>
              <a:rPr lang="en-US" dirty="0" smtClean="0"/>
              <a:t> </a:t>
            </a:r>
            <a:r>
              <a:rPr lang="en-US" dirty="0" err="1" smtClean="0"/>
              <a:t>na</a:t>
            </a:r>
            <a:r>
              <a:rPr lang="sr-Latn-ME" dirty="0" smtClean="0"/>
              <a:t>đemo član koji zadovoljava dati uslov ažuriramo rezultat (</a:t>
            </a:r>
            <a:r>
              <a:rPr lang="sr-Latn-ME" b="1" i="1" dirty="0" smtClean="0">
                <a:solidFill>
                  <a:srgbClr val="FF0000"/>
                </a:solidFill>
              </a:rPr>
              <a:t>rez</a:t>
            </a:r>
            <a:r>
              <a:rPr lang="sr-Latn-ME" dirty="0" smtClean="0"/>
              <a:t>) a zatim tražimo samo među većim članovima, gdje se možda krije neki još veći član koji je bliži prolazu.</a:t>
            </a:r>
          </a:p>
          <a:p>
            <a:r>
              <a:rPr lang="sr-Latn-ME" dirty="0" smtClean="0"/>
              <a:t>Dakle, kod ovakvih problema rezultat se ne mora odrediti na kraju već se može postepeno ažurirati.</a:t>
            </a:r>
          </a:p>
          <a:p>
            <a:r>
              <a:rPr lang="sr-Latn-ME" dirty="0" smtClean="0"/>
              <a:t>Uzmite drugi primjer da postoji i donja granica, npr. profesor neće da pozove uslovno najboljeg ispod granice </a:t>
            </a:r>
            <a:r>
              <a:rPr lang="sr-Latn-ME" b="1" i="1" dirty="0" smtClean="0">
                <a:solidFill>
                  <a:srgbClr val="FF0000"/>
                </a:solidFill>
              </a:rPr>
              <a:t>b</a:t>
            </a:r>
            <a:r>
              <a:rPr lang="sr-Latn-ME" dirty="0" smtClean="0"/>
              <a:t> ako iznad broja broja </a:t>
            </a:r>
            <a:r>
              <a:rPr lang="sr-Latn-ME" b="1" i="1" dirty="0" smtClean="0">
                <a:solidFill>
                  <a:srgbClr val="FF0000"/>
                </a:solidFill>
              </a:rPr>
              <a:t>c</a:t>
            </a:r>
            <a:r>
              <a:rPr lang="sr-Latn-ME" dirty="0" smtClean="0"/>
              <a:t>.</a:t>
            </a:r>
          </a:p>
        </p:txBody>
      </p:sp>
    </p:spTree>
    <p:extLst>
      <p:ext uri="{BB962C8B-B14F-4D97-AF65-F5344CB8AC3E}">
        <p14:creationId xmlns:p14="http://schemas.microsoft.com/office/powerpoint/2010/main" val="34233307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229600" cy="990600"/>
          </a:xfrm>
        </p:spPr>
        <p:txBody>
          <a:bodyPr/>
          <a:lstStyle/>
          <a:p>
            <a:r>
              <a:rPr lang="en-US" dirty="0" err="1" smtClean="0"/>
              <a:t>Polovljenje</a:t>
            </a:r>
            <a:r>
              <a:rPr lang="en-US" dirty="0" smtClean="0"/>
              <a:t> </a:t>
            </a:r>
            <a:r>
              <a:rPr lang="en-US" dirty="0" err="1" smtClean="0"/>
              <a:t>intervala</a:t>
            </a:r>
            <a:endParaRPr lang="en-US" dirty="0"/>
          </a:p>
        </p:txBody>
      </p:sp>
      <p:sp>
        <p:nvSpPr>
          <p:cNvPr id="3" name="Content Placeholder 2"/>
          <p:cNvSpPr>
            <a:spLocks noGrp="1"/>
          </p:cNvSpPr>
          <p:nvPr>
            <p:ph idx="1"/>
          </p:nvPr>
        </p:nvSpPr>
        <p:spPr>
          <a:xfrm>
            <a:off x="0" y="1066800"/>
            <a:ext cx="9144000" cy="5410200"/>
          </a:xfrm>
        </p:spPr>
        <p:txBody>
          <a:bodyPr/>
          <a:lstStyle/>
          <a:p>
            <a:r>
              <a:rPr lang="hr-HR" dirty="0"/>
              <a:t>Posmatrajmo </a:t>
            </a:r>
            <a:r>
              <a:rPr lang="en-US" dirty="0" err="1" smtClean="0"/>
              <a:t>uniformnu</a:t>
            </a:r>
            <a:r>
              <a:rPr lang="en-US" dirty="0" smtClean="0"/>
              <a:t> </a:t>
            </a:r>
            <a:r>
              <a:rPr lang="hr-HR" dirty="0" smtClean="0"/>
              <a:t>funkciju </a:t>
            </a:r>
            <a:r>
              <a:rPr lang="hr-HR" b="1" dirty="0">
                <a:solidFill>
                  <a:srgbClr val="FF3300"/>
                </a:solidFill>
              </a:rPr>
              <a:t>f(x</a:t>
            </a:r>
            <a:r>
              <a:rPr lang="hr-HR" b="1" dirty="0" smtClean="0">
                <a:solidFill>
                  <a:srgbClr val="FF3300"/>
                </a:solidFill>
              </a:rPr>
              <a:t>)</a:t>
            </a:r>
            <a:r>
              <a:rPr lang="hr-HR" dirty="0">
                <a:solidFill>
                  <a:srgbClr val="FF3300"/>
                </a:solidFill>
              </a:rPr>
              <a:t> </a:t>
            </a:r>
            <a:r>
              <a:rPr lang="hr-HR" dirty="0"/>
              <a:t>na intervalu </a:t>
            </a:r>
            <a:r>
              <a:rPr lang="hr-HR" b="1" dirty="0">
                <a:solidFill>
                  <a:srgbClr val="FF3300"/>
                </a:solidFill>
              </a:rPr>
              <a:t>x</a:t>
            </a:r>
            <a:r>
              <a:rPr lang="hr-HR" b="1" dirty="0">
                <a:solidFill>
                  <a:srgbClr val="FF3300"/>
                </a:solidFill>
                <a:sym typeface="Symbol" pitchFamily="18" charset="2"/>
              </a:rPr>
              <a:t></a:t>
            </a:r>
            <a:r>
              <a:rPr lang="en-US" b="1" dirty="0">
                <a:solidFill>
                  <a:srgbClr val="FF3300"/>
                </a:solidFill>
                <a:sym typeface="Symbol" pitchFamily="18" charset="2"/>
              </a:rPr>
              <a:t>[</a:t>
            </a:r>
            <a:r>
              <a:rPr lang="en-US" b="1" dirty="0" err="1">
                <a:solidFill>
                  <a:srgbClr val="FF3300"/>
                </a:solidFill>
                <a:sym typeface="Symbol" pitchFamily="18" charset="2"/>
              </a:rPr>
              <a:t>a,b</a:t>
            </a:r>
            <a:r>
              <a:rPr lang="en-US" b="1" dirty="0">
                <a:solidFill>
                  <a:srgbClr val="FF3300"/>
                </a:solidFill>
                <a:sym typeface="Symbol" pitchFamily="18" charset="2"/>
              </a:rPr>
              <a:t>]</a:t>
            </a:r>
            <a:r>
              <a:rPr lang="hr-HR" dirty="0" smtClean="0"/>
              <a:t> </a:t>
            </a:r>
            <a:r>
              <a:rPr lang="hr-HR" dirty="0"/>
              <a:t>kojoj želimo da odredimo rješenje </a:t>
            </a:r>
            <a:r>
              <a:rPr lang="hr-HR" b="1" dirty="0">
                <a:solidFill>
                  <a:srgbClr val="FF3300"/>
                </a:solidFill>
              </a:rPr>
              <a:t>f(x</a:t>
            </a:r>
            <a:r>
              <a:rPr lang="hr-HR" b="1" baseline="-25000" dirty="0">
                <a:solidFill>
                  <a:srgbClr val="FF3300"/>
                </a:solidFill>
              </a:rPr>
              <a:t>0</a:t>
            </a:r>
            <a:r>
              <a:rPr lang="hr-HR" b="1" dirty="0">
                <a:solidFill>
                  <a:srgbClr val="FF3300"/>
                </a:solidFill>
              </a:rPr>
              <a:t>)=</a:t>
            </a:r>
            <a:r>
              <a:rPr lang="hr-HR" b="1" dirty="0" smtClean="0">
                <a:solidFill>
                  <a:srgbClr val="FF3300"/>
                </a:solidFill>
              </a:rPr>
              <a:t>0</a:t>
            </a:r>
            <a:r>
              <a:rPr lang="en-US" dirty="0" smtClean="0">
                <a:sym typeface="Symbol" pitchFamily="18" charset="2"/>
              </a:rPr>
              <a:t> </a:t>
            </a:r>
            <a:r>
              <a:rPr lang="en-US" dirty="0">
                <a:sym typeface="Symbol" pitchFamily="18" charset="2"/>
              </a:rPr>
              <a:t>pod </a:t>
            </a:r>
            <a:r>
              <a:rPr lang="en-US" dirty="0" err="1">
                <a:sym typeface="Symbol" pitchFamily="18" charset="2"/>
              </a:rPr>
              <a:t>pretpostavkom</a:t>
            </a:r>
            <a:r>
              <a:rPr lang="en-US" dirty="0">
                <a:sym typeface="Symbol" pitchFamily="18" charset="2"/>
              </a:rPr>
              <a:t> da je </a:t>
            </a:r>
            <a:r>
              <a:rPr lang="en-US" b="1" dirty="0">
                <a:solidFill>
                  <a:srgbClr val="FF3300"/>
                </a:solidFill>
                <a:sym typeface="Symbol" pitchFamily="18" charset="2"/>
              </a:rPr>
              <a:t>f(a)*f(b)&lt;0</a:t>
            </a:r>
            <a:r>
              <a:rPr lang="en-US" dirty="0">
                <a:sym typeface="Symbol" pitchFamily="18" charset="2"/>
              </a:rPr>
              <a:t>.</a:t>
            </a:r>
            <a:endParaRPr lang="en-US" dirty="0"/>
          </a:p>
          <a:p>
            <a:endParaRPr lang="en-US" dirty="0"/>
          </a:p>
        </p:txBody>
      </p:sp>
      <p:sp>
        <p:nvSpPr>
          <p:cNvPr id="12" name="Line 5"/>
          <p:cNvSpPr>
            <a:spLocks noChangeShapeType="1"/>
          </p:cNvSpPr>
          <p:nvPr/>
        </p:nvSpPr>
        <p:spPr bwMode="auto">
          <a:xfrm>
            <a:off x="0" y="3124200"/>
            <a:ext cx="3048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3" name="Line 6"/>
          <p:cNvSpPr>
            <a:spLocks noChangeShapeType="1"/>
          </p:cNvSpPr>
          <p:nvPr/>
        </p:nvSpPr>
        <p:spPr bwMode="auto">
          <a:xfrm flipV="1">
            <a:off x="533400" y="2209800"/>
            <a:ext cx="0" cy="1752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4" name="Freeform 7"/>
          <p:cNvSpPr>
            <a:spLocks/>
          </p:cNvSpPr>
          <p:nvPr/>
        </p:nvSpPr>
        <p:spPr bwMode="auto">
          <a:xfrm>
            <a:off x="381000" y="2514600"/>
            <a:ext cx="2057400" cy="1066800"/>
          </a:xfrm>
          <a:custGeom>
            <a:avLst/>
            <a:gdLst>
              <a:gd name="T0" fmla="*/ 0 w 2064"/>
              <a:gd name="T1" fmla="*/ 2147483647 h 736"/>
              <a:gd name="T2" fmla="*/ 2147483647 w 2064"/>
              <a:gd name="T3" fmla="*/ 2147483647 h 736"/>
              <a:gd name="T4" fmla="*/ 2147483647 w 2064"/>
              <a:gd name="T5" fmla="*/ 0 h 736"/>
              <a:gd name="T6" fmla="*/ 0 60000 65536"/>
              <a:gd name="T7" fmla="*/ 0 60000 65536"/>
              <a:gd name="T8" fmla="*/ 0 60000 65536"/>
            </a:gdLst>
            <a:ahLst/>
            <a:cxnLst>
              <a:cxn ang="T6">
                <a:pos x="T0" y="T1"/>
              </a:cxn>
              <a:cxn ang="T7">
                <a:pos x="T2" y="T3"/>
              </a:cxn>
              <a:cxn ang="T8">
                <a:pos x="T4" y="T5"/>
              </a:cxn>
            </a:cxnLst>
            <a:rect l="0" t="0" r="r" b="b"/>
            <a:pathLst>
              <a:path w="2064" h="736">
                <a:moveTo>
                  <a:pt x="0" y="672"/>
                </a:moveTo>
                <a:cubicBezTo>
                  <a:pt x="404" y="704"/>
                  <a:pt x="808" y="736"/>
                  <a:pt x="1152" y="624"/>
                </a:cubicBezTo>
                <a:cubicBezTo>
                  <a:pt x="1496" y="512"/>
                  <a:pt x="1780" y="256"/>
                  <a:pt x="2064" y="0"/>
                </a:cubicBezTo>
              </a:path>
            </a:pathLst>
          </a:custGeom>
          <a:noFill/>
          <a:ln w="28575"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5" name="Line 9"/>
          <p:cNvSpPr>
            <a:spLocks noChangeShapeType="1"/>
          </p:cNvSpPr>
          <p:nvPr/>
        </p:nvSpPr>
        <p:spPr bwMode="auto">
          <a:xfrm>
            <a:off x="381000" y="3124200"/>
            <a:ext cx="0" cy="3810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6" name="Line 10"/>
          <p:cNvSpPr>
            <a:spLocks noChangeShapeType="1"/>
          </p:cNvSpPr>
          <p:nvPr/>
        </p:nvSpPr>
        <p:spPr bwMode="auto">
          <a:xfrm>
            <a:off x="2438400" y="2514600"/>
            <a:ext cx="0" cy="60960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 name="Text Box 11"/>
          <p:cNvSpPr txBox="1">
            <a:spLocks noChangeArrowheads="1"/>
          </p:cNvSpPr>
          <p:nvPr/>
        </p:nvSpPr>
        <p:spPr bwMode="auto">
          <a:xfrm>
            <a:off x="152400" y="3048000"/>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50000"/>
              </a:spcBef>
            </a:pPr>
            <a:r>
              <a:rPr lang="en-US" sz="1600" i="1"/>
              <a:t>a</a:t>
            </a:r>
          </a:p>
        </p:txBody>
      </p:sp>
      <p:sp>
        <p:nvSpPr>
          <p:cNvPr id="18" name="Text Box 12"/>
          <p:cNvSpPr txBox="1">
            <a:spLocks noChangeArrowheads="1"/>
          </p:cNvSpPr>
          <p:nvPr/>
        </p:nvSpPr>
        <p:spPr bwMode="auto">
          <a:xfrm>
            <a:off x="2514600" y="2743200"/>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50000"/>
              </a:spcBef>
            </a:pPr>
            <a:r>
              <a:rPr lang="en-US" sz="1600" i="1"/>
              <a:t>b</a:t>
            </a:r>
          </a:p>
        </p:txBody>
      </p:sp>
      <p:sp>
        <p:nvSpPr>
          <p:cNvPr id="19" name="Text Box 13"/>
          <p:cNvSpPr txBox="1">
            <a:spLocks noChangeArrowheads="1"/>
          </p:cNvSpPr>
          <p:nvPr/>
        </p:nvSpPr>
        <p:spPr bwMode="auto">
          <a:xfrm>
            <a:off x="1676400" y="2743200"/>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50000"/>
              </a:spcBef>
            </a:pPr>
            <a:r>
              <a:rPr lang="en-US" sz="1600" i="1"/>
              <a:t>x</a:t>
            </a:r>
            <a:r>
              <a:rPr lang="en-US" sz="1600" baseline="-25000"/>
              <a:t>0</a:t>
            </a:r>
          </a:p>
        </p:txBody>
      </p:sp>
      <p:sp>
        <p:nvSpPr>
          <p:cNvPr id="20" name="Text Box 14"/>
          <p:cNvSpPr txBox="1">
            <a:spLocks noChangeArrowheads="1"/>
          </p:cNvSpPr>
          <p:nvPr/>
        </p:nvSpPr>
        <p:spPr bwMode="auto">
          <a:xfrm>
            <a:off x="853440" y="2514600"/>
            <a:ext cx="83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50000"/>
              </a:spcBef>
            </a:pPr>
            <a:r>
              <a:rPr lang="en-US" sz="1600" i="1" dirty="0"/>
              <a:t>f</a:t>
            </a:r>
            <a:r>
              <a:rPr lang="en-US" sz="1600" dirty="0"/>
              <a:t>(</a:t>
            </a:r>
            <a:r>
              <a:rPr lang="en-US" sz="1600" i="1" dirty="0"/>
              <a:t>x</a:t>
            </a:r>
            <a:r>
              <a:rPr lang="en-US" sz="1600" dirty="0"/>
              <a:t>)</a:t>
            </a:r>
          </a:p>
        </p:txBody>
      </p:sp>
      <p:sp>
        <p:nvSpPr>
          <p:cNvPr id="21" name="TextBox 20"/>
          <p:cNvSpPr txBox="1"/>
          <p:nvPr/>
        </p:nvSpPr>
        <p:spPr>
          <a:xfrm>
            <a:off x="152400" y="3733800"/>
            <a:ext cx="3429000" cy="369332"/>
          </a:xfrm>
          <a:prstGeom prst="rect">
            <a:avLst/>
          </a:prstGeom>
          <a:noFill/>
        </p:spPr>
        <p:txBody>
          <a:bodyPr wrap="square" rtlCol="0">
            <a:spAutoFit/>
          </a:bodyPr>
          <a:lstStyle/>
          <a:p>
            <a:r>
              <a:rPr lang="en-US" dirty="0" err="1" smtClean="0"/>
              <a:t>Funkcija</a:t>
            </a:r>
            <a:r>
              <a:rPr lang="en-US" dirty="0" smtClean="0"/>
              <a:t> </a:t>
            </a:r>
            <a:r>
              <a:rPr lang="en-US" dirty="0" err="1" smtClean="0"/>
              <a:t>mo</a:t>
            </a:r>
            <a:r>
              <a:rPr lang="sr-Latn-ME" dirty="0" smtClean="0"/>
              <a:t>že biti i rastuća!</a:t>
            </a:r>
            <a:endParaRPr lang="en-US" dirty="0"/>
          </a:p>
        </p:txBody>
      </p:sp>
      <p:sp>
        <p:nvSpPr>
          <p:cNvPr id="22" name="Rectangle 3"/>
          <p:cNvSpPr txBox="1">
            <a:spLocks noChangeArrowheads="1"/>
          </p:cNvSpPr>
          <p:nvPr/>
        </p:nvSpPr>
        <p:spPr>
          <a:xfrm>
            <a:off x="3550920" y="1905000"/>
            <a:ext cx="5593080" cy="4114800"/>
          </a:xfrm>
          <a:prstGeom prst="rect">
            <a:avLst/>
          </a:prstGeom>
        </p:spPr>
        <p:txBody>
          <a:bodyPr vert="horz" lIns="91440" tIns="45720" rIns="91440" bIns="45720" rtlCol="0">
            <a:normAutofit fontScale="925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err="1" smtClean="0"/>
              <a:t>Koristi</a:t>
            </a:r>
            <a:r>
              <a:rPr lang="hr-HR" dirty="0" smtClean="0"/>
              <a:t>ćemo sledeći oblik algoritma:</a:t>
            </a:r>
          </a:p>
          <a:p>
            <a:pPr lvl="1">
              <a:buFont typeface="Wingdings" pitchFamily="2" charset="2"/>
              <a:buNone/>
            </a:pPr>
            <a:r>
              <a:rPr lang="en-US" sz="2400" b="1" dirty="0" smtClean="0"/>
              <a:t>1. </a:t>
            </a:r>
            <a:r>
              <a:rPr lang="en-US" sz="2400" b="1" dirty="0" err="1" smtClean="0"/>
              <a:t>korak</a:t>
            </a:r>
            <a:r>
              <a:rPr lang="en-US" sz="2400" dirty="0" smtClean="0"/>
              <a:t> </a:t>
            </a:r>
            <a:r>
              <a:rPr lang="hr-HR" sz="2400" dirty="0" smtClean="0"/>
              <a:t>Odredimo polovinu intervala </a:t>
            </a:r>
            <a:r>
              <a:rPr lang="hr-HR" sz="2400" b="1" dirty="0" smtClean="0">
                <a:solidFill>
                  <a:srgbClr val="FF3300"/>
                </a:solidFill>
              </a:rPr>
              <a:t>c=(a+b)</a:t>
            </a:r>
            <a:r>
              <a:rPr lang="en-US" sz="2400" b="1" dirty="0" smtClean="0">
                <a:solidFill>
                  <a:srgbClr val="FF3300"/>
                </a:solidFill>
              </a:rPr>
              <a:t>/2</a:t>
            </a:r>
            <a:r>
              <a:rPr lang="en-US" sz="2400" dirty="0" smtClean="0"/>
              <a:t> </a:t>
            </a:r>
            <a:r>
              <a:rPr lang="en-US" sz="2400" dirty="0" err="1" smtClean="0"/>
              <a:t>i</a:t>
            </a:r>
            <a:r>
              <a:rPr lang="en-US" sz="2400" dirty="0" smtClean="0"/>
              <a:t> </a:t>
            </a:r>
            <a:r>
              <a:rPr lang="en-US" sz="2400" dirty="0" err="1" smtClean="0"/>
              <a:t>vrijednost</a:t>
            </a:r>
            <a:r>
              <a:rPr lang="en-US" sz="2400" dirty="0" smtClean="0"/>
              <a:t> </a:t>
            </a:r>
            <a:r>
              <a:rPr lang="en-US" sz="2400" dirty="0" err="1" smtClean="0"/>
              <a:t>funkcije</a:t>
            </a:r>
            <a:r>
              <a:rPr lang="en-US" sz="2400" dirty="0" smtClean="0"/>
              <a:t> u </a:t>
            </a:r>
            <a:r>
              <a:rPr lang="hr-HR" sz="2400" dirty="0" smtClean="0"/>
              <a:t>tački </a:t>
            </a:r>
            <a:r>
              <a:rPr lang="hr-HR" sz="2400" b="1" dirty="0" smtClean="0">
                <a:solidFill>
                  <a:srgbClr val="FF3300"/>
                </a:solidFill>
              </a:rPr>
              <a:t>c</a:t>
            </a:r>
            <a:r>
              <a:rPr lang="hr-HR" sz="2400" dirty="0" smtClean="0"/>
              <a:t>, </a:t>
            </a:r>
            <a:r>
              <a:rPr lang="hr-HR" sz="2400" b="1" dirty="0" smtClean="0">
                <a:solidFill>
                  <a:srgbClr val="6699FF"/>
                </a:solidFill>
              </a:rPr>
              <a:t>f(c)</a:t>
            </a:r>
            <a:r>
              <a:rPr lang="hr-HR" sz="2400" dirty="0" smtClean="0"/>
              <a:t>.</a:t>
            </a:r>
          </a:p>
          <a:p>
            <a:pPr lvl="1">
              <a:buFont typeface="Wingdings" pitchFamily="2" charset="2"/>
              <a:buNone/>
            </a:pPr>
            <a:r>
              <a:rPr lang="en-US" sz="2400" b="1" dirty="0" smtClean="0"/>
              <a:t>2. </a:t>
            </a:r>
            <a:r>
              <a:rPr lang="en-US" sz="2400" b="1" dirty="0" err="1" smtClean="0"/>
              <a:t>korak</a:t>
            </a:r>
            <a:r>
              <a:rPr lang="hr-HR" sz="2400" dirty="0" smtClean="0"/>
              <a:t> Ako je </a:t>
            </a:r>
            <a:r>
              <a:rPr lang="hr-HR" sz="2400" b="1" dirty="0" smtClean="0">
                <a:solidFill>
                  <a:srgbClr val="FF3300"/>
                </a:solidFill>
              </a:rPr>
              <a:t>f(a)*f(c)</a:t>
            </a:r>
            <a:r>
              <a:rPr lang="en-US" sz="2400" b="1" dirty="0" smtClean="0">
                <a:solidFill>
                  <a:srgbClr val="FF3300"/>
                </a:solidFill>
              </a:rPr>
              <a:t>&lt;0</a:t>
            </a:r>
            <a:r>
              <a:rPr lang="en-US" sz="2400" dirty="0" smtClean="0"/>
              <a:t> </a:t>
            </a:r>
            <a:r>
              <a:rPr lang="en-US" sz="2400" dirty="0" err="1" smtClean="0"/>
              <a:t>postavimo</a:t>
            </a:r>
            <a:r>
              <a:rPr lang="en-US" sz="2400" dirty="0" smtClean="0"/>
              <a:t> </a:t>
            </a:r>
            <a:r>
              <a:rPr lang="en-US" sz="2400" b="1" dirty="0" smtClean="0">
                <a:solidFill>
                  <a:srgbClr val="6699FF"/>
                </a:solidFill>
              </a:rPr>
              <a:t>b=c</a:t>
            </a:r>
            <a:r>
              <a:rPr lang="sr-Latn-CS" sz="2400" dirty="0" smtClean="0"/>
              <a:t>, a </a:t>
            </a:r>
            <a:r>
              <a:rPr lang="en-US" sz="2400" dirty="0" smtClean="0"/>
              <a:t>u </a:t>
            </a:r>
            <a:r>
              <a:rPr lang="en-US" sz="2400" dirty="0" err="1" smtClean="0"/>
              <a:t>suprotnom</a:t>
            </a:r>
            <a:r>
              <a:rPr lang="en-US" sz="2400" dirty="0" smtClean="0"/>
              <a:t> </a:t>
            </a:r>
            <a:r>
              <a:rPr lang="en-US" sz="2400" b="1" dirty="0" smtClean="0">
                <a:solidFill>
                  <a:srgbClr val="6699FF"/>
                </a:solidFill>
              </a:rPr>
              <a:t>a=c</a:t>
            </a:r>
            <a:r>
              <a:rPr lang="en-US" sz="2400" dirty="0" smtClean="0">
                <a:solidFill>
                  <a:srgbClr val="6699FF"/>
                </a:solidFill>
              </a:rPr>
              <a:t> </a:t>
            </a:r>
            <a:r>
              <a:rPr lang="en-US" sz="2400" dirty="0" err="1" smtClean="0"/>
              <a:t>i</a:t>
            </a:r>
            <a:r>
              <a:rPr lang="en-US" sz="2400" dirty="0" smtClean="0"/>
              <a:t> </a:t>
            </a:r>
            <a:r>
              <a:rPr lang="en-US" sz="2400" dirty="0" err="1" smtClean="0"/>
              <a:t>ponovimo</a:t>
            </a:r>
            <a:r>
              <a:rPr lang="en-US" sz="2400" dirty="0" smtClean="0"/>
              <a:t> </a:t>
            </a:r>
            <a:r>
              <a:rPr lang="en-US" sz="2400" dirty="0" err="1" smtClean="0"/>
              <a:t>prvi</a:t>
            </a:r>
            <a:r>
              <a:rPr lang="en-US" sz="2400" dirty="0" smtClean="0"/>
              <a:t> </a:t>
            </a:r>
            <a:r>
              <a:rPr lang="en-US" sz="2400" dirty="0" err="1" smtClean="0"/>
              <a:t>korak</a:t>
            </a:r>
            <a:r>
              <a:rPr lang="en-US" sz="2400" dirty="0" smtClean="0"/>
              <a:t>.</a:t>
            </a:r>
          </a:p>
          <a:p>
            <a:pPr lvl="1"/>
            <a:r>
              <a:rPr lang="en-US" sz="2400" dirty="0" err="1" smtClean="0"/>
              <a:t>Prva</a:t>
            </a:r>
            <a:r>
              <a:rPr lang="en-US" sz="2400" dirty="0" smtClean="0"/>
              <a:t> </a:t>
            </a:r>
            <a:r>
              <a:rPr lang="en-US" sz="2400" dirty="0" err="1" smtClean="0"/>
              <a:t>dva</a:t>
            </a:r>
            <a:r>
              <a:rPr lang="en-US" sz="2400" dirty="0" smtClean="0"/>
              <a:t> </a:t>
            </a:r>
            <a:r>
              <a:rPr lang="en-US" sz="2400" dirty="0" err="1" smtClean="0"/>
              <a:t>koraka</a:t>
            </a:r>
            <a:r>
              <a:rPr lang="en-US" sz="2400" dirty="0" smtClean="0"/>
              <a:t> </a:t>
            </a:r>
            <a:r>
              <a:rPr lang="en-US" sz="2400" dirty="0" err="1" smtClean="0"/>
              <a:t>ponavljamo</a:t>
            </a:r>
            <a:r>
              <a:rPr lang="en-US" sz="2400" dirty="0" smtClean="0"/>
              <a:t> </a:t>
            </a:r>
            <a:r>
              <a:rPr lang="en-US" sz="2400" dirty="0" err="1" smtClean="0"/>
              <a:t>specificirani</a:t>
            </a:r>
            <a:r>
              <a:rPr lang="en-US" sz="2400" dirty="0" smtClean="0"/>
              <a:t> </a:t>
            </a:r>
            <a:r>
              <a:rPr lang="en-US" sz="2400" dirty="0" err="1" smtClean="0"/>
              <a:t>broj</a:t>
            </a:r>
            <a:r>
              <a:rPr lang="en-US" sz="2400" dirty="0" smtClean="0"/>
              <a:t> </a:t>
            </a:r>
            <a:r>
              <a:rPr lang="en-US" sz="2400" dirty="0" err="1" smtClean="0"/>
              <a:t>puta</a:t>
            </a:r>
            <a:r>
              <a:rPr lang="sr-Latn-ME" sz="2400" dirty="0" smtClean="0"/>
              <a:t> ili dok ne suzimo interval do zadovoljavajuće tačnosti</a:t>
            </a:r>
            <a:r>
              <a:rPr lang="en-US" sz="2400" dirty="0" smtClean="0"/>
              <a:t>.</a:t>
            </a:r>
          </a:p>
          <a:p>
            <a:r>
              <a:rPr lang="en-US" dirty="0" err="1" smtClean="0"/>
              <a:t>Odradimo</a:t>
            </a:r>
            <a:r>
              <a:rPr lang="en-US" dirty="0" smtClean="0"/>
              <a:t> </a:t>
            </a:r>
            <a:r>
              <a:rPr lang="en-US" dirty="0" err="1" smtClean="0"/>
              <a:t>predmetni</a:t>
            </a:r>
            <a:r>
              <a:rPr lang="en-US" dirty="0" smtClean="0"/>
              <a:t> </a:t>
            </a:r>
            <a:r>
              <a:rPr lang="en-US" dirty="0" err="1" smtClean="0"/>
              <a:t>algoritam</a:t>
            </a:r>
            <a:r>
              <a:rPr lang="en-US" dirty="0" smtClean="0"/>
              <a:t> </a:t>
            </a:r>
            <a:r>
              <a:rPr lang="en-US" dirty="0" err="1" smtClean="0"/>
              <a:t>ako</a:t>
            </a:r>
            <a:r>
              <a:rPr lang="en-US" dirty="0" smtClean="0"/>
              <a:t> je </a:t>
            </a:r>
            <a:r>
              <a:rPr lang="en-US" b="1" dirty="0" smtClean="0">
                <a:solidFill>
                  <a:srgbClr val="FF3300"/>
                </a:solidFill>
              </a:rPr>
              <a:t>f(x)=x-</a:t>
            </a:r>
            <a:r>
              <a:rPr lang="en-US" b="1" dirty="0" err="1" smtClean="0">
                <a:solidFill>
                  <a:srgbClr val="FF3300"/>
                </a:solidFill>
              </a:rPr>
              <a:t>exp</a:t>
            </a:r>
            <a:r>
              <a:rPr lang="en-US" b="1" dirty="0" smtClean="0">
                <a:solidFill>
                  <a:srgbClr val="FF3300"/>
                </a:solidFill>
              </a:rPr>
              <a:t>(x)</a:t>
            </a:r>
            <a:r>
              <a:rPr lang="sr-Latn-ME" b="1" dirty="0" smtClean="0">
                <a:solidFill>
                  <a:srgbClr val="FF3300"/>
                </a:solidFill>
              </a:rPr>
              <a:t>+1.5</a:t>
            </a:r>
            <a:r>
              <a:rPr lang="en-US" dirty="0" smtClean="0"/>
              <a:t> (</a:t>
            </a:r>
            <a:r>
              <a:rPr lang="en-US" b="1" dirty="0" err="1" smtClean="0">
                <a:solidFill>
                  <a:srgbClr val="6699FF"/>
                </a:solidFill>
              </a:rPr>
              <a:t>exp</a:t>
            </a:r>
            <a:r>
              <a:rPr lang="en-US" b="1" dirty="0" smtClean="0">
                <a:solidFill>
                  <a:srgbClr val="6699FF"/>
                </a:solidFill>
              </a:rPr>
              <a:t>(x)=e</a:t>
            </a:r>
            <a:r>
              <a:rPr lang="en-US" b="1" baseline="30000" dirty="0" smtClean="0">
                <a:solidFill>
                  <a:srgbClr val="6699FF"/>
                </a:solidFill>
              </a:rPr>
              <a:t>x</a:t>
            </a:r>
            <a:r>
              <a:rPr lang="en-US" dirty="0" smtClean="0"/>
              <a:t>) </a:t>
            </a:r>
            <a:r>
              <a:rPr lang="en-US" dirty="0" err="1" smtClean="0"/>
              <a:t>na</a:t>
            </a:r>
            <a:r>
              <a:rPr lang="en-US" dirty="0" smtClean="0"/>
              <a:t> </a:t>
            </a:r>
            <a:r>
              <a:rPr lang="en-US" dirty="0" err="1" smtClean="0"/>
              <a:t>intervalu</a:t>
            </a:r>
            <a:r>
              <a:rPr lang="en-US" dirty="0" smtClean="0"/>
              <a:t> </a:t>
            </a:r>
            <a:r>
              <a:rPr lang="hr-HR" b="1" dirty="0" smtClean="0">
                <a:solidFill>
                  <a:srgbClr val="FF3300"/>
                </a:solidFill>
              </a:rPr>
              <a:t>x</a:t>
            </a:r>
            <a:r>
              <a:rPr lang="hr-HR" b="1" dirty="0" smtClean="0">
                <a:solidFill>
                  <a:srgbClr val="FF3300"/>
                </a:solidFill>
                <a:sym typeface="Symbol" pitchFamily="18" charset="2"/>
              </a:rPr>
              <a:t></a:t>
            </a:r>
            <a:r>
              <a:rPr lang="en-US" b="1" dirty="0" smtClean="0">
                <a:solidFill>
                  <a:srgbClr val="FF3300"/>
                </a:solidFill>
                <a:sym typeface="Symbol" pitchFamily="18" charset="2"/>
              </a:rPr>
              <a:t>[0,1]</a:t>
            </a:r>
            <a:r>
              <a:rPr lang="en-US" dirty="0" smtClean="0">
                <a:solidFill>
                  <a:srgbClr val="FF3300"/>
                </a:solidFill>
                <a:sym typeface="Symbol" pitchFamily="18" charset="2"/>
              </a:rPr>
              <a:t>. </a:t>
            </a:r>
            <a:endParaRPr lang="en-US" dirty="0" smtClean="0">
              <a:sym typeface="Symbol" pitchFamily="18" charset="2"/>
            </a:endParaRPr>
          </a:p>
        </p:txBody>
      </p:sp>
      <p:sp>
        <p:nvSpPr>
          <p:cNvPr id="23" name="TextBox 22"/>
          <p:cNvSpPr txBox="1"/>
          <p:nvPr/>
        </p:nvSpPr>
        <p:spPr>
          <a:xfrm>
            <a:off x="-25400" y="4267200"/>
            <a:ext cx="4419600" cy="2031325"/>
          </a:xfrm>
          <a:prstGeom prst="rect">
            <a:avLst/>
          </a:prstGeom>
          <a:noFill/>
        </p:spPr>
        <p:txBody>
          <a:bodyPr wrap="square" rtlCol="0">
            <a:spAutoFit/>
          </a:bodyPr>
          <a:lstStyle/>
          <a:p>
            <a:r>
              <a:rPr lang="en-GB" b="1" dirty="0">
                <a:solidFill>
                  <a:srgbClr val="0070C0"/>
                </a:solidFill>
              </a:rPr>
              <a:t>double </a:t>
            </a:r>
            <a:r>
              <a:rPr lang="en-GB" b="1" dirty="0" err="1">
                <a:solidFill>
                  <a:srgbClr val="0070C0"/>
                </a:solidFill>
              </a:rPr>
              <a:t>podijeli</a:t>
            </a:r>
            <a:r>
              <a:rPr lang="en-GB" b="1" dirty="0">
                <a:solidFill>
                  <a:srgbClr val="0070C0"/>
                </a:solidFill>
              </a:rPr>
              <a:t>(double l, double r){</a:t>
            </a:r>
          </a:p>
          <a:p>
            <a:r>
              <a:rPr lang="en-GB" b="1" dirty="0">
                <a:solidFill>
                  <a:srgbClr val="0070C0"/>
                </a:solidFill>
              </a:rPr>
              <a:t>double mid;</a:t>
            </a:r>
          </a:p>
          <a:p>
            <a:r>
              <a:rPr lang="en-GB" b="1" dirty="0">
                <a:solidFill>
                  <a:srgbClr val="0070C0"/>
                </a:solidFill>
              </a:rPr>
              <a:t>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=1;i&lt;=100;i++){</a:t>
            </a:r>
          </a:p>
          <a:p>
            <a:r>
              <a:rPr lang="en-GB" b="1" dirty="0">
                <a:solidFill>
                  <a:srgbClr val="0070C0"/>
                </a:solidFill>
              </a:rPr>
              <a:t>    mid=(</a:t>
            </a:r>
            <a:r>
              <a:rPr lang="en-GB" b="1" dirty="0" err="1">
                <a:solidFill>
                  <a:srgbClr val="0070C0"/>
                </a:solidFill>
              </a:rPr>
              <a:t>l+r</a:t>
            </a:r>
            <a:r>
              <a:rPr lang="en-GB" b="1" dirty="0">
                <a:solidFill>
                  <a:srgbClr val="0070C0"/>
                </a:solidFill>
              </a:rPr>
              <a:t>)/2;</a:t>
            </a:r>
          </a:p>
          <a:p>
            <a:r>
              <a:rPr lang="en-GB" b="1" dirty="0">
                <a:solidFill>
                  <a:srgbClr val="0070C0"/>
                </a:solidFill>
              </a:rPr>
              <a:t>    if(</a:t>
            </a:r>
            <a:r>
              <a:rPr lang="en-GB" b="1" dirty="0" err="1">
                <a:solidFill>
                  <a:srgbClr val="0070C0"/>
                </a:solidFill>
              </a:rPr>
              <a:t>funkc</a:t>
            </a:r>
            <a:r>
              <a:rPr lang="en-GB" b="1" dirty="0">
                <a:solidFill>
                  <a:srgbClr val="0070C0"/>
                </a:solidFill>
              </a:rPr>
              <a:t>(l)*</a:t>
            </a:r>
            <a:r>
              <a:rPr lang="en-GB" b="1" dirty="0" err="1">
                <a:solidFill>
                  <a:srgbClr val="0070C0"/>
                </a:solidFill>
              </a:rPr>
              <a:t>funkc</a:t>
            </a:r>
            <a:r>
              <a:rPr lang="en-GB" b="1" dirty="0">
                <a:solidFill>
                  <a:srgbClr val="0070C0"/>
                </a:solidFill>
              </a:rPr>
              <a:t>(mid)&lt;0) r=mid;</a:t>
            </a:r>
          </a:p>
          <a:p>
            <a:r>
              <a:rPr lang="en-GB" b="1" dirty="0">
                <a:solidFill>
                  <a:srgbClr val="0070C0"/>
                </a:solidFill>
              </a:rPr>
              <a:t>    else l=mid</a:t>
            </a:r>
            <a:r>
              <a:rPr lang="en-GB" b="1" dirty="0" smtClean="0">
                <a:solidFill>
                  <a:srgbClr val="0070C0"/>
                </a:solidFill>
              </a:rPr>
              <a:t>;}</a:t>
            </a:r>
            <a:endParaRPr lang="en-GB" b="1" dirty="0">
              <a:solidFill>
                <a:srgbClr val="0070C0"/>
              </a:solidFill>
            </a:endParaRPr>
          </a:p>
          <a:p>
            <a:r>
              <a:rPr lang="en-GB" b="1" dirty="0">
                <a:solidFill>
                  <a:srgbClr val="0070C0"/>
                </a:solidFill>
              </a:rPr>
              <a:t>return (</a:t>
            </a:r>
            <a:r>
              <a:rPr lang="en-GB" b="1" dirty="0" err="1">
                <a:solidFill>
                  <a:srgbClr val="0070C0"/>
                </a:solidFill>
              </a:rPr>
              <a:t>r+l</a:t>
            </a:r>
            <a:r>
              <a:rPr lang="en-GB" b="1" dirty="0">
                <a:solidFill>
                  <a:srgbClr val="0070C0"/>
                </a:solidFill>
              </a:rPr>
              <a:t>)/2</a:t>
            </a:r>
            <a:r>
              <a:rPr lang="en-GB" b="1" dirty="0" smtClean="0">
                <a:solidFill>
                  <a:srgbClr val="0070C0"/>
                </a:solidFill>
              </a:rPr>
              <a:t>;}</a:t>
            </a:r>
            <a:endParaRPr lang="en-GB" b="1" dirty="0">
              <a:solidFill>
                <a:srgbClr val="0070C0"/>
              </a:solidFill>
            </a:endParaRPr>
          </a:p>
        </p:txBody>
      </p:sp>
      <p:sp>
        <p:nvSpPr>
          <p:cNvPr id="24" name="TextBox 23"/>
          <p:cNvSpPr txBox="1"/>
          <p:nvPr/>
        </p:nvSpPr>
        <p:spPr>
          <a:xfrm>
            <a:off x="3886200" y="5858470"/>
            <a:ext cx="4800600" cy="923330"/>
          </a:xfrm>
          <a:prstGeom prst="rect">
            <a:avLst/>
          </a:prstGeom>
          <a:noFill/>
        </p:spPr>
        <p:txBody>
          <a:bodyPr wrap="square" rtlCol="0">
            <a:spAutoFit/>
          </a:bodyPr>
          <a:lstStyle/>
          <a:p>
            <a:r>
              <a:rPr lang="sr-Cyrl-BA" b="1" dirty="0" smtClean="0">
                <a:solidFill>
                  <a:srgbClr val="0070C0"/>
                </a:solidFill>
              </a:rPr>
              <a:t>#</a:t>
            </a:r>
            <a:r>
              <a:rPr lang="en-US" b="1" dirty="0" smtClean="0">
                <a:solidFill>
                  <a:srgbClr val="0070C0"/>
                </a:solidFill>
              </a:rPr>
              <a:t>include &lt;</a:t>
            </a:r>
            <a:r>
              <a:rPr lang="en-US" b="1" dirty="0" err="1" smtClean="0">
                <a:solidFill>
                  <a:srgbClr val="0070C0"/>
                </a:solidFill>
              </a:rPr>
              <a:t>math.h</a:t>
            </a:r>
            <a:r>
              <a:rPr lang="en-US" b="1" dirty="0" smtClean="0">
                <a:solidFill>
                  <a:srgbClr val="0070C0"/>
                </a:solidFill>
              </a:rPr>
              <a:t>&gt;</a:t>
            </a:r>
            <a:endParaRPr lang="sr-Cyrl-BA" b="1" dirty="0" smtClean="0">
              <a:solidFill>
                <a:srgbClr val="0070C0"/>
              </a:solidFill>
            </a:endParaRPr>
          </a:p>
          <a:p>
            <a:r>
              <a:rPr lang="en-GB" b="1" dirty="0" smtClean="0">
                <a:solidFill>
                  <a:srgbClr val="0070C0"/>
                </a:solidFill>
              </a:rPr>
              <a:t>double </a:t>
            </a:r>
            <a:r>
              <a:rPr lang="en-GB" b="1" dirty="0" err="1">
                <a:solidFill>
                  <a:srgbClr val="0070C0"/>
                </a:solidFill>
              </a:rPr>
              <a:t>funkc</a:t>
            </a:r>
            <a:r>
              <a:rPr lang="en-GB" b="1" dirty="0">
                <a:solidFill>
                  <a:srgbClr val="0070C0"/>
                </a:solidFill>
              </a:rPr>
              <a:t>(float x</a:t>
            </a:r>
            <a:r>
              <a:rPr lang="en-GB" b="1" dirty="0" smtClean="0">
                <a:solidFill>
                  <a:srgbClr val="0070C0"/>
                </a:solidFill>
              </a:rPr>
              <a:t>){return </a:t>
            </a:r>
            <a:r>
              <a:rPr lang="en-GB" b="1" dirty="0">
                <a:solidFill>
                  <a:srgbClr val="0070C0"/>
                </a:solidFill>
              </a:rPr>
              <a:t>x-</a:t>
            </a:r>
            <a:r>
              <a:rPr lang="en-GB" b="1" dirty="0" err="1">
                <a:solidFill>
                  <a:srgbClr val="0070C0"/>
                </a:solidFill>
              </a:rPr>
              <a:t>exp</a:t>
            </a:r>
            <a:r>
              <a:rPr lang="en-GB" b="1" dirty="0">
                <a:solidFill>
                  <a:srgbClr val="0070C0"/>
                </a:solidFill>
              </a:rPr>
              <a:t>(x)+1.5</a:t>
            </a:r>
            <a:r>
              <a:rPr lang="en-GB" b="1" dirty="0" smtClean="0">
                <a:solidFill>
                  <a:srgbClr val="0070C0"/>
                </a:solidFill>
              </a:rPr>
              <a:t>;}</a:t>
            </a:r>
            <a:endParaRPr lang="sr-Cyrl-BA" b="1" dirty="0" smtClean="0">
              <a:solidFill>
                <a:srgbClr val="0070C0"/>
              </a:solidFill>
            </a:endParaRPr>
          </a:p>
          <a:p>
            <a:r>
              <a:rPr lang="en-GB" b="1" dirty="0" err="1">
                <a:solidFill>
                  <a:srgbClr val="0070C0"/>
                </a:solidFill>
              </a:rPr>
              <a:t>int</a:t>
            </a:r>
            <a:r>
              <a:rPr lang="en-GB" b="1" dirty="0">
                <a:solidFill>
                  <a:srgbClr val="0070C0"/>
                </a:solidFill>
              </a:rPr>
              <a:t> main</a:t>
            </a:r>
            <a:r>
              <a:rPr lang="en-GB" b="1" dirty="0" smtClean="0">
                <a:solidFill>
                  <a:srgbClr val="0070C0"/>
                </a:solidFill>
              </a:rPr>
              <a:t>(){</a:t>
            </a:r>
            <a:r>
              <a:rPr lang="en-GB" b="1" dirty="0" err="1" smtClean="0">
                <a:solidFill>
                  <a:srgbClr val="0070C0"/>
                </a:solidFill>
              </a:rPr>
              <a:t>cout</a:t>
            </a:r>
            <a:r>
              <a:rPr lang="en-GB" b="1" dirty="0">
                <a:solidFill>
                  <a:srgbClr val="0070C0"/>
                </a:solidFill>
              </a:rPr>
              <a:t>&lt;&lt;</a:t>
            </a:r>
            <a:r>
              <a:rPr lang="en-GB" b="1" dirty="0" err="1">
                <a:solidFill>
                  <a:srgbClr val="0070C0"/>
                </a:solidFill>
              </a:rPr>
              <a:t>podijeli</a:t>
            </a:r>
            <a:r>
              <a:rPr lang="en-GB" b="1" dirty="0">
                <a:solidFill>
                  <a:srgbClr val="0070C0"/>
                </a:solidFill>
              </a:rPr>
              <a:t>(0.0,1.0</a:t>
            </a:r>
            <a:r>
              <a:rPr lang="en-GB" b="1" dirty="0" smtClean="0">
                <a:solidFill>
                  <a:srgbClr val="0070C0"/>
                </a:solidFill>
              </a:rPr>
              <a:t>);}</a:t>
            </a:r>
            <a:endParaRPr lang="en-GB" b="1" dirty="0">
              <a:solidFill>
                <a:srgbClr val="0070C0"/>
              </a:solidFill>
            </a:endParaRPr>
          </a:p>
        </p:txBody>
      </p:sp>
    </p:spTree>
    <p:extLst>
      <p:ext uri="{BB962C8B-B14F-4D97-AF65-F5344CB8AC3E}">
        <p14:creationId xmlns:p14="http://schemas.microsoft.com/office/powerpoint/2010/main" val="42779442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60" y="381000"/>
            <a:ext cx="2286000" cy="990600"/>
          </a:xfrm>
        </p:spPr>
        <p:txBody>
          <a:bodyPr/>
          <a:lstStyle/>
          <a:p>
            <a:r>
              <a:rPr lang="en-US" dirty="0" err="1" smtClean="0"/>
              <a:t>Primjer</a:t>
            </a:r>
            <a:endParaRPr lang="en-US" dirty="0"/>
          </a:p>
        </p:txBody>
      </p:sp>
      <p:sp>
        <p:nvSpPr>
          <p:cNvPr id="3" name="Content Placeholder 2"/>
          <p:cNvSpPr>
            <a:spLocks noGrp="1"/>
          </p:cNvSpPr>
          <p:nvPr>
            <p:ph idx="1"/>
          </p:nvPr>
        </p:nvSpPr>
        <p:spPr>
          <a:xfrm>
            <a:off x="0" y="1219200"/>
            <a:ext cx="9220200" cy="5638800"/>
          </a:xfrm>
        </p:spPr>
        <p:txBody>
          <a:bodyPr>
            <a:normAutofit/>
          </a:bodyPr>
          <a:lstStyle/>
          <a:p>
            <a:r>
              <a:rPr lang="vi-VN" sz="1800" dirty="0"/>
              <a:t>Dato je </a:t>
            </a:r>
            <a:r>
              <a:rPr lang="vi-VN" sz="1800" b="1" i="1" dirty="0">
                <a:solidFill>
                  <a:srgbClr val="C00000"/>
                </a:solidFill>
              </a:rPr>
              <a:t>n</a:t>
            </a:r>
            <a:r>
              <a:rPr lang="vi-VN" sz="1800" dirty="0"/>
              <a:t> burića. U svakom buretu se nalazi određena količina vode. Perica može da probuši ukupno </a:t>
            </a:r>
            <a:r>
              <a:rPr lang="vi-VN" sz="1800" b="1" i="1" dirty="0">
                <a:solidFill>
                  <a:srgbClr val="C00000"/>
                </a:solidFill>
              </a:rPr>
              <a:t>m</a:t>
            </a:r>
            <a:r>
              <a:rPr lang="vi-VN" sz="1800" dirty="0"/>
              <a:t> rupa na dnima burića (</a:t>
            </a:r>
            <a:r>
              <a:rPr lang="vi-VN" sz="1800" b="1" i="1" dirty="0" smtClean="0">
                <a:solidFill>
                  <a:srgbClr val="C00000"/>
                </a:solidFill>
              </a:rPr>
              <a:t>m</a:t>
            </a:r>
            <a:r>
              <a:rPr lang="vi-VN" sz="1800" b="1" dirty="0" smtClean="0">
                <a:solidFill>
                  <a:srgbClr val="C00000"/>
                </a:solidFill>
              </a:rPr>
              <a:t>&gt;</a:t>
            </a:r>
            <a:r>
              <a:rPr lang="vi-VN" sz="1800" b="1" i="1" dirty="0" smtClean="0">
                <a:solidFill>
                  <a:srgbClr val="C00000"/>
                </a:solidFill>
              </a:rPr>
              <a:t>n</a:t>
            </a:r>
            <a:r>
              <a:rPr lang="vi-VN" sz="1800" dirty="0"/>
              <a:t>). Kroz svaku probušenu rupu izlazi 1 litar vode u sekundi. Perica sve rupe buši istovremeno i želi da ih probuši tako da što pre ni u jednom buretu ne ostane ni malo vode (tj. da sva voda isteče što </a:t>
            </a:r>
            <a:r>
              <a:rPr lang="vi-VN" sz="1800" dirty="0" smtClean="0"/>
              <a:t>pr</a:t>
            </a:r>
            <a:r>
              <a:rPr lang="en-US" sz="1800" dirty="0" err="1" smtClean="0"/>
              <a:t>ij</a:t>
            </a:r>
            <a:r>
              <a:rPr lang="vi-VN" sz="1800" dirty="0" smtClean="0"/>
              <a:t>e</a:t>
            </a:r>
            <a:r>
              <a:rPr lang="vi-VN" sz="1800" dirty="0"/>
              <a:t>). Odrediti koliko je minimalno </a:t>
            </a:r>
            <a:r>
              <a:rPr lang="vi-VN" sz="1800" dirty="0" smtClean="0"/>
              <a:t>vr</a:t>
            </a:r>
            <a:r>
              <a:rPr lang="sr-Latn-ME" sz="1800" dirty="0" smtClean="0"/>
              <a:t>ij</a:t>
            </a:r>
            <a:r>
              <a:rPr lang="vi-VN" sz="1800" dirty="0" smtClean="0"/>
              <a:t>eme </a:t>
            </a:r>
            <a:r>
              <a:rPr lang="vi-VN" sz="1800" dirty="0"/>
              <a:t>posle bušenje nakon koga ni u </a:t>
            </a:r>
            <a:r>
              <a:rPr lang="vi-VN" sz="1800" dirty="0" smtClean="0"/>
              <a:t>jed</a:t>
            </a:r>
            <a:r>
              <a:rPr lang="en-US" sz="1800" dirty="0" smtClean="0"/>
              <a:t>n</a:t>
            </a:r>
            <a:r>
              <a:rPr lang="vi-VN" sz="1800" dirty="0" smtClean="0"/>
              <a:t>om </a:t>
            </a:r>
            <a:r>
              <a:rPr lang="vi-VN" sz="1800" dirty="0"/>
              <a:t>buretu neće više biti </a:t>
            </a:r>
            <a:r>
              <a:rPr lang="vi-VN" sz="1800" dirty="0" smtClean="0"/>
              <a:t>vode</a:t>
            </a:r>
            <a:r>
              <a:rPr lang="sr-Latn-ME" sz="1800" dirty="0" smtClean="0"/>
              <a:t>.</a:t>
            </a:r>
            <a:endParaRPr lang="en-GB" sz="1800" dirty="0" smtClean="0"/>
          </a:p>
          <a:p>
            <a:r>
              <a:rPr lang="sr-Latn-ME" sz="1800" dirty="0" smtClean="0"/>
              <a:t>Često ćemo se za ilustraciju služiti zadacima koji su bii na programerskim takmičenjima (za srednje škole uglavnom)</a:t>
            </a:r>
            <a:r>
              <a:rPr lang="vi-VN" sz="1800" dirty="0" smtClean="0"/>
              <a:t>.</a:t>
            </a:r>
            <a:r>
              <a:rPr lang="sr-Latn-ME" sz="1800" dirty="0" smtClean="0"/>
              <a:t> Puni tekst ovoga zadatka možete naći na:</a:t>
            </a:r>
            <a:br>
              <a:rPr lang="sr-Latn-ME" sz="1800" dirty="0" smtClean="0"/>
            </a:br>
            <a:r>
              <a:rPr lang="en-US" sz="1800" dirty="0" smtClean="0">
                <a:hlinkClick r:id="rId4"/>
              </a:rPr>
              <a:t>https</a:t>
            </a:r>
            <a:r>
              <a:rPr lang="en-US" sz="1800" dirty="0">
                <a:hlinkClick r:id="rId4"/>
              </a:rPr>
              <a:t>://</a:t>
            </a:r>
            <a:r>
              <a:rPr lang="en-US" sz="1800" dirty="0" smtClean="0">
                <a:hlinkClick r:id="rId4"/>
              </a:rPr>
              <a:t>takprog.dms.rs/takmicenja/2009.1.okr/4.burici/task.html</a:t>
            </a:r>
            <a:endParaRPr lang="en-US" sz="1800" dirty="0" smtClean="0"/>
          </a:p>
          <a:p>
            <a:r>
              <a:rPr lang="sr-Latn-ME" sz="1800" dirty="0" smtClean="0"/>
              <a:t>Ove zadatke uglavnom nećemo rješavati u cjelosti već će biti date samo osnovne napomene a ponekad će rješenje biti dato u </a:t>
            </a:r>
            <a:r>
              <a:rPr lang="sr-Latn-ME" sz="1800" i="1" dirty="0" smtClean="0"/>
              <a:t>notes</a:t>
            </a:r>
            <a:r>
              <a:rPr lang="sr-Latn-ME" sz="1800" dirty="0" smtClean="0"/>
              <a:t> na slajd. Rješenja su obično dovoljno obimna da bi zauzela jedan ili više slajdova.</a:t>
            </a:r>
          </a:p>
          <a:p>
            <a:r>
              <a:rPr lang="en-GB" sz="1800" dirty="0" err="1" smtClean="0"/>
              <a:t>Kakve</a:t>
            </a:r>
            <a:r>
              <a:rPr lang="en-GB" sz="1800" dirty="0" smtClean="0"/>
              <a:t> </a:t>
            </a:r>
            <a:r>
              <a:rPr lang="en-GB" sz="1800" dirty="0" err="1" smtClean="0"/>
              <a:t>ovo</a:t>
            </a:r>
            <a:r>
              <a:rPr lang="en-GB" sz="1800" dirty="0" smtClean="0"/>
              <a:t> </a:t>
            </a:r>
            <a:r>
              <a:rPr lang="en-GB" sz="1800" dirty="0" err="1" smtClean="0"/>
              <a:t>veze</a:t>
            </a:r>
            <a:r>
              <a:rPr lang="en-GB" sz="1800" dirty="0" smtClean="0"/>
              <a:t> </a:t>
            </a:r>
            <a:r>
              <a:rPr lang="en-GB" sz="1800" dirty="0" err="1" smtClean="0"/>
              <a:t>ima</a:t>
            </a:r>
            <a:r>
              <a:rPr lang="en-GB" sz="1800" dirty="0" smtClean="0"/>
              <a:t> </a:t>
            </a:r>
            <a:r>
              <a:rPr lang="en-GB" sz="1800" dirty="0" err="1" smtClean="0"/>
              <a:t>sa</a:t>
            </a:r>
            <a:r>
              <a:rPr lang="en-GB" sz="1800" dirty="0" smtClean="0"/>
              <a:t> </a:t>
            </a:r>
            <a:r>
              <a:rPr lang="en-GB" sz="1800" dirty="0" err="1" smtClean="0"/>
              <a:t>binarnom</a:t>
            </a:r>
            <a:r>
              <a:rPr lang="en-GB" sz="1800" dirty="0" smtClean="0"/>
              <a:t> </a:t>
            </a:r>
            <a:r>
              <a:rPr lang="en-GB" sz="1800" dirty="0" err="1" smtClean="0"/>
              <a:t>pretragom</a:t>
            </a:r>
            <a:r>
              <a:rPr lang="en-GB" sz="1800" dirty="0" smtClean="0"/>
              <a:t>? </a:t>
            </a:r>
            <a:r>
              <a:rPr lang="en-GB" sz="1800" dirty="0" err="1" smtClean="0"/>
              <a:t>Polako</a:t>
            </a:r>
            <a:r>
              <a:rPr lang="en-GB" sz="1800" dirty="0" smtClean="0"/>
              <a:t> </a:t>
            </a:r>
            <a:r>
              <a:rPr lang="en-GB" sz="1800" dirty="0" err="1" smtClean="0"/>
              <a:t>vidje</a:t>
            </a:r>
            <a:r>
              <a:rPr lang="sr-Latn-ME" sz="1800" dirty="0" smtClean="0"/>
              <a:t>ćete. </a:t>
            </a:r>
          </a:p>
          <a:p>
            <a:r>
              <a:rPr lang="sr-Latn-ME" sz="1800" dirty="0" smtClean="0"/>
              <a:t>Ako u buretu ima </a:t>
            </a:r>
            <a:r>
              <a:rPr lang="sr-Latn-ME" sz="1800" i="1" dirty="0" smtClean="0"/>
              <a:t>a</a:t>
            </a:r>
            <a:r>
              <a:rPr lang="en-US" sz="1800" dirty="0" smtClean="0"/>
              <a:t>[</a:t>
            </a:r>
            <a:r>
              <a:rPr lang="en-US" sz="1800" i="1" dirty="0" err="1" smtClean="0"/>
              <a:t>i</a:t>
            </a:r>
            <a:r>
              <a:rPr lang="en-US" sz="1800" dirty="0" smtClean="0"/>
              <a:t>] </a:t>
            </a:r>
            <a:r>
              <a:rPr lang="en-US" sz="1800" dirty="0" err="1" smtClean="0"/>
              <a:t>vode</a:t>
            </a:r>
            <a:r>
              <a:rPr lang="en-US" sz="1800" dirty="0" smtClean="0"/>
              <a:t> da bi </a:t>
            </a:r>
            <a:r>
              <a:rPr lang="en-US" sz="1800" dirty="0" err="1" smtClean="0"/>
              <a:t>voda</a:t>
            </a:r>
            <a:r>
              <a:rPr lang="en-US" sz="1800" dirty="0" smtClean="0"/>
              <a:t> </a:t>
            </a:r>
            <a:r>
              <a:rPr lang="en-US" sz="1800" dirty="0" err="1" smtClean="0"/>
              <a:t>istekla</a:t>
            </a:r>
            <a:r>
              <a:rPr lang="en-US" sz="1800" dirty="0" smtClean="0"/>
              <a:t> za </a:t>
            </a:r>
            <a:r>
              <a:rPr lang="en-US" sz="1800" i="1" dirty="0" smtClean="0"/>
              <a:t>t</a:t>
            </a:r>
            <a:r>
              <a:rPr lang="en-US" sz="1800" dirty="0" smtClean="0"/>
              <a:t> </a:t>
            </a:r>
            <a:r>
              <a:rPr lang="en-US" sz="1800" dirty="0" err="1" smtClean="0"/>
              <a:t>sekundi</a:t>
            </a:r>
            <a:r>
              <a:rPr lang="en-US" sz="1800" dirty="0" smtClean="0"/>
              <a:t> </a:t>
            </a:r>
            <a:r>
              <a:rPr lang="en-US" sz="1800" dirty="0" err="1" smtClean="0"/>
              <a:t>potrebno</a:t>
            </a:r>
            <a:r>
              <a:rPr lang="en-US" sz="1800" dirty="0" smtClean="0"/>
              <a:t> je</a:t>
            </a:r>
            <a:r>
              <a:rPr lang="sr-Latn-ME" sz="1800" dirty="0" smtClean="0"/>
              <a:t>              rupa.</a:t>
            </a:r>
          </a:p>
          <a:p>
            <a:r>
              <a:rPr lang="sr-Latn-ME" sz="1800" dirty="0" smtClean="0"/>
              <a:t>Ukupno je to rupa: </a:t>
            </a:r>
            <a:r>
              <a:rPr lang="en-US" sz="1800" dirty="0" smtClean="0"/>
              <a:t> </a:t>
            </a:r>
          </a:p>
          <a:p>
            <a:endParaRPr lang="en-US" sz="1800" dirty="0"/>
          </a:p>
        </p:txBody>
      </p:sp>
      <p:graphicFrame>
        <p:nvGraphicFramePr>
          <p:cNvPr id="4" name="Object 3"/>
          <p:cNvGraphicFramePr>
            <a:graphicFrameLocks noChangeAspect="1"/>
          </p:cNvGraphicFramePr>
          <p:nvPr>
            <p:extLst>
              <p:ext uri="{D42A27DB-BD31-4B8C-83A1-F6EECF244321}">
                <p14:modId xmlns:p14="http://schemas.microsoft.com/office/powerpoint/2010/main" val="3972743547"/>
              </p:ext>
            </p:extLst>
          </p:nvPr>
        </p:nvGraphicFramePr>
        <p:xfrm>
          <a:off x="7277100" y="5029200"/>
          <a:ext cx="800100" cy="342900"/>
        </p:xfrm>
        <a:graphic>
          <a:graphicData uri="http://schemas.openxmlformats.org/presentationml/2006/ole">
            <mc:AlternateContent xmlns:mc="http://schemas.openxmlformats.org/markup-compatibility/2006">
              <mc:Choice xmlns:v="urn:schemas-microsoft-com:vml" Requires="v">
                <p:oleObj spid="_x0000_s19802" name="Equation" r:id="rId5" imgW="799920" imgH="342720" progId="Equation.DSMT4">
                  <p:embed/>
                </p:oleObj>
              </mc:Choice>
              <mc:Fallback>
                <p:oleObj name="Equation" r:id="rId5" imgW="799920" imgH="342720" progId="Equation.DSMT4">
                  <p:embed/>
                  <p:pic>
                    <p:nvPicPr>
                      <p:cNvPr id="0" name="Object 5"/>
                      <p:cNvPicPr>
                        <a:picLocks noChangeAspect="1" noChangeArrowheads="1"/>
                      </p:cNvPicPr>
                      <p:nvPr/>
                    </p:nvPicPr>
                    <p:blipFill>
                      <a:blip r:embed="rId6"/>
                      <a:srcRect/>
                      <a:stretch>
                        <a:fillRect/>
                      </a:stretch>
                    </p:blipFill>
                    <p:spPr bwMode="auto">
                      <a:xfrm>
                        <a:off x="7277100" y="5029200"/>
                        <a:ext cx="8001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037073214"/>
              </p:ext>
            </p:extLst>
          </p:nvPr>
        </p:nvGraphicFramePr>
        <p:xfrm>
          <a:off x="1752600" y="5638800"/>
          <a:ext cx="1066800" cy="673100"/>
        </p:xfrm>
        <a:graphic>
          <a:graphicData uri="http://schemas.openxmlformats.org/presentationml/2006/ole">
            <mc:AlternateContent xmlns:mc="http://schemas.openxmlformats.org/markup-compatibility/2006">
              <mc:Choice xmlns:v="urn:schemas-microsoft-com:vml" Requires="v">
                <p:oleObj spid="_x0000_s19803" name="Equation" r:id="rId7" imgW="1066680" imgH="672840" progId="Equation.DSMT4">
                  <p:embed/>
                </p:oleObj>
              </mc:Choice>
              <mc:Fallback>
                <p:oleObj name="Equation" r:id="rId7" imgW="1066680" imgH="672840" progId="Equation.DSMT4">
                  <p:embed/>
                  <p:pic>
                    <p:nvPicPr>
                      <p:cNvPr id="0" name=""/>
                      <p:cNvPicPr>
                        <a:picLocks noChangeAspect="1" noChangeArrowheads="1"/>
                      </p:cNvPicPr>
                      <p:nvPr/>
                    </p:nvPicPr>
                    <p:blipFill>
                      <a:blip r:embed="rId8"/>
                      <a:srcRect/>
                      <a:stretch>
                        <a:fillRect/>
                      </a:stretch>
                    </p:blipFill>
                    <p:spPr bwMode="auto">
                      <a:xfrm>
                        <a:off x="1752600" y="5638800"/>
                        <a:ext cx="1066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858393443"/>
              </p:ext>
            </p:extLst>
          </p:nvPr>
        </p:nvGraphicFramePr>
        <p:xfrm>
          <a:off x="3886200" y="5638800"/>
          <a:ext cx="355600" cy="342900"/>
        </p:xfrm>
        <a:graphic>
          <a:graphicData uri="http://schemas.openxmlformats.org/presentationml/2006/ole">
            <mc:AlternateContent xmlns:mc="http://schemas.openxmlformats.org/markup-compatibility/2006">
              <mc:Choice xmlns:v="urn:schemas-microsoft-com:vml" Requires="v">
                <p:oleObj spid="_x0000_s19804" name="Equation" r:id="rId9" imgW="355320" imgH="342720" progId="Equation.DSMT4">
                  <p:embed/>
                </p:oleObj>
              </mc:Choice>
              <mc:Fallback>
                <p:oleObj name="Equation" r:id="rId9" imgW="355320" imgH="342720" progId="Equation.DSMT4">
                  <p:embed/>
                  <p:pic>
                    <p:nvPicPr>
                      <p:cNvPr id="0" name=""/>
                      <p:cNvPicPr>
                        <a:picLocks noChangeAspect="1" noChangeArrowheads="1"/>
                      </p:cNvPicPr>
                      <p:nvPr/>
                    </p:nvPicPr>
                    <p:blipFill>
                      <a:blip r:embed="rId10"/>
                      <a:srcRect/>
                      <a:stretch>
                        <a:fillRect/>
                      </a:stretch>
                    </p:blipFill>
                    <p:spPr bwMode="auto">
                      <a:xfrm>
                        <a:off x="3886200" y="5638800"/>
                        <a:ext cx="3556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extBox 6"/>
          <p:cNvSpPr txBox="1"/>
          <p:nvPr/>
        </p:nvSpPr>
        <p:spPr>
          <a:xfrm>
            <a:off x="4267200" y="5638800"/>
            <a:ext cx="3276600" cy="369332"/>
          </a:xfrm>
          <a:prstGeom prst="rect">
            <a:avLst/>
          </a:prstGeom>
          <a:noFill/>
        </p:spPr>
        <p:txBody>
          <a:bodyPr wrap="square" rtlCol="0">
            <a:spAutoFit/>
          </a:bodyPr>
          <a:lstStyle/>
          <a:p>
            <a:r>
              <a:rPr lang="sr-Latn-ME" dirty="0" smtClean="0"/>
              <a:t>Zaokruživanje na veći broj.</a:t>
            </a:r>
            <a:endParaRPr lang="en-US" dirty="0"/>
          </a:p>
        </p:txBody>
      </p:sp>
    </p:spTree>
    <p:extLst>
      <p:ext uri="{BB962C8B-B14F-4D97-AF65-F5344CB8AC3E}">
        <p14:creationId xmlns:p14="http://schemas.microsoft.com/office/powerpoint/2010/main" val="18032216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2971800" cy="990600"/>
          </a:xfrm>
        </p:spPr>
        <p:txBody>
          <a:bodyPr/>
          <a:lstStyle/>
          <a:p>
            <a:r>
              <a:rPr lang="sr-Latn-ME" dirty="0" smtClean="0"/>
              <a:t>Objašnjenje</a:t>
            </a:r>
            <a:endParaRPr lang="en-US" dirty="0"/>
          </a:p>
        </p:txBody>
      </p:sp>
      <p:sp>
        <p:nvSpPr>
          <p:cNvPr id="3" name="Content Placeholder 2"/>
          <p:cNvSpPr>
            <a:spLocks noGrp="1"/>
          </p:cNvSpPr>
          <p:nvPr>
            <p:ph idx="1"/>
          </p:nvPr>
        </p:nvSpPr>
        <p:spPr>
          <a:xfrm>
            <a:off x="0" y="1143000"/>
            <a:ext cx="9144000" cy="5715000"/>
          </a:xfrm>
        </p:spPr>
        <p:txBody>
          <a:bodyPr>
            <a:normAutofit lnSpcReduction="10000"/>
          </a:bodyPr>
          <a:lstStyle/>
          <a:p>
            <a:r>
              <a:rPr lang="sr-Latn-ME" sz="1800" dirty="0" smtClean="0"/>
              <a:t>Ako je dobijeni broj manji ili jedna</a:t>
            </a:r>
            <a:r>
              <a:rPr lang="en-US" sz="1800" dirty="0" smtClean="0"/>
              <a:t>k</a:t>
            </a:r>
            <a:r>
              <a:rPr lang="sr-Latn-ME" sz="1800" dirty="0" smtClean="0"/>
              <a:t> </a:t>
            </a:r>
            <a:r>
              <a:rPr lang="sr-Latn-ME" sz="1800" b="1" i="1" dirty="0" smtClean="0">
                <a:solidFill>
                  <a:srgbClr val="C00000"/>
                </a:solidFill>
              </a:rPr>
              <a:t>m</a:t>
            </a:r>
            <a:r>
              <a:rPr lang="sr-Latn-ME" sz="1800" dirty="0" smtClean="0"/>
              <a:t> to znači </a:t>
            </a:r>
            <a:r>
              <a:rPr lang="sr-Latn-ME" sz="1800" b="1" i="1" dirty="0" smtClean="0">
                <a:solidFill>
                  <a:srgbClr val="C00000"/>
                </a:solidFill>
              </a:rPr>
              <a:t>t</a:t>
            </a:r>
            <a:r>
              <a:rPr lang="sr-Latn-ME" sz="1800" dirty="0" smtClean="0"/>
              <a:t> se može postići i treba pokušati sa manjim vremenom. Ako ovo nije slučaj onda to znači da treba pokušati sa dužim vremenom.</a:t>
            </a:r>
          </a:p>
          <a:p>
            <a:r>
              <a:rPr lang="sr-Latn-ME" sz="1800" dirty="0" smtClean="0"/>
              <a:t>Ovo je već situacija kada radi naša binarna pretraga. Postavimo da je donja granica </a:t>
            </a:r>
            <a:r>
              <a:rPr lang="sr-Latn-ME" sz="1800" b="1" i="1" dirty="0" smtClean="0">
                <a:solidFill>
                  <a:srgbClr val="C00000"/>
                </a:solidFill>
              </a:rPr>
              <a:t>dg</a:t>
            </a:r>
            <a:r>
              <a:rPr lang="sr-Latn-ME" sz="1800" b="1" dirty="0" smtClean="0">
                <a:solidFill>
                  <a:srgbClr val="C00000"/>
                </a:solidFill>
              </a:rPr>
              <a:t>=0</a:t>
            </a:r>
            <a:r>
              <a:rPr lang="sr-Latn-ME" sz="1800" dirty="0" smtClean="0"/>
              <a:t>,  gornju granicu možemo postaviti na maksimalnu vrijed</a:t>
            </a:r>
            <a:r>
              <a:rPr lang="en-US" sz="1800" dirty="0"/>
              <a:t>n</a:t>
            </a:r>
            <a:r>
              <a:rPr lang="sr-Latn-ME" sz="1800" dirty="0" smtClean="0"/>
              <a:t>ost niza </a:t>
            </a:r>
            <a:r>
              <a:rPr lang="sr-Latn-ME" sz="1800" b="1" i="1" dirty="0" smtClean="0">
                <a:solidFill>
                  <a:srgbClr val="C00000"/>
                </a:solidFill>
              </a:rPr>
              <a:t>gg</a:t>
            </a:r>
            <a:r>
              <a:rPr lang="sr-Latn-ME" sz="1800" b="1" dirty="0" smtClean="0">
                <a:solidFill>
                  <a:srgbClr val="C00000"/>
                </a:solidFill>
              </a:rPr>
              <a:t>=max</a:t>
            </a:r>
            <a:r>
              <a:rPr lang="en-US" sz="1800" b="1" dirty="0" smtClean="0">
                <a:solidFill>
                  <a:srgbClr val="C00000"/>
                </a:solidFill>
              </a:rPr>
              <a:t>{</a:t>
            </a:r>
            <a:r>
              <a:rPr lang="en-US" sz="1800" b="1" i="1" dirty="0" smtClean="0">
                <a:solidFill>
                  <a:srgbClr val="C00000"/>
                </a:solidFill>
              </a:rPr>
              <a:t>a</a:t>
            </a:r>
            <a:r>
              <a:rPr lang="en-US" sz="1800" b="1" dirty="0" smtClean="0">
                <a:solidFill>
                  <a:srgbClr val="C00000"/>
                </a:solidFill>
              </a:rPr>
              <a:t>[</a:t>
            </a:r>
            <a:r>
              <a:rPr lang="en-US" sz="1800" b="1" i="1" dirty="0" err="1" smtClean="0">
                <a:solidFill>
                  <a:srgbClr val="C00000"/>
                </a:solidFill>
              </a:rPr>
              <a:t>i</a:t>
            </a:r>
            <a:r>
              <a:rPr lang="en-US" sz="1800" b="1" dirty="0" smtClean="0">
                <a:solidFill>
                  <a:srgbClr val="C00000"/>
                </a:solidFill>
              </a:rPr>
              <a:t>],</a:t>
            </a:r>
            <a:r>
              <a:rPr lang="en-US" sz="1800" b="1" i="1" dirty="0" err="1" smtClean="0">
                <a:solidFill>
                  <a:srgbClr val="C00000"/>
                </a:solidFill>
              </a:rPr>
              <a:t>i</a:t>
            </a:r>
            <a:r>
              <a:rPr lang="en-US" sz="1800" b="1" dirty="0" smtClean="0">
                <a:solidFill>
                  <a:srgbClr val="C00000"/>
                </a:solidFill>
                <a:sym typeface="Symbol"/>
              </a:rPr>
              <a:t>[0,</a:t>
            </a:r>
            <a:r>
              <a:rPr lang="en-US" sz="1800" b="1" i="1" dirty="0" smtClean="0">
                <a:solidFill>
                  <a:srgbClr val="C00000"/>
                </a:solidFill>
                <a:sym typeface="Symbol"/>
              </a:rPr>
              <a:t>n</a:t>
            </a:r>
            <a:r>
              <a:rPr lang="en-US" sz="1800" b="1" dirty="0" smtClean="0">
                <a:solidFill>
                  <a:srgbClr val="C00000"/>
                </a:solidFill>
                <a:sym typeface="Symbol"/>
              </a:rPr>
              <a:t>)}</a:t>
            </a:r>
            <a:r>
              <a:rPr lang="en-US" sz="1800" dirty="0" smtClean="0">
                <a:sym typeface="Symbol"/>
              </a:rPr>
              <a:t> </a:t>
            </a:r>
            <a:r>
              <a:rPr lang="en-US" sz="1800" dirty="0" err="1" smtClean="0">
                <a:sym typeface="Symbol"/>
              </a:rPr>
              <a:t>uzimamo</a:t>
            </a:r>
            <a:r>
              <a:rPr lang="en-US" sz="1800" dirty="0" smtClean="0">
                <a:sym typeface="Symbol"/>
              </a:rPr>
              <a:t> da je </a:t>
            </a:r>
            <a:r>
              <a:rPr lang="en-US" sz="1800" b="1" i="1" dirty="0" smtClean="0">
                <a:solidFill>
                  <a:srgbClr val="C00000"/>
                </a:solidFill>
                <a:sym typeface="Symbol"/>
              </a:rPr>
              <a:t>t</a:t>
            </a:r>
            <a:r>
              <a:rPr lang="en-US" sz="1800" b="1" dirty="0" smtClean="0">
                <a:solidFill>
                  <a:srgbClr val="C00000"/>
                </a:solidFill>
                <a:sym typeface="Symbol"/>
              </a:rPr>
              <a:t>=(</a:t>
            </a:r>
            <a:r>
              <a:rPr lang="en-US" sz="1800" b="1" i="1" dirty="0" err="1" smtClean="0">
                <a:solidFill>
                  <a:srgbClr val="C00000"/>
                </a:solidFill>
                <a:sym typeface="Symbol"/>
              </a:rPr>
              <a:t>gg</a:t>
            </a:r>
            <a:r>
              <a:rPr lang="en-US" sz="1800" b="1" dirty="0" err="1" smtClean="0">
                <a:solidFill>
                  <a:srgbClr val="C00000"/>
                </a:solidFill>
                <a:sym typeface="Symbol"/>
              </a:rPr>
              <a:t>+</a:t>
            </a:r>
            <a:r>
              <a:rPr lang="en-US" sz="1800" b="1" i="1" dirty="0" err="1" smtClean="0">
                <a:solidFill>
                  <a:srgbClr val="C00000"/>
                </a:solidFill>
                <a:sym typeface="Symbol"/>
              </a:rPr>
              <a:t>dg</a:t>
            </a:r>
            <a:r>
              <a:rPr lang="en-US" sz="1800" b="1" dirty="0" smtClean="0">
                <a:solidFill>
                  <a:srgbClr val="C00000"/>
                </a:solidFill>
                <a:sym typeface="Symbol"/>
              </a:rPr>
              <a:t>)/2</a:t>
            </a:r>
            <a:r>
              <a:rPr lang="en-US" sz="1800" dirty="0" smtClean="0">
                <a:sym typeface="Symbol"/>
              </a:rPr>
              <a:t> </a:t>
            </a:r>
            <a:r>
              <a:rPr lang="en-US" sz="1800" dirty="0" err="1" smtClean="0">
                <a:sym typeface="Symbol"/>
              </a:rPr>
              <a:t>provjeravamo</a:t>
            </a:r>
            <a:r>
              <a:rPr lang="en-US" sz="1800" dirty="0" smtClean="0">
                <a:sym typeface="Symbol"/>
              </a:rPr>
              <a:t> </a:t>
            </a:r>
            <a:r>
              <a:rPr lang="en-US" sz="1800" dirty="0" err="1" smtClean="0">
                <a:sym typeface="Symbol"/>
              </a:rPr>
              <a:t>broj</a:t>
            </a:r>
            <a:r>
              <a:rPr lang="en-US" sz="1800" dirty="0" smtClean="0">
                <a:sym typeface="Symbol"/>
              </a:rPr>
              <a:t> </a:t>
            </a:r>
            <a:r>
              <a:rPr lang="en-US" sz="1800" dirty="0" err="1" smtClean="0">
                <a:sym typeface="Symbol"/>
              </a:rPr>
              <a:t>rupa</a:t>
            </a:r>
            <a:r>
              <a:rPr lang="en-US" sz="1800" dirty="0" smtClean="0">
                <a:sym typeface="Symbol"/>
              </a:rPr>
              <a:t> </a:t>
            </a:r>
            <a:r>
              <a:rPr lang="en-US" sz="1800" dirty="0" err="1" smtClean="0">
                <a:sym typeface="Symbol"/>
              </a:rPr>
              <a:t>i</a:t>
            </a:r>
            <a:r>
              <a:rPr lang="en-US" sz="1800" dirty="0" smtClean="0">
                <a:sym typeface="Symbol"/>
              </a:rPr>
              <a:t> u </a:t>
            </a:r>
            <a:r>
              <a:rPr lang="en-US" sz="1800" dirty="0" err="1" smtClean="0">
                <a:sym typeface="Symbol"/>
              </a:rPr>
              <a:t>zavisnosti</a:t>
            </a:r>
            <a:r>
              <a:rPr lang="en-US" sz="1800" dirty="0" smtClean="0">
                <a:sym typeface="Symbol"/>
              </a:rPr>
              <a:t> od </a:t>
            </a:r>
            <a:r>
              <a:rPr lang="en-US" sz="1800" dirty="0" err="1" smtClean="0">
                <a:sym typeface="Symbol"/>
              </a:rPr>
              <a:t>ishoda</a:t>
            </a:r>
            <a:r>
              <a:rPr lang="en-US" sz="1800" dirty="0" smtClean="0">
                <a:sym typeface="Symbol"/>
              </a:rPr>
              <a:t> </a:t>
            </a:r>
            <a:r>
              <a:rPr lang="en-US" sz="1800" dirty="0" err="1" smtClean="0">
                <a:sym typeface="Symbol"/>
              </a:rPr>
              <a:t>nastavljamo</a:t>
            </a:r>
            <a:r>
              <a:rPr lang="en-US" sz="1800" dirty="0" smtClean="0">
                <a:sym typeface="Symbol"/>
              </a:rPr>
              <a:t> u </a:t>
            </a:r>
            <a:r>
              <a:rPr lang="en-US" sz="1800" dirty="0" err="1" smtClean="0">
                <a:sym typeface="Symbol"/>
              </a:rPr>
              <a:t>jednom</a:t>
            </a:r>
            <a:r>
              <a:rPr lang="en-US" sz="1800" dirty="0" smtClean="0">
                <a:sym typeface="Symbol"/>
              </a:rPr>
              <a:t> </a:t>
            </a:r>
            <a:r>
              <a:rPr lang="en-US" sz="1800" dirty="0" err="1" smtClean="0">
                <a:sym typeface="Symbol"/>
              </a:rPr>
              <a:t>ili</a:t>
            </a:r>
            <a:r>
              <a:rPr lang="en-US" sz="1800" dirty="0" smtClean="0">
                <a:sym typeface="Symbol"/>
              </a:rPr>
              <a:t> </a:t>
            </a:r>
            <a:r>
              <a:rPr lang="en-US" sz="1800" dirty="0" err="1" smtClean="0">
                <a:sym typeface="Symbol"/>
              </a:rPr>
              <a:t>drugom</a:t>
            </a:r>
            <a:r>
              <a:rPr lang="en-US" sz="1800" dirty="0" smtClean="0">
                <a:sym typeface="Symbol"/>
              </a:rPr>
              <a:t> </a:t>
            </a:r>
            <a:r>
              <a:rPr lang="en-US" sz="1800" dirty="0" err="1" smtClean="0">
                <a:sym typeface="Symbol"/>
              </a:rPr>
              <a:t>pravcu</a:t>
            </a:r>
            <a:r>
              <a:rPr lang="en-US" sz="1800" dirty="0" smtClean="0">
                <a:sym typeface="Symbol"/>
              </a:rPr>
              <a:t>. </a:t>
            </a:r>
            <a:r>
              <a:rPr lang="en-US" sz="1800" dirty="0" err="1" smtClean="0">
                <a:sym typeface="Symbol"/>
              </a:rPr>
              <a:t>Mogu</a:t>
            </a:r>
            <a:r>
              <a:rPr lang="sr-Latn-ME" sz="1800" dirty="0" smtClean="0">
                <a:sym typeface="Symbol"/>
              </a:rPr>
              <a:t>ća realizacija je data u note-za ovaj slajd </a:t>
            </a:r>
            <a:r>
              <a:rPr lang="sr-Latn-ME" sz="1500" b="1" dirty="0" smtClean="0">
                <a:sym typeface="Symbol"/>
              </a:rPr>
              <a:t>(mada je provjerite, analizirajte složenost, provjerite mogućnosti ubrzavanja i sugerišite nastavniku ako ima grešaka)</a:t>
            </a:r>
            <a:r>
              <a:rPr lang="sr-Latn-ME" sz="1800" dirty="0" smtClean="0">
                <a:sym typeface="Symbol"/>
              </a:rPr>
              <a:t>.</a:t>
            </a:r>
          </a:p>
          <a:p>
            <a:endParaRPr lang="sr-Latn-ME" dirty="0" smtClean="0">
              <a:sym typeface="Symbol"/>
            </a:endParaRPr>
          </a:p>
          <a:p>
            <a:r>
              <a:rPr lang="sr-Latn-ME" dirty="0" smtClean="0">
                <a:sym typeface="Symbol"/>
              </a:rPr>
              <a:t>Ako je moguće doći jednostavnije do rješenja ovoga optimizacionog problema (naći formulu ili efikasniji postupak) treba ga upotrijebiti. Međutim, binarna pretraga je često veoma pogodna za rješavanje.</a:t>
            </a:r>
          </a:p>
          <a:p>
            <a:r>
              <a:rPr lang="sr-Latn-ME" dirty="0" smtClean="0">
                <a:sym typeface="Symbol"/>
              </a:rPr>
              <a:t>U numeričkoj matematici postoje efikasnije procedure od polovljenja intervala ali ih je često teško provesti u optimizacionim problemima pošto zahtjevaju zadovoljavanje određenih uslova da bi se mogle provesti.</a:t>
            </a:r>
          </a:p>
          <a:p>
            <a:endParaRPr lang="en-US" sz="1800" dirty="0"/>
          </a:p>
        </p:txBody>
      </p:sp>
    </p:spTree>
    <p:extLst>
      <p:ext uri="{BB962C8B-B14F-4D97-AF65-F5344CB8AC3E}">
        <p14:creationId xmlns:p14="http://schemas.microsoft.com/office/powerpoint/2010/main" val="13458646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2209800" cy="990600"/>
          </a:xfrm>
        </p:spPr>
        <p:txBody>
          <a:bodyPr/>
          <a:lstStyle/>
          <a:p>
            <a:r>
              <a:rPr lang="en-US" dirty="0" err="1" smtClean="0"/>
              <a:t>Digresija</a:t>
            </a:r>
            <a:endParaRPr lang="en-US" dirty="0"/>
          </a:p>
        </p:txBody>
      </p:sp>
      <p:sp>
        <p:nvSpPr>
          <p:cNvPr id="3" name="Content Placeholder 2"/>
          <p:cNvSpPr>
            <a:spLocks noGrp="1"/>
          </p:cNvSpPr>
          <p:nvPr>
            <p:ph idx="1"/>
          </p:nvPr>
        </p:nvSpPr>
        <p:spPr>
          <a:xfrm>
            <a:off x="0" y="1219200"/>
            <a:ext cx="9296400" cy="5257800"/>
          </a:xfrm>
        </p:spPr>
        <p:txBody>
          <a:bodyPr/>
          <a:lstStyle/>
          <a:p>
            <a:r>
              <a:rPr lang="en-US" dirty="0" err="1" smtClean="0"/>
              <a:t>Napravimo</a:t>
            </a:r>
            <a:r>
              <a:rPr lang="en-US" dirty="0" smtClean="0"/>
              <a:t> </a:t>
            </a:r>
            <a:r>
              <a:rPr lang="en-US" dirty="0" err="1" smtClean="0"/>
              <a:t>malu</a:t>
            </a:r>
            <a:r>
              <a:rPr lang="en-US" dirty="0" smtClean="0"/>
              <a:t> </a:t>
            </a:r>
            <a:r>
              <a:rPr lang="en-US" dirty="0" err="1" smtClean="0"/>
              <a:t>digresiju</a:t>
            </a:r>
            <a:r>
              <a:rPr lang="en-US" dirty="0" smtClean="0"/>
              <a:t> u </a:t>
            </a:r>
            <a:r>
              <a:rPr lang="en-US" dirty="0" err="1" smtClean="0"/>
              <a:t>odnosu</a:t>
            </a:r>
            <a:r>
              <a:rPr lang="en-US" dirty="0" smtClean="0"/>
              <a:t> </a:t>
            </a:r>
            <a:r>
              <a:rPr lang="en-US" dirty="0" err="1" smtClean="0"/>
              <a:t>na</a:t>
            </a:r>
            <a:r>
              <a:rPr lang="en-US" dirty="0" smtClean="0"/>
              <a:t> </a:t>
            </a:r>
            <a:r>
              <a:rPr lang="en-US" dirty="0" err="1" smtClean="0"/>
              <a:t>sortiranje</a:t>
            </a:r>
            <a:r>
              <a:rPr lang="en-US" dirty="0" smtClean="0"/>
              <a:t> </a:t>
            </a:r>
            <a:r>
              <a:rPr lang="sr-Latn-ME" dirty="0" smtClean="0"/>
              <a:t>i</a:t>
            </a:r>
            <a:r>
              <a:rPr lang="en-US" dirty="0" smtClean="0"/>
              <a:t> </a:t>
            </a:r>
            <a:r>
              <a:rPr lang="en-US" dirty="0" err="1" smtClean="0"/>
              <a:t>pretra</a:t>
            </a:r>
            <a:r>
              <a:rPr lang="sr-Latn-ME" dirty="0" smtClean="0"/>
              <a:t>živanje.</a:t>
            </a:r>
          </a:p>
          <a:p>
            <a:r>
              <a:rPr lang="sr-Latn-ME" dirty="0" smtClean="0"/>
              <a:t>Dat je niz</a:t>
            </a:r>
            <a:r>
              <a:rPr lang="en-GB" dirty="0" smtClean="0"/>
              <a:t>.</a:t>
            </a:r>
            <a:r>
              <a:rPr lang="sr-Latn-ME" dirty="0" smtClean="0"/>
              <a:t> </a:t>
            </a:r>
            <a:r>
              <a:rPr lang="en-GB" dirty="0" smtClean="0"/>
              <a:t>O</a:t>
            </a:r>
            <a:r>
              <a:rPr lang="sr-Latn-ME" dirty="0" smtClean="0"/>
              <a:t>drediti najduži rastući podniz uzastopnih elemenata</a:t>
            </a:r>
            <a:r>
              <a:rPr lang="en-GB" dirty="0" smtClean="0"/>
              <a:t>.</a:t>
            </a:r>
            <a:endParaRPr lang="sr-Latn-ME" dirty="0" smtClean="0"/>
          </a:p>
          <a:p>
            <a:r>
              <a:rPr lang="sr-Latn-ME" dirty="0" smtClean="0"/>
              <a:t>Primjer:</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3048656"/>
              </p:ext>
            </p:extLst>
          </p:nvPr>
        </p:nvGraphicFramePr>
        <p:xfrm>
          <a:off x="1600200" y="2314969"/>
          <a:ext cx="7391392" cy="370840"/>
        </p:xfrm>
        <a:graphic>
          <a:graphicData uri="http://schemas.openxmlformats.org/drawingml/2006/table">
            <a:tbl>
              <a:tblPr firstRow="1" bandRow="1">
                <a:tableStyleId>{5C22544A-7EE6-4342-B048-85BDC9FD1C3A}</a:tableStyleId>
              </a:tblPr>
              <a:tblGrid>
                <a:gridCol w="461962"/>
                <a:gridCol w="461962"/>
                <a:gridCol w="461962"/>
                <a:gridCol w="461962"/>
                <a:gridCol w="461962"/>
                <a:gridCol w="461962"/>
                <a:gridCol w="461962"/>
                <a:gridCol w="461962"/>
                <a:gridCol w="461962"/>
                <a:gridCol w="461962"/>
                <a:gridCol w="461962"/>
                <a:gridCol w="461962"/>
                <a:gridCol w="461962"/>
                <a:gridCol w="461962"/>
                <a:gridCol w="461962"/>
                <a:gridCol w="461962"/>
              </a:tblGrid>
              <a:tr h="370840">
                <a:tc>
                  <a:txBody>
                    <a:bodyPr/>
                    <a:lstStyle/>
                    <a:p>
                      <a:r>
                        <a:rPr lang="sr-Latn-ME" dirty="0" smtClean="0"/>
                        <a:t>1</a:t>
                      </a:r>
                      <a:endParaRPr lang="en-US" dirty="0"/>
                    </a:p>
                  </a:txBody>
                  <a:tcPr/>
                </a:tc>
                <a:tc>
                  <a:txBody>
                    <a:bodyPr/>
                    <a:lstStyle/>
                    <a:p>
                      <a:r>
                        <a:rPr lang="sr-Latn-ME" dirty="0" smtClean="0"/>
                        <a:t>4</a:t>
                      </a:r>
                      <a:endParaRPr lang="en-US" dirty="0"/>
                    </a:p>
                  </a:txBody>
                  <a:tcPr/>
                </a:tc>
                <a:tc>
                  <a:txBody>
                    <a:bodyPr/>
                    <a:lstStyle/>
                    <a:p>
                      <a:r>
                        <a:rPr lang="sr-Latn-ME" dirty="0" smtClean="0"/>
                        <a:t>2</a:t>
                      </a:r>
                      <a:endParaRPr lang="en-US" dirty="0"/>
                    </a:p>
                  </a:txBody>
                  <a:tcPr/>
                </a:tc>
                <a:tc>
                  <a:txBody>
                    <a:bodyPr/>
                    <a:lstStyle/>
                    <a:p>
                      <a:r>
                        <a:rPr lang="sr-Latn-ME" dirty="0" smtClean="0"/>
                        <a:t>5</a:t>
                      </a:r>
                      <a:endParaRPr lang="en-US" dirty="0"/>
                    </a:p>
                  </a:txBody>
                  <a:tcPr/>
                </a:tc>
                <a:tc>
                  <a:txBody>
                    <a:bodyPr/>
                    <a:lstStyle/>
                    <a:p>
                      <a:r>
                        <a:rPr lang="sr-Latn-ME" dirty="0" smtClean="0"/>
                        <a:t>7</a:t>
                      </a:r>
                      <a:endParaRPr lang="en-US" dirty="0"/>
                    </a:p>
                  </a:txBody>
                  <a:tcPr/>
                </a:tc>
                <a:tc>
                  <a:txBody>
                    <a:bodyPr/>
                    <a:lstStyle/>
                    <a:p>
                      <a:r>
                        <a:rPr lang="sr-Latn-ME" dirty="0" smtClean="0"/>
                        <a:t>9</a:t>
                      </a:r>
                      <a:endParaRPr lang="en-US" dirty="0"/>
                    </a:p>
                  </a:txBody>
                  <a:tcPr/>
                </a:tc>
                <a:tc>
                  <a:txBody>
                    <a:bodyPr/>
                    <a:lstStyle/>
                    <a:p>
                      <a:r>
                        <a:rPr lang="sr-Latn-ME" dirty="0" smtClean="0"/>
                        <a:t>3</a:t>
                      </a:r>
                      <a:endParaRPr lang="en-US" dirty="0"/>
                    </a:p>
                  </a:txBody>
                  <a:tcPr/>
                </a:tc>
                <a:tc>
                  <a:txBody>
                    <a:bodyPr/>
                    <a:lstStyle/>
                    <a:p>
                      <a:r>
                        <a:rPr lang="sr-Latn-ME" dirty="0" smtClean="0"/>
                        <a:t>6</a:t>
                      </a:r>
                      <a:endParaRPr lang="en-US" dirty="0"/>
                    </a:p>
                  </a:txBody>
                  <a:tcPr/>
                </a:tc>
                <a:tc>
                  <a:txBody>
                    <a:bodyPr/>
                    <a:lstStyle/>
                    <a:p>
                      <a:r>
                        <a:rPr lang="sr-Latn-ME" dirty="0" smtClean="0"/>
                        <a:t>8</a:t>
                      </a:r>
                      <a:endParaRPr lang="en-US" dirty="0"/>
                    </a:p>
                  </a:txBody>
                  <a:tcPr/>
                </a:tc>
                <a:tc>
                  <a:txBody>
                    <a:bodyPr/>
                    <a:lstStyle/>
                    <a:p>
                      <a:r>
                        <a:rPr lang="sr-Latn-ME" dirty="0" smtClean="0"/>
                        <a:t>11</a:t>
                      </a:r>
                      <a:endParaRPr lang="en-US" dirty="0"/>
                    </a:p>
                  </a:txBody>
                  <a:tcPr/>
                </a:tc>
                <a:tc>
                  <a:txBody>
                    <a:bodyPr/>
                    <a:lstStyle/>
                    <a:p>
                      <a:r>
                        <a:rPr lang="sr-Latn-ME" dirty="0" smtClean="0"/>
                        <a:t>12</a:t>
                      </a:r>
                      <a:endParaRPr lang="en-US" dirty="0"/>
                    </a:p>
                  </a:txBody>
                  <a:tcPr/>
                </a:tc>
                <a:tc>
                  <a:txBody>
                    <a:bodyPr/>
                    <a:lstStyle/>
                    <a:p>
                      <a:r>
                        <a:rPr lang="sr-Latn-ME" dirty="0" smtClean="0"/>
                        <a:t>5</a:t>
                      </a:r>
                      <a:endParaRPr lang="en-US" dirty="0"/>
                    </a:p>
                  </a:txBody>
                  <a:tcPr/>
                </a:tc>
                <a:tc>
                  <a:txBody>
                    <a:bodyPr/>
                    <a:lstStyle/>
                    <a:p>
                      <a:r>
                        <a:rPr lang="sr-Latn-ME" dirty="0" smtClean="0"/>
                        <a:t>9</a:t>
                      </a:r>
                      <a:endParaRPr lang="en-US" dirty="0"/>
                    </a:p>
                  </a:txBody>
                  <a:tcPr/>
                </a:tc>
                <a:tc>
                  <a:txBody>
                    <a:bodyPr/>
                    <a:lstStyle/>
                    <a:p>
                      <a:r>
                        <a:rPr lang="sr-Latn-ME" dirty="0" smtClean="0"/>
                        <a:t>1</a:t>
                      </a:r>
                      <a:endParaRPr lang="en-US" dirty="0"/>
                    </a:p>
                  </a:txBody>
                  <a:tcPr/>
                </a:tc>
                <a:tc>
                  <a:txBody>
                    <a:bodyPr/>
                    <a:lstStyle/>
                    <a:p>
                      <a:r>
                        <a:rPr lang="sr-Latn-ME" dirty="0" smtClean="0"/>
                        <a:t>8</a:t>
                      </a:r>
                      <a:endParaRPr lang="en-US" dirty="0"/>
                    </a:p>
                  </a:txBody>
                  <a:tcPr/>
                </a:tc>
                <a:tc>
                  <a:txBody>
                    <a:bodyPr/>
                    <a:lstStyle/>
                    <a:p>
                      <a:r>
                        <a:rPr lang="sr-Latn-ME" dirty="0" smtClean="0"/>
                        <a:t>0</a:t>
                      </a:r>
                      <a:endParaRPr lang="en-US"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599627550"/>
              </p:ext>
            </p:extLst>
          </p:nvPr>
        </p:nvGraphicFramePr>
        <p:xfrm>
          <a:off x="1600200" y="2772169"/>
          <a:ext cx="7391392" cy="370840"/>
        </p:xfrm>
        <a:graphic>
          <a:graphicData uri="http://schemas.openxmlformats.org/drawingml/2006/table">
            <a:tbl>
              <a:tblPr firstRow="1" bandRow="1">
                <a:tableStyleId>{2A488322-F2BA-4B5B-9748-0D474271808F}</a:tableStyleId>
              </a:tblPr>
              <a:tblGrid>
                <a:gridCol w="461962"/>
                <a:gridCol w="461962"/>
                <a:gridCol w="461962"/>
                <a:gridCol w="461962"/>
                <a:gridCol w="461962"/>
                <a:gridCol w="461962"/>
                <a:gridCol w="461962"/>
                <a:gridCol w="461962"/>
                <a:gridCol w="461962"/>
                <a:gridCol w="461962"/>
                <a:gridCol w="461962"/>
                <a:gridCol w="461962"/>
                <a:gridCol w="461962"/>
                <a:gridCol w="461962"/>
                <a:gridCol w="461962"/>
                <a:gridCol w="461962"/>
              </a:tblGrid>
              <a:tr h="370840">
                <a:tc>
                  <a:txBody>
                    <a:bodyPr/>
                    <a:lstStyle/>
                    <a:p>
                      <a:r>
                        <a:rPr lang="sr-Latn-ME" dirty="0" smtClean="0"/>
                        <a:t>1</a:t>
                      </a:r>
                      <a:endParaRPr lang="en-US" dirty="0"/>
                    </a:p>
                  </a:txBody>
                  <a:tcPr/>
                </a:tc>
                <a:tc>
                  <a:txBody>
                    <a:bodyPr/>
                    <a:lstStyle/>
                    <a:p>
                      <a:r>
                        <a:rPr lang="sr-Latn-ME" dirty="0" smtClean="0"/>
                        <a:t>2</a:t>
                      </a:r>
                      <a:endParaRPr lang="en-US" dirty="0"/>
                    </a:p>
                  </a:txBody>
                  <a:tcPr/>
                </a:tc>
                <a:tc>
                  <a:txBody>
                    <a:bodyPr/>
                    <a:lstStyle/>
                    <a:p>
                      <a:r>
                        <a:rPr lang="sr-Latn-ME" dirty="0" smtClean="0"/>
                        <a:t>1</a:t>
                      </a:r>
                      <a:endParaRPr lang="en-US" dirty="0"/>
                    </a:p>
                  </a:txBody>
                  <a:tcPr/>
                </a:tc>
                <a:tc>
                  <a:txBody>
                    <a:bodyPr/>
                    <a:lstStyle/>
                    <a:p>
                      <a:r>
                        <a:rPr lang="sr-Latn-ME" dirty="0" smtClean="0"/>
                        <a:t>2</a:t>
                      </a:r>
                      <a:endParaRPr lang="en-US" dirty="0"/>
                    </a:p>
                  </a:txBody>
                  <a:tcPr/>
                </a:tc>
                <a:tc>
                  <a:txBody>
                    <a:bodyPr/>
                    <a:lstStyle/>
                    <a:p>
                      <a:r>
                        <a:rPr lang="sr-Latn-ME" dirty="0" smtClean="0"/>
                        <a:t>3</a:t>
                      </a:r>
                      <a:endParaRPr lang="en-US" dirty="0"/>
                    </a:p>
                  </a:txBody>
                  <a:tcPr/>
                </a:tc>
                <a:tc>
                  <a:txBody>
                    <a:bodyPr/>
                    <a:lstStyle/>
                    <a:p>
                      <a:r>
                        <a:rPr lang="sr-Latn-ME" dirty="0" smtClean="0"/>
                        <a:t>4</a:t>
                      </a:r>
                      <a:endParaRPr lang="en-US" dirty="0"/>
                    </a:p>
                  </a:txBody>
                  <a:tcPr/>
                </a:tc>
                <a:tc>
                  <a:txBody>
                    <a:bodyPr/>
                    <a:lstStyle/>
                    <a:p>
                      <a:r>
                        <a:rPr lang="sr-Latn-ME" dirty="0" smtClean="0"/>
                        <a:t>1</a:t>
                      </a:r>
                      <a:endParaRPr lang="en-US" dirty="0"/>
                    </a:p>
                  </a:txBody>
                  <a:tcPr/>
                </a:tc>
                <a:tc>
                  <a:txBody>
                    <a:bodyPr/>
                    <a:lstStyle/>
                    <a:p>
                      <a:r>
                        <a:rPr lang="sr-Latn-ME" dirty="0" smtClean="0"/>
                        <a:t>2</a:t>
                      </a:r>
                      <a:endParaRPr lang="en-US" dirty="0"/>
                    </a:p>
                  </a:txBody>
                  <a:tcPr/>
                </a:tc>
                <a:tc>
                  <a:txBody>
                    <a:bodyPr/>
                    <a:lstStyle/>
                    <a:p>
                      <a:r>
                        <a:rPr lang="sr-Latn-ME" dirty="0" smtClean="0"/>
                        <a:t>3</a:t>
                      </a:r>
                      <a:endParaRPr lang="en-US" dirty="0"/>
                    </a:p>
                  </a:txBody>
                  <a:tcPr/>
                </a:tc>
                <a:tc>
                  <a:txBody>
                    <a:bodyPr/>
                    <a:lstStyle/>
                    <a:p>
                      <a:r>
                        <a:rPr lang="sr-Latn-ME" dirty="0" smtClean="0"/>
                        <a:t>4</a:t>
                      </a:r>
                      <a:endParaRPr lang="en-US" dirty="0"/>
                    </a:p>
                  </a:txBody>
                  <a:tcPr/>
                </a:tc>
                <a:tc>
                  <a:txBody>
                    <a:bodyPr/>
                    <a:lstStyle/>
                    <a:p>
                      <a:r>
                        <a:rPr lang="sr-Latn-ME" dirty="0" smtClean="0"/>
                        <a:t>5</a:t>
                      </a:r>
                      <a:endParaRPr lang="en-US" dirty="0"/>
                    </a:p>
                  </a:txBody>
                  <a:tcPr/>
                </a:tc>
                <a:tc>
                  <a:txBody>
                    <a:bodyPr/>
                    <a:lstStyle/>
                    <a:p>
                      <a:r>
                        <a:rPr lang="sr-Latn-ME" dirty="0" smtClean="0"/>
                        <a:t>1</a:t>
                      </a:r>
                      <a:endParaRPr lang="en-US" dirty="0"/>
                    </a:p>
                  </a:txBody>
                  <a:tcPr/>
                </a:tc>
                <a:tc>
                  <a:txBody>
                    <a:bodyPr/>
                    <a:lstStyle/>
                    <a:p>
                      <a:r>
                        <a:rPr lang="sr-Latn-ME" dirty="0" smtClean="0"/>
                        <a:t>2</a:t>
                      </a:r>
                      <a:endParaRPr lang="en-US" dirty="0"/>
                    </a:p>
                  </a:txBody>
                  <a:tcPr/>
                </a:tc>
                <a:tc>
                  <a:txBody>
                    <a:bodyPr/>
                    <a:lstStyle/>
                    <a:p>
                      <a:r>
                        <a:rPr lang="sr-Latn-ME" dirty="0" smtClean="0"/>
                        <a:t>1</a:t>
                      </a:r>
                      <a:endParaRPr lang="en-US" dirty="0"/>
                    </a:p>
                  </a:txBody>
                  <a:tcPr/>
                </a:tc>
                <a:tc>
                  <a:txBody>
                    <a:bodyPr/>
                    <a:lstStyle/>
                    <a:p>
                      <a:r>
                        <a:rPr lang="sr-Latn-ME" dirty="0" smtClean="0"/>
                        <a:t>2</a:t>
                      </a:r>
                      <a:endParaRPr lang="en-US" dirty="0"/>
                    </a:p>
                  </a:txBody>
                  <a:tcPr/>
                </a:tc>
                <a:tc>
                  <a:txBody>
                    <a:bodyPr/>
                    <a:lstStyle/>
                    <a:p>
                      <a:r>
                        <a:rPr lang="sr-Latn-ME" dirty="0" smtClean="0"/>
                        <a:t>1</a:t>
                      </a:r>
                      <a:endParaRPr lang="en-US" dirty="0"/>
                    </a:p>
                  </a:txBody>
                  <a:tcPr/>
                </a:tc>
              </a:tr>
            </a:tbl>
          </a:graphicData>
        </a:graphic>
      </p:graphicFrame>
      <p:sp>
        <p:nvSpPr>
          <p:cNvPr id="6" name="TextBox 5"/>
          <p:cNvSpPr txBox="1"/>
          <p:nvPr/>
        </p:nvSpPr>
        <p:spPr>
          <a:xfrm>
            <a:off x="495300" y="2400300"/>
            <a:ext cx="990600" cy="381000"/>
          </a:xfrm>
          <a:prstGeom prst="rect">
            <a:avLst/>
          </a:prstGeom>
          <a:noFill/>
        </p:spPr>
        <p:txBody>
          <a:bodyPr wrap="square" rtlCol="0">
            <a:spAutoFit/>
          </a:bodyPr>
          <a:lstStyle/>
          <a:p>
            <a:r>
              <a:rPr lang="en-US" b="1" i="1" dirty="0" smtClean="0"/>
              <a:t>a</a:t>
            </a:r>
            <a:r>
              <a:rPr lang="en-US" b="1" dirty="0" smtClean="0"/>
              <a:t>[]</a:t>
            </a:r>
            <a:endParaRPr lang="en-US" b="1" dirty="0"/>
          </a:p>
        </p:txBody>
      </p:sp>
      <p:sp>
        <p:nvSpPr>
          <p:cNvPr id="7" name="TextBox 6"/>
          <p:cNvSpPr txBox="1"/>
          <p:nvPr/>
        </p:nvSpPr>
        <p:spPr>
          <a:xfrm>
            <a:off x="495300" y="2781300"/>
            <a:ext cx="990600" cy="381000"/>
          </a:xfrm>
          <a:prstGeom prst="rect">
            <a:avLst/>
          </a:prstGeom>
          <a:noFill/>
        </p:spPr>
        <p:txBody>
          <a:bodyPr wrap="square" rtlCol="0">
            <a:spAutoFit/>
          </a:bodyPr>
          <a:lstStyle/>
          <a:p>
            <a:r>
              <a:rPr lang="en-US" b="1" i="1" dirty="0" err="1" smtClean="0"/>
              <a:t>dp</a:t>
            </a:r>
            <a:r>
              <a:rPr lang="en-US" b="1" dirty="0" smtClean="0"/>
              <a:t>[]</a:t>
            </a:r>
            <a:endParaRPr lang="en-US" b="1" dirty="0"/>
          </a:p>
        </p:txBody>
      </p:sp>
      <p:sp>
        <p:nvSpPr>
          <p:cNvPr id="8" name="TextBox 7"/>
          <p:cNvSpPr txBox="1"/>
          <p:nvPr/>
        </p:nvSpPr>
        <p:spPr>
          <a:xfrm>
            <a:off x="0" y="3162300"/>
            <a:ext cx="9144000" cy="923330"/>
          </a:xfrm>
          <a:prstGeom prst="rect">
            <a:avLst/>
          </a:prstGeom>
          <a:noFill/>
        </p:spPr>
        <p:txBody>
          <a:bodyPr wrap="square" rtlCol="0">
            <a:spAutoFit/>
          </a:bodyPr>
          <a:lstStyle/>
          <a:p>
            <a:r>
              <a:rPr lang="en-US" b="1" i="1" dirty="0" err="1" smtClean="0"/>
              <a:t>dp</a:t>
            </a:r>
            <a:r>
              <a:rPr lang="en-US" b="1" dirty="0" smtClean="0"/>
              <a:t>[]</a:t>
            </a:r>
            <a:r>
              <a:rPr lang="en-US" dirty="0" smtClean="0"/>
              <a:t> </a:t>
            </a:r>
            <a:r>
              <a:rPr lang="en-US" dirty="0" err="1" smtClean="0"/>
              <a:t>pamti</a:t>
            </a:r>
            <a:r>
              <a:rPr lang="en-US" dirty="0" smtClean="0"/>
              <a:t> </a:t>
            </a:r>
            <a:r>
              <a:rPr lang="en-US" dirty="0" err="1" smtClean="0"/>
              <a:t>koliko</a:t>
            </a:r>
            <a:r>
              <a:rPr lang="en-US" dirty="0" smtClean="0"/>
              <a:t> je </a:t>
            </a:r>
            <a:r>
              <a:rPr lang="sr-Latn-ME" dirty="0" smtClean="0"/>
              <a:t>članov</a:t>
            </a:r>
            <a:r>
              <a:rPr lang="en-US" dirty="0" smtClean="0"/>
              <a:t>a</a:t>
            </a:r>
            <a:r>
              <a:rPr lang="sr-Latn-ME" dirty="0" smtClean="0"/>
              <a:t> niza do njega </a:t>
            </a:r>
            <a:r>
              <a:rPr lang="sr-Latn-ME" b="1" baseline="-25000" dirty="0" smtClean="0"/>
              <a:t>(uključujući njega)</a:t>
            </a:r>
            <a:r>
              <a:rPr lang="sr-Latn-ME" dirty="0" smtClean="0"/>
              <a:t> zadovoljavalo traženi uslov. Mogli smo izbjeći ovaj memorijski trošak ali smo ga uveli jer nam možda bude trebala neka dodatna funkcionalnost a i zbog jedne kasnije lekcije.</a:t>
            </a:r>
            <a:endParaRPr lang="en-US" b="1" dirty="0"/>
          </a:p>
        </p:txBody>
      </p:sp>
      <p:sp>
        <p:nvSpPr>
          <p:cNvPr id="9" name="TextBox 8"/>
          <p:cNvSpPr txBox="1"/>
          <p:nvPr/>
        </p:nvSpPr>
        <p:spPr>
          <a:xfrm>
            <a:off x="0" y="4085630"/>
            <a:ext cx="4191000" cy="2585323"/>
          </a:xfrm>
          <a:prstGeom prst="rect">
            <a:avLst/>
          </a:prstGeom>
          <a:noFill/>
        </p:spPr>
        <p:txBody>
          <a:bodyPr wrap="square" rtlCol="0">
            <a:spAutoFit/>
          </a:bodyPr>
          <a:lstStyle/>
          <a:p>
            <a:r>
              <a:rPr lang="en-US" b="1" dirty="0">
                <a:solidFill>
                  <a:srgbClr val="00B0F0"/>
                </a:solidFill>
              </a:rPr>
              <a:t>#include &lt;</a:t>
            </a:r>
            <a:r>
              <a:rPr lang="en-US" b="1" dirty="0" err="1">
                <a:solidFill>
                  <a:srgbClr val="00B0F0"/>
                </a:solidFill>
              </a:rPr>
              <a:t>iostream</a:t>
            </a:r>
            <a:r>
              <a:rPr lang="en-US" b="1" dirty="0">
                <a:solidFill>
                  <a:srgbClr val="00B0F0"/>
                </a:solidFill>
              </a:rPr>
              <a:t>&gt;</a:t>
            </a:r>
          </a:p>
          <a:p>
            <a:r>
              <a:rPr lang="en-US" b="1" dirty="0">
                <a:solidFill>
                  <a:srgbClr val="00B0F0"/>
                </a:solidFill>
              </a:rPr>
              <a:t>using namespace </a:t>
            </a:r>
            <a:r>
              <a:rPr lang="en-US" b="1" dirty="0" err="1">
                <a:solidFill>
                  <a:srgbClr val="00B0F0"/>
                </a:solidFill>
              </a:rPr>
              <a:t>std</a:t>
            </a:r>
            <a:r>
              <a:rPr lang="en-US" b="1" dirty="0">
                <a:solidFill>
                  <a:srgbClr val="00B0F0"/>
                </a:solidFill>
              </a:rPr>
              <a:t>;</a:t>
            </a:r>
          </a:p>
          <a:p>
            <a:r>
              <a:rPr lang="en-US" b="1" dirty="0" err="1">
                <a:solidFill>
                  <a:srgbClr val="00B0F0"/>
                </a:solidFill>
              </a:rPr>
              <a:t>int</a:t>
            </a:r>
            <a:r>
              <a:rPr lang="en-US" b="1" dirty="0">
                <a:solidFill>
                  <a:srgbClr val="00B0F0"/>
                </a:solidFill>
              </a:rPr>
              <a:t> main</a:t>
            </a:r>
            <a:r>
              <a:rPr lang="en-US" b="1" dirty="0" smtClean="0">
                <a:solidFill>
                  <a:srgbClr val="00B0F0"/>
                </a:solidFill>
              </a:rPr>
              <a:t>(){</a:t>
            </a:r>
            <a:endParaRPr lang="en-US" b="1" dirty="0">
              <a:solidFill>
                <a:srgbClr val="00B0F0"/>
              </a:solidFill>
            </a:endParaRPr>
          </a:p>
          <a:p>
            <a:r>
              <a:rPr lang="en-US" b="1" dirty="0">
                <a:solidFill>
                  <a:srgbClr val="00B0F0"/>
                </a:solidFill>
              </a:rPr>
              <a:t>    </a:t>
            </a:r>
            <a:r>
              <a:rPr lang="en-US" b="1" dirty="0" err="1">
                <a:solidFill>
                  <a:srgbClr val="00B0F0"/>
                </a:solidFill>
              </a:rPr>
              <a:t>int</a:t>
            </a:r>
            <a:r>
              <a:rPr lang="en-US" b="1" dirty="0">
                <a:solidFill>
                  <a:srgbClr val="00B0F0"/>
                </a:solidFill>
              </a:rPr>
              <a:t> n</a:t>
            </a:r>
            <a:r>
              <a:rPr lang="en-US" b="1" dirty="0" smtClean="0">
                <a:solidFill>
                  <a:srgbClr val="00B0F0"/>
                </a:solidFill>
              </a:rPr>
              <a:t>; </a:t>
            </a:r>
            <a:r>
              <a:rPr lang="en-US" b="1" dirty="0" err="1" smtClean="0">
                <a:solidFill>
                  <a:srgbClr val="00B0F0"/>
                </a:solidFill>
              </a:rPr>
              <a:t>cin</a:t>
            </a:r>
            <a:r>
              <a:rPr lang="en-US" b="1" dirty="0">
                <a:solidFill>
                  <a:srgbClr val="00B0F0"/>
                </a:solidFill>
              </a:rPr>
              <a:t>&gt;&gt;n;</a:t>
            </a:r>
          </a:p>
          <a:p>
            <a:r>
              <a:rPr lang="en-US" b="1" dirty="0">
                <a:solidFill>
                  <a:srgbClr val="00B0F0"/>
                </a:solidFill>
              </a:rPr>
              <a:t>    </a:t>
            </a:r>
            <a:r>
              <a:rPr lang="en-US" b="1" dirty="0" err="1">
                <a:solidFill>
                  <a:srgbClr val="00B0F0"/>
                </a:solidFill>
              </a:rPr>
              <a:t>int</a:t>
            </a:r>
            <a:r>
              <a:rPr lang="en-US" b="1" dirty="0">
                <a:solidFill>
                  <a:srgbClr val="00B0F0"/>
                </a:solidFill>
              </a:rPr>
              <a:t> a[n],</a:t>
            </a:r>
            <a:r>
              <a:rPr lang="en-US" b="1" dirty="0" err="1">
                <a:solidFill>
                  <a:srgbClr val="00B0F0"/>
                </a:solidFill>
              </a:rPr>
              <a:t>dp</a:t>
            </a:r>
            <a:r>
              <a:rPr lang="en-US" b="1" dirty="0">
                <a:solidFill>
                  <a:srgbClr val="00B0F0"/>
                </a:solidFill>
              </a:rPr>
              <a:t>[n],</a:t>
            </a:r>
            <a:r>
              <a:rPr lang="en-US" b="1" dirty="0" err="1">
                <a:solidFill>
                  <a:srgbClr val="00B0F0"/>
                </a:solidFill>
              </a:rPr>
              <a:t>tekduz,maxduz,pm</a:t>
            </a:r>
            <a:r>
              <a:rPr lang="en-US" b="1" dirty="0">
                <a:solidFill>
                  <a:srgbClr val="00B0F0"/>
                </a:solidFill>
              </a:rPr>
              <a:t>;</a:t>
            </a:r>
          </a:p>
          <a:p>
            <a:r>
              <a:rPr lang="en-US" b="1" dirty="0">
                <a:solidFill>
                  <a:srgbClr val="00B0F0"/>
                </a:solidFill>
              </a:rPr>
              <a:t>    for(</a:t>
            </a:r>
            <a:r>
              <a:rPr lang="en-US" b="1" dirty="0" err="1">
                <a:solidFill>
                  <a:srgbClr val="00B0F0"/>
                </a:solidFill>
              </a:rPr>
              <a:t>int</a:t>
            </a:r>
            <a:r>
              <a:rPr lang="en-US" b="1" dirty="0">
                <a:solidFill>
                  <a:srgbClr val="00B0F0"/>
                </a:solidFill>
              </a:rPr>
              <a:t> </a:t>
            </a:r>
            <a:r>
              <a:rPr lang="en-US" b="1" dirty="0" err="1">
                <a:solidFill>
                  <a:srgbClr val="00B0F0"/>
                </a:solidFill>
              </a:rPr>
              <a:t>i</a:t>
            </a:r>
            <a:r>
              <a:rPr lang="en-US" b="1" dirty="0">
                <a:solidFill>
                  <a:srgbClr val="00B0F0"/>
                </a:solidFill>
              </a:rPr>
              <a:t>=0;i&lt;</a:t>
            </a:r>
            <a:r>
              <a:rPr lang="en-US" b="1" dirty="0" err="1">
                <a:solidFill>
                  <a:srgbClr val="00B0F0"/>
                </a:solidFill>
              </a:rPr>
              <a:t>n;i</a:t>
            </a:r>
            <a:r>
              <a:rPr lang="en-US" b="1" dirty="0">
                <a:solidFill>
                  <a:srgbClr val="00B0F0"/>
                </a:solidFill>
              </a:rPr>
              <a:t>++) </a:t>
            </a:r>
            <a:r>
              <a:rPr lang="en-US" b="1" dirty="0" err="1">
                <a:solidFill>
                  <a:srgbClr val="00B0F0"/>
                </a:solidFill>
              </a:rPr>
              <a:t>cin</a:t>
            </a:r>
            <a:r>
              <a:rPr lang="en-US" b="1" dirty="0">
                <a:solidFill>
                  <a:srgbClr val="00B0F0"/>
                </a:solidFill>
              </a:rPr>
              <a:t>&gt;&gt;a[</a:t>
            </a:r>
            <a:r>
              <a:rPr lang="en-US" b="1" dirty="0" err="1">
                <a:solidFill>
                  <a:srgbClr val="00B0F0"/>
                </a:solidFill>
              </a:rPr>
              <a:t>i</a:t>
            </a:r>
            <a:r>
              <a:rPr lang="en-US" b="1" dirty="0">
                <a:solidFill>
                  <a:srgbClr val="00B0F0"/>
                </a:solidFill>
              </a:rPr>
              <a:t>];</a:t>
            </a:r>
          </a:p>
          <a:p>
            <a:r>
              <a:rPr lang="en-US" b="1" dirty="0">
                <a:solidFill>
                  <a:srgbClr val="00B0F0"/>
                </a:solidFill>
              </a:rPr>
              <a:t>    </a:t>
            </a:r>
            <a:r>
              <a:rPr lang="en-US" b="1" dirty="0" err="1" smtClean="0">
                <a:solidFill>
                  <a:srgbClr val="00B0F0"/>
                </a:solidFill>
              </a:rPr>
              <a:t>tekduz</a:t>
            </a:r>
            <a:r>
              <a:rPr lang="en-US" b="1" dirty="0" smtClean="0">
                <a:solidFill>
                  <a:srgbClr val="00B0F0"/>
                </a:solidFill>
              </a:rPr>
              <a:t>=1;maxduz=1;pm=0;</a:t>
            </a:r>
          </a:p>
          <a:p>
            <a:r>
              <a:rPr lang="en-US" b="1" dirty="0" smtClean="0">
                <a:solidFill>
                  <a:srgbClr val="00B0F0"/>
                </a:solidFill>
              </a:rPr>
              <a:t>    </a:t>
            </a:r>
            <a:r>
              <a:rPr lang="en-US" b="1" dirty="0" err="1" smtClean="0">
                <a:solidFill>
                  <a:srgbClr val="00B0F0"/>
                </a:solidFill>
              </a:rPr>
              <a:t>dp</a:t>
            </a:r>
            <a:r>
              <a:rPr lang="en-US" b="1" dirty="0" smtClean="0">
                <a:solidFill>
                  <a:srgbClr val="00B0F0"/>
                </a:solidFill>
              </a:rPr>
              <a:t>[0]=1;</a:t>
            </a:r>
          </a:p>
          <a:p>
            <a:endParaRPr lang="en-US" dirty="0"/>
          </a:p>
        </p:txBody>
      </p:sp>
      <p:sp>
        <p:nvSpPr>
          <p:cNvPr id="10" name="TextBox 9"/>
          <p:cNvSpPr txBox="1"/>
          <p:nvPr/>
        </p:nvSpPr>
        <p:spPr>
          <a:xfrm>
            <a:off x="4038600" y="4085630"/>
            <a:ext cx="5105400" cy="2308324"/>
          </a:xfrm>
          <a:prstGeom prst="rect">
            <a:avLst/>
          </a:prstGeom>
          <a:noFill/>
        </p:spPr>
        <p:txBody>
          <a:bodyPr wrap="square" rtlCol="0">
            <a:spAutoFit/>
          </a:bodyPr>
          <a:lstStyle/>
          <a:p>
            <a:r>
              <a:rPr lang="en-US" b="1" dirty="0">
                <a:solidFill>
                  <a:srgbClr val="00B0F0"/>
                </a:solidFill>
              </a:rPr>
              <a:t> for(</a:t>
            </a:r>
            <a:r>
              <a:rPr lang="en-US" b="1" dirty="0" err="1">
                <a:solidFill>
                  <a:srgbClr val="00B0F0"/>
                </a:solidFill>
              </a:rPr>
              <a:t>int</a:t>
            </a:r>
            <a:r>
              <a:rPr lang="en-US" b="1" dirty="0">
                <a:solidFill>
                  <a:srgbClr val="00B0F0"/>
                </a:solidFill>
              </a:rPr>
              <a:t> </a:t>
            </a:r>
            <a:r>
              <a:rPr lang="en-US" b="1" dirty="0" err="1">
                <a:solidFill>
                  <a:srgbClr val="00B0F0"/>
                </a:solidFill>
              </a:rPr>
              <a:t>i</a:t>
            </a:r>
            <a:r>
              <a:rPr lang="en-US" b="1" dirty="0">
                <a:solidFill>
                  <a:srgbClr val="00B0F0"/>
                </a:solidFill>
              </a:rPr>
              <a:t>=1;i&lt;</a:t>
            </a:r>
            <a:r>
              <a:rPr lang="en-US" b="1" dirty="0" err="1">
                <a:solidFill>
                  <a:srgbClr val="00B0F0"/>
                </a:solidFill>
              </a:rPr>
              <a:t>n;i</a:t>
            </a:r>
            <a:r>
              <a:rPr lang="en-US" b="1" dirty="0">
                <a:solidFill>
                  <a:srgbClr val="00B0F0"/>
                </a:solidFill>
              </a:rPr>
              <a:t>++){</a:t>
            </a:r>
          </a:p>
          <a:p>
            <a:r>
              <a:rPr lang="en-US" b="1" dirty="0">
                <a:solidFill>
                  <a:srgbClr val="00B0F0"/>
                </a:solidFill>
              </a:rPr>
              <a:t>   </a:t>
            </a:r>
            <a:r>
              <a:rPr lang="en-US" b="1" dirty="0" smtClean="0">
                <a:solidFill>
                  <a:srgbClr val="00B0F0"/>
                </a:solidFill>
              </a:rPr>
              <a:t>if(a[</a:t>
            </a:r>
            <a:r>
              <a:rPr lang="en-US" b="1" dirty="0" err="1" smtClean="0">
                <a:solidFill>
                  <a:srgbClr val="00B0F0"/>
                </a:solidFill>
              </a:rPr>
              <a:t>i</a:t>
            </a:r>
            <a:r>
              <a:rPr lang="en-US" b="1" dirty="0">
                <a:solidFill>
                  <a:srgbClr val="00B0F0"/>
                </a:solidFill>
              </a:rPr>
              <a:t>]&gt;a[i-1]) {</a:t>
            </a:r>
            <a:r>
              <a:rPr lang="en-US" b="1" dirty="0" err="1">
                <a:solidFill>
                  <a:srgbClr val="00B0F0"/>
                </a:solidFill>
              </a:rPr>
              <a:t>dp</a:t>
            </a:r>
            <a:r>
              <a:rPr lang="en-US" b="1" dirty="0">
                <a:solidFill>
                  <a:srgbClr val="00B0F0"/>
                </a:solidFill>
              </a:rPr>
              <a:t>[</a:t>
            </a:r>
            <a:r>
              <a:rPr lang="en-US" b="1" dirty="0" err="1">
                <a:solidFill>
                  <a:srgbClr val="00B0F0"/>
                </a:solidFill>
              </a:rPr>
              <a:t>i</a:t>
            </a:r>
            <a:r>
              <a:rPr lang="en-US" b="1" dirty="0">
                <a:solidFill>
                  <a:srgbClr val="00B0F0"/>
                </a:solidFill>
              </a:rPr>
              <a:t>]=</a:t>
            </a:r>
            <a:r>
              <a:rPr lang="en-US" b="1" dirty="0" err="1">
                <a:solidFill>
                  <a:srgbClr val="00B0F0"/>
                </a:solidFill>
              </a:rPr>
              <a:t>dp</a:t>
            </a:r>
            <a:r>
              <a:rPr lang="en-US" b="1" dirty="0">
                <a:solidFill>
                  <a:srgbClr val="00B0F0"/>
                </a:solidFill>
              </a:rPr>
              <a:t>[i-1]+1; </a:t>
            </a:r>
            <a:r>
              <a:rPr lang="en-US" b="1" dirty="0" err="1">
                <a:solidFill>
                  <a:srgbClr val="00B0F0"/>
                </a:solidFill>
              </a:rPr>
              <a:t>tekduz</a:t>
            </a:r>
            <a:r>
              <a:rPr lang="en-US" b="1" dirty="0">
                <a:solidFill>
                  <a:srgbClr val="00B0F0"/>
                </a:solidFill>
              </a:rPr>
              <a:t>++;}</a:t>
            </a:r>
          </a:p>
          <a:p>
            <a:r>
              <a:rPr lang="en-US" b="1" dirty="0">
                <a:solidFill>
                  <a:srgbClr val="00B0F0"/>
                </a:solidFill>
              </a:rPr>
              <a:t>   </a:t>
            </a:r>
            <a:r>
              <a:rPr lang="en-US" b="1" dirty="0" smtClean="0">
                <a:solidFill>
                  <a:srgbClr val="00B0F0"/>
                </a:solidFill>
              </a:rPr>
              <a:t>else </a:t>
            </a:r>
            <a:r>
              <a:rPr lang="en-US" b="1" dirty="0">
                <a:solidFill>
                  <a:srgbClr val="00B0F0"/>
                </a:solidFill>
              </a:rPr>
              <a:t>{</a:t>
            </a:r>
            <a:r>
              <a:rPr lang="en-US" b="1" dirty="0" err="1">
                <a:solidFill>
                  <a:srgbClr val="00B0F0"/>
                </a:solidFill>
              </a:rPr>
              <a:t>tekduz</a:t>
            </a:r>
            <a:r>
              <a:rPr lang="en-US" b="1" dirty="0">
                <a:solidFill>
                  <a:srgbClr val="00B0F0"/>
                </a:solidFill>
              </a:rPr>
              <a:t>=1; </a:t>
            </a:r>
            <a:r>
              <a:rPr lang="en-US" b="1" dirty="0" err="1">
                <a:solidFill>
                  <a:srgbClr val="00B0F0"/>
                </a:solidFill>
              </a:rPr>
              <a:t>dp</a:t>
            </a:r>
            <a:r>
              <a:rPr lang="en-US" b="1" dirty="0">
                <a:solidFill>
                  <a:srgbClr val="00B0F0"/>
                </a:solidFill>
              </a:rPr>
              <a:t>[</a:t>
            </a:r>
            <a:r>
              <a:rPr lang="en-US" b="1" dirty="0" err="1">
                <a:solidFill>
                  <a:srgbClr val="00B0F0"/>
                </a:solidFill>
              </a:rPr>
              <a:t>i</a:t>
            </a:r>
            <a:r>
              <a:rPr lang="en-US" b="1" dirty="0">
                <a:solidFill>
                  <a:srgbClr val="00B0F0"/>
                </a:solidFill>
              </a:rPr>
              <a:t>]=1;}</a:t>
            </a:r>
          </a:p>
          <a:p>
            <a:r>
              <a:rPr lang="en-US" b="1" dirty="0">
                <a:solidFill>
                  <a:srgbClr val="00B0F0"/>
                </a:solidFill>
              </a:rPr>
              <a:t>   </a:t>
            </a:r>
            <a:r>
              <a:rPr lang="en-US" b="1" dirty="0" smtClean="0">
                <a:solidFill>
                  <a:srgbClr val="00B0F0"/>
                </a:solidFill>
              </a:rPr>
              <a:t>if(</a:t>
            </a:r>
            <a:r>
              <a:rPr lang="en-US" b="1" dirty="0" err="1" smtClean="0">
                <a:solidFill>
                  <a:srgbClr val="00B0F0"/>
                </a:solidFill>
              </a:rPr>
              <a:t>tekduz</a:t>
            </a:r>
            <a:r>
              <a:rPr lang="en-US" b="1" dirty="0" smtClean="0">
                <a:solidFill>
                  <a:srgbClr val="00B0F0"/>
                </a:solidFill>
              </a:rPr>
              <a:t>&gt;</a:t>
            </a:r>
            <a:r>
              <a:rPr lang="en-US" b="1" dirty="0" err="1" smtClean="0">
                <a:solidFill>
                  <a:srgbClr val="00B0F0"/>
                </a:solidFill>
              </a:rPr>
              <a:t>maxduz</a:t>
            </a:r>
            <a:r>
              <a:rPr lang="en-US" b="1" dirty="0" smtClean="0">
                <a:solidFill>
                  <a:srgbClr val="00B0F0"/>
                </a:solidFill>
              </a:rPr>
              <a:t>)</a:t>
            </a:r>
            <a:r>
              <a:rPr lang="sr-Latn-ME" b="1" dirty="0" smtClean="0">
                <a:solidFill>
                  <a:srgbClr val="00B0F0"/>
                </a:solidFill>
              </a:rPr>
              <a:t> </a:t>
            </a:r>
            <a:r>
              <a:rPr lang="en-US" b="1" dirty="0" smtClean="0">
                <a:solidFill>
                  <a:srgbClr val="00B0F0"/>
                </a:solidFill>
              </a:rPr>
              <a:t>{</a:t>
            </a:r>
            <a:r>
              <a:rPr lang="en-US" b="1" dirty="0" err="1">
                <a:solidFill>
                  <a:srgbClr val="00B0F0"/>
                </a:solidFill>
              </a:rPr>
              <a:t>maxduz</a:t>
            </a:r>
            <a:r>
              <a:rPr lang="en-US" b="1" dirty="0">
                <a:solidFill>
                  <a:srgbClr val="00B0F0"/>
                </a:solidFill>
              </a:rPr>
              <a:t>=</a:t>
            </a:r>
            <a:r>
              <a:rPr lang="en-US" b="1" dirty="0" err="1">
                <a:solidFill>
                  <a:srgbClr val="00B0F0"/>
                </a:solidFill>
              </a:rPr>
              <a:t>tekduz;pm</a:t>
            </a:r>
            <a:r>
              <a:rPr lang="en-US" b="1" dirty="0">
                <a:solidFill>
                  <a:srgbClr val="00B0F0"/>
                </a:solidFill>
              </a:rPr>
              <a:t>=</a:t>
            </a:r>
            <a:r>
              <a:rPr lang="en-US" b="1" dirty="0" err="1">
                <a:solidFill>
                  <a:srgbClr val="00B0F0"/>
                </a:solidFill>
              </a:rPr>
              <a:t>i</a:t>
            </a:r>
            <a:r>
              <a:rPr lang="en-US" b="1" dirty="0" smtClean="0">
                <a:solidFill>
                  <a:srgbClr val="00B0F0"/>
                </a:solidFill>
              </a:rPr>
              <a:t>;}}</a:t>
            </a:r>
            <a:endParaRPr lang="en-US" b="1" dirty="0">
              <a:solidFill>
                <a:srgbClr val="00B0F0"/>
              </a:solidFill>
            </a:endParaRPr>
          </a:p>
          <a:p>
            <a:r>
              <a:rPr lang="en-US" b="1" dirty="0" err="1" smtClean="0">
                <a:solidFill>
                  <a:srgbClr val="00B0F0"/>
                </a:solidFill>
              </a:rPr>
              <a:t>cout</a:t>
            </a:r>
            <a:r>
              <a:rPr lang="en-US" b="1" dirty="0">
                <a:solidFill>
                  <a:srgbClr val="00B0F0"/>
                </a:solidFill>
              </a:rPr>
              <a:t>&lt;&lt;"</a:t>
            </a:r>
            <a:r>
              <a:rPr lang="en-US" b="1" dirty="0" err="1">
                <a:solidFill>
                  <a:srgbClr val="00B0F0"/>
                </a:solidFill>
              </a:rPr>
              <a:t>Maksimalna</a:t>
            </a:r>
            <a:r>
              <a:rPr lang="en-US" b="1" dirty="0">
                <a:solidFill>
                  <a:srgbClr val="00B0F0"/>
                </a:solidFill>
              </a:rPr>
              <a:t> </a:t>
            </a:r>
            <a:r>
              <a:rPr lang="en-US" b="1" dirty="0" err="1">
                <a:solidFill>
                  <a:srgbClr val="00B0F0"/>
                </a:solidFill>
              </a:rPr>
              <a:t>duzina</a:t>
            </a:r>
            <a:r>
              <a:rPr lang="en-US" b="1" dirty="0">
                <a:solidFill>
                  <a:srgbClr val="00B0F0"/>
                </a:solidFill>
              </a:rPr>
              <a:t> "&lt;&lt;</a:t>
            </a:r>
            <a:r>
              <a:rPr lang="en-US" b="1" dirty="0" err="1">
                <a:solidFill>
                  <a:srgbClr val="00B0F0"/>
                </a:solidFill>
              </a:rPr>
              <a:t>maxduz</a:t>
            </a:r>
            <a:r>
              <a:rPr lang="en-US" b="1" dirty="0" smtClean="0">
                <a:solidFill>
                  <a:srgbClr val="00B0F0"/>
                </a:solidFill>
              </a:rPr>
              <a:t>&lt;&lt;</a:t>
            </a:r>
            <a:r>
              <a:rPr lang="sr-Latn-ME" b="1" dirty="0" smtClean="0">
                <a:solidFill>
                  <a:srgbClr val="00B0F0"/>
                </a:solidFill>
              </a:rPr>
              <a:t> </a:t>
            </a:r>
            <a:r>
              <a:rPr lang="en-US" b="1" dirty="0" smtClean="0">
                <a:solidFill>
                  <a:srgbClr val="00B0F0"/>
                </a:solidFill>
              </a:rPr>
              <a:t>"od </a:t>
            </a:r>
            <a:r>
              <a:rPr lang="en-US" b="1" dirty="0">
                <a:solidFill>
                  <a:srgbClr val="00B0F0"/>
                </a:solidFill>
              </a:rPr>
              <a:t>"&lt;&lt;pm-maxduz+1&lt;&lt;" do </a:t>
            </a:r>
            <a:r>
              <a:rPr lang="en-US" b="1" dirty="0" smtClean="0">
                <a:solidFill>
                  <a:srgbClr val="00B0F0"/>
                </a:solidFill>
              </a:rPr>
              <a:t>"&lt;&lt;</a:t>
            </a:r>
            <a:r>
              <a:rPr lang="en-US" b="1" dirty="0">
                <a:solidFill>
                  <a:srgbClr val="00B0F0"/>
                </a:solidFill>
              </a:rPr>
              <a:t>pm;</a:t>
            </a:r>
          </a:p>
          <a:p>
            <a:r>
              <a:rPr lang="en-US" b="1" dirty="0">
                <a:solidFill>
                  <a:srgbClr val="00B0F0"/>
                </a:solidFill>
              </a:rPr>
              <a:t>    return 0;</a:t>
            </a:r>
          </a:p>
          <a:p>
            <a:r>
              <a:rPr lang="en-US" b="1" dirty="0">
                <a:solidFill>
                  <a:srgbClr val="00B0F0"/>
                </a:solidFill>
              </a:rPr>
              <a:t>}</a:t>
            </a:r>
            <a:endParaRPr lang="en-US" dirty="0"/>
          </a:p>
        </p:txBody>
      </p:sp>
      <p:cxnSp>
        <p:nvCxnSpPr>
          <p:cNvPr id="12" name="Straight Connector 11"/>
          <p:cNvCxnSpPr/>
          <p:nvPr/>
        </p:nvCxnSpPr>
        <p:spPr>
          <a:xfrm>
            <a:off x="3962400" y="4085630"/>
            <a:ext cx="0" cy="277237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7496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3124200" cy="990600"/>
          </a:xfrm>
        </p:spPr>
        <p:txBody>
          <a:bodyPr/>
          <a:lstStyle/>
          <a:p>
            <a:r>
              <a:rPr lang="en-US" dirty="0" smtClean="0"/>
              <a:t>LIS problem</a:t>
            </a:r>
            <a:endParaRPr lang="en-US" dirty="0"/>
          </a:p>
        </p:txBody>
      </p:sp>
      <p:sp>
        <p:nvSpPr>
          <p:cNvPr id="3" name="Content Placeholder 2"/>
          <p:cNvSpPr>
            <a:spLocks noGrp="1"/>
          </p:cNvSpPr>
          <p:nvPr>
            <p:ph idx="1"/>
          </p:nvPr>
        </p:nvSpPr>
        <p:spPr>
          <a:xfrm>
            <a:off x="0" y="1143000"/>
            <a:ext cx="9144000" cy="5715000"/>
          </a:xfrm>
        </p:spPr>
        <p:txBody>
          <a:bodyPr/>
          <a:lstStyle/>
          <a:p>
            <a:r>
              <a:rPr lang="en-US" dirty="0" err="1" smtClean="0"/>
              <a:t>Najdu</a:t>
            </a:r>
            <a:r>
              <a:rPr lang="sr-Latn-ME" dirty="0" smtClean="0"/>
              <a:t>ža rastuća podsekvenca (</a:t>
            </a:r>
            <a:r>
              <a:rPr lang="sr-Latn-ME" i="1" dirty="0" smtClean="0"/>
              <a:t>longest increasing subsequence</a:t>
            </a:r>
            <a:r>
              <a:rPr lang="sr-Latn-ME" dirty="0" smtClean="0"/>
              <a:t> - LIS) je </a:t>
            </a:r>
            <a:r>
              <a:rPr lang="sr-Latn-ME" smtClean="0"/>
              <a:t>generalizacija prethodnog </a:t>
            </a:r>
            <a:r>
              <a:rPr lang="sr-Latn-ME" dirty="0" smtClean="0"/>
              <a:t>problema. Naći najdužu sekvencu rastućih brojeva u nizu koji ne moraju biti uzastopni). Premda se na net-u mogu naći razna rješenja ovdje dajemo odmah najbolje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rješenje. Formiramo podnizove mogućih rastućih sekvenci.</a:t>
            </a:r>
            <a:endParaRPr lang="en-US" dirty="0"/>
          </a:p>
        </p:txBody>
      </p:sp>
      <p:pic>
        <p:nvPicPr>
          <p:cNvPr id="4" name="Picture 2" descr="https://upload.wikimedia.org/wikipedia/commons/thumb/1/1d/LISDemo.gif/400px-LISDemo.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3429000"/>
            <a:ext cx="3810000" cy="26955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962400" y="3048000"/>
            <a:ext cx="5181600" cy="923330"/>
          </a:xfrm>
          <a:prstGeom prst="rect">
            <a:avLst/>
          </a:prstGeom>
          <a:noFill/>
        </p:spPr>
        <p:txBody>
          <a:bodyPr wrap="square" rtlCol="0">
            <a:spAutoFit/>
          </a:bodyPr>
          <a:lstStyle/>
          <a:p>
            <a:r>
              <a:rPr lang="sr-Latn-ME" dirty="0" smtClean="0"/>
              <a:t>Klip objašnjava formiranje sekvence mogućih rješenja. Na kraju je samo najduža odgovarajuća tako dobijamo dužinu. </a:t>
            </a:r>
            <a:endParaRPr lang="en-US" dirty="0"/>
          </a:p>
        </p:txBody>
      </p:sp>
      <p:sp>
        <p:nvSpPr>
          <p:cNvPr id="6" name="Rectangle 5"/>
          <p:cNvSpPr/>
          <p:nvPr/>
        </p:nvSpPr>
        <p:spPr>
          <a:xfrm>
            <a:off x="2514600" y="4058511"/>
            <a:ext cx="6629400" cy="1477328"/>
          </a:xfrm>
          <a:prstGeom prst="rect">
            <a:avLst/>
          </a:prstGeom>
        </p:spPr>
        <p:txBody>
          <a:bodyPr wrap="square">
            <a:spAutoFit/>
          </a:bodyPr>
          <a:lstStyle/>
          <a:p>
            <a:r>
              <a:rPr lang="sr-Latn-ME" dirty="0"/>
              <a:t>Ako je novi broj veći od svakog prethodnog nadodaje se na </a:t>
            </a:r>
            <a:r>
              <a:rPr lang="en-GB" dirty="0" err="1" smtClean="0"/>
              <a:t>kraj</a:t>
            </a:r>
            <a:r>
              <a:rPr lang="en-GB" dirty="0" smtClean="0"/>
              <a:t> </a:t>
            </a:r>
            <a:r>
              <a:rPr lang="en-GB" dirty="0" err="1" smtClean="0"/>
              <a:t>postoje</a:t>
            </a:r>
            <a:r>
              <a:rPr lang="sr-Latn-ME" dirty="0" smtClean="0"/>
              <a:t>ćeg niza. </a:t>
            </a:r>
            <a:r>
              <a:rPr lang="sr-Latn-ME" dirty="0"/>
              <a:t>Ako je manji od najmanjeg broja mijenja do tada najmanji broj a ako nije ništa od toga mijenja podniz koji korespodnira vrijednosti koja je prva veća od broja kojega dodajemo</a:t>
            </a:r>
            <a:r>
              <a:rPr lang="sr-Latn-ME" dirty="0" smtClean="0"/>
              <a:t>. Tu poziciju određujemo putem binarne pretrage! </a:t>
            </a:r>
            <a:endParaRPr lang="en-US" dirty="0"/>
          </a:p>
        </p:txBody>
      </p:sp>
      <p:sp>
        <p:nvSpPr>
          <p:cNvPr id="7" name="Rectangle 6"/>
          <p:cNvSpPr/>
          <p:nvPr/>
        </p:nvSpPr>
        <p:spPr>
          <a:xfrm>
            <a:off x="0" y="5943600"/>
            <a:ext cx="9144000" cy="923330"/>
          </a:xfrm>
          <a:prstGeom prst="rect">
            <a:avLst/>
          </a:prstGeom>
        </p:spPr>
        <p:txBody>
          <a:bodyPr wrap="square">
            <a:spAutoFit/>
          </a:bodyPr>
          <a:lstStyle/>
          <a:p>
            <a:r>
              <a:rPr lang="sr-Latn-ME" dirty="0" smtClean="0"/>
              <a:t>I ovdje gdje nismo očekivali da binarna pretraga ima ključnu odluku (složenost </a:t>
            </a:r>
            <a:r>
              <a:rPr lang="sr-Latn-ME" b="1" i="1" dirty="0" smtClean="0">
                <a:solidFill>
                  <a:srgbClr val="C00000"/>
                </a:solidFill>
              </a:rPr>
              <a:t>N</a:t>
            </a:r>
            <a:r>
              <a:rPr lang="sr-Latn-ME" b="1" dirty="0" smtClean="0">
                <a:solidFill>
                  <a:srgbClr val="C00000"/>
                </a:solidFill>
              </a:rPr>
              <a:t>×složenost bin.searcha log</a:t>
            </a:r>
            <a:r>
              <a:rPr lang="sr-Latn-ME" b="1" i="1" dirty="0" smtClean="0">
                <a:solidFill>
                  <a:srgbClr val="C00000"/>
                </a:solidFill>
              </a:rPr>
              <a:t>N</a:t>
            </a:r>
            <a:r>
              <a:rPr lang="sr-Latn-ME" dirty="0" smtClean="0"/>
              <a:t>). Ne moramo pamtiti podsekvence već samo posl</a:t>
            </a:r>
            <a:r>
              <a:rPr lang="en-GB" dirty="0" smtClean="0"/>
              <a:t>j</a:t>
            </a:r>
            <a:r>
              <a:rPr lang="sr-Latn-ME" dirty="0" smtClean="0"/>
              <a:t>ednje vrijednosti a samu sekvencu ako treba </a:t>
            </a:r>
            <a:r>
              <a:rPr lang="sr-Latn-ME" dirty="0"/>
              <a:t>možemo rekonstruisati </a:t>
            </a:r>
            <a:r>
              <a:rPr lang="sr-Latn-ME" dirty="0" smtClean="0"/>
              <a:t>na odgovarajući način.</a:t>
            </a:r>
            <a:endParaRPr lang="en-US" dirty="0"/>
          </a:p>
        </p:txBody>
      </p:sp>
    </p:spTree>
    <p:extLst>
      <p:ext uri="{BB962C8B-B14F-4D97-AF65-F5344CB8AC3E}">
        <p14:creationId xmlns:p14="http://schemas.microsoft.com/office/powerpoint/2010/main" val="6829740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3581400" cy="990600"/>
          </a:xfrm>
        </p:spPr>
        <p:txBody>
          <a:bodyPr/>
          <a:lstStyle/>
          <a:p>
            <a:r>
              <a:rPr lang="en-GB" dirty="0" smtClean="0"/>
              <a:t>LIS </a:t>
            </a:r>
            <a:r>
              <a:rPr lang="en-GB" dirty="0" err="1" smtClean="0"/>
              <a:t>realizacija</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143000"/>
            <a:ext cx="4038600" cy="5632311"/>
          </a:xfrm>
          <a:prstGeom prst="rect">
            <a:avLst/>
          </a:prstGeom>
          <a:noFill/>
          <a:ln>
            <a:solidFill>
              <a:schemeClr val="tx2">
                <a:lumMod val="75000"/>
              </a:schemeClr>
            </a:solidFill>
          </a:ln>
        </p:spPr>
        <p:txBody>
          <a:bodyPr wrap="square" rtlCol="0">
            <a:spAutoFit/>
          </a:bodyPr>
          <a:lstStyle/>
          <a:p>
            <a:r>
              <a:rPr lang="en-GB" b="1" dirty="0">
                <a:solidFill>
                  <a:srgbClr val="0070C0"/>
                </a:solidFill>
              </a:rPr>
              <a:t>#include &lt;</a:t>
            </a:r>
            <a:r>
              <a:rPr lang="en-GB" b="1" dirty="0" err="1">
                <a:solidFill>
                  <a:srgbClr val="0070C0"/>
                </a:solidFill>
              </a:rPr>
              <a:t>iostream</a:t>
            </a:r>
            <a:r>
              <a:rPr lang="en-GB" b="1" dirty="0">
                <a:solidFill>
                  <a:srgbClr val="0070C0"/>
                </a:solidFill>
              </a:rPr>
              <a:t>&gt;</a:t>
            </a:r>
          </a:p>
          <a:p>
            <a:r>
              <a:rPr lang="en-GB" b="1" dirty="0">
                <a:solidFill>
                  <a:srgbClr val="0070C0"/>
                </a:solidFill>
              </a:rPr>
              <a:t>#include &lt;vector&gt;</a:t>
            </a:r>
          </a:p>
          <a:p>
            <a:r>
              <a:rPr lang="en-GB" b="1" dirty="0">
                <a:solidFill>
                  <a:srgbClr val="0070C0"/>
                </a:solidFill>
              </a:rPr>
              <a:t>#include &lt;</a:t>
            </a:r>
            <a:r>
              <a:rPr lang="en-GB" b="1" dirty="0" err="1">
                <a:solidFill>
                  <a:srgbClr val="0070C0"/>
                </a:solidFill>
              </a:rPr>
              <a:t>string.h</a:t>
            </a:r>
            <a:r>
              <a:rPr lang="en-GB" b="1" dirty="0">
                <a:solidFill>
                  <a:srgbClr val="0070C0"/>
                </a:solidFill>
              </a:rPr>
              <a:t>&gt;</a:t>
            </a:r>
          </a:p>
          <a:p>
            <a:r>
              <a:rPr lang="en-GB" b="1" dirty="0">
                <a:solidFill>
                  <a:srgbClr val="0070C0"/>
                </a:solidFill>
              </a:rPr>
              <a:t>using namespace </a:t>
            </a:r>
            <a:r>
              <a:rPr lang="en-GB" b="1" dirty="0" err="1">
                <a:solidFill>
                  <a:srgbClr val="0070C0"/>
                </a:solidFill>
              </a:rPr>
              <a:t>std</a:t>
            </a:r>
            <a:r>
              <a:rPr lang="en-GB" b="1" dirty="0">
                <a:solidFill>
                  <a:srgbClr val="0070C0"/>
                </a:solidFill>
              </a:rPr>
              <a:t>;</a:t>
            </a:r>
          </a:p>
          <a:p>
            <a:r>
              <a:rPr lang="en-GB" b="1" dirty="0" err="1" smtClean="0">
                <a:solidFill>
                  <a:srgbClr val="0070C0"/>
                </a:solidFill>
              </a:rPr>
              <a:t>int</a:t>
            </a:r>
            <a:r>
              <a:rPr lang="en-GB" b="1" dirty="0" smtClean="0">
                <a:solidFill>
                  <a:srgbClr val="0070C0"/>
                </a:solidFill>
              </a:rPr>
              <a:t> </a:t>
            </a:r>
            <a:r>
              <a:rPr lang="en-GB" b="1" dirty="0" err="1">
                <a:solidFill>
                  <a:srgbClr val="0070C0"/>
                </a:solidFill>
              </a:rPr>
              <a:t>bin_search</a:t>
            </a:r>
            <a:r>
              <a:rPr lang="en-GB" b="1" dirty="0">
                <a:solidFill>
                  <a:srgbClr val="0070C0"/>
                </a:solidFill>
              </a:rPr>
              <a:t>(vector &lt;</a:t>
            </a:r>
            <a:r>
              <a:rPr lang="en-GB" b="1" dirty="0" err="1">
                <a:solidFill>
                  <a:srgbClr val="0070C0"/>
                </a:solidFill>
              </a:rPr>
              <a:t>int</a:t>
            </a:r>
            <a:r>
              <a:rPr lang="en-GB" b="1" dirty="0">
                <a:solidFill>
                  <a:srgbClr val="0070C0"/>
                </a:solidFill>
              </a:rPr>
              <a:t>&gt; </a:t>
            </a:r>
            <a:r>
              <a:rPr lang="en-GB" b="1" dirty="0" err="1">
                <a:solidFill>
                  <a:srgbClr val="0070C0"/>
                </a:solidFill>
              </a:rPr>
              <a:t>z,int</a:t>
            </a:r>
            <a:r>
              <a:rPr lang="en-GB" b="1" dirty="0">
                <a:solidFill>
                  <a:srgbClr val="0070C0"/>
                </a:solidFill>
              </a:rPr>
              <a:t> b){</a:t>
            </a:r>
          </a:p>
          <a:p>
            <a:r>
              <a:rPr lang="en-GB" b="1" dirty="0" err="1">
                <a:solidFill>
                  <a:srgbClr val="0070C0"/>
                </a:solidFill>
              </a:rPr>
              <a:t>int</a:t>
            </a:r>
            <a:r>
              <a:rPr lang="en-GB" b="1" dirty="0">
                <a:solidFill>
                  <a:srgbClr val="0070C0"/>
                </a:solidFill>
              </a:rPr>
              <a:t> n=</a:t>
            </a:r>
            <a:r>
              <a:rPr lang="en-GB" b="1" dirty="0" err="1">
                <a:solidFill>
                  <a:srgbClr val="0070C0"/>
                </a:solidFill>
              </a:rPr>
              <a:t>z.size</a:t>
            </a:r>
            <a:r>
              <a:rPr lang="en-GB" b="1" dirty="0">
                <a:solidFill>
                  <a:srgbClr val="0070C0"/>
                </a:solidFill>
              </a:rPr>
              <a:t>();</a:t>
            </a:r>
          </a:p>
          <a:p>
            <a:r>
              <a:rPr lang="en-GB" b="1" dirty="0" err="1">
                <a:solidFill>
                  <a:srgbClr val="0070C0"/>
                </a:solidFill>
              </a:rPr>
              <a:t>int</a:t>
            </a:r>
            <a:r>
              <a:rPr lang="en-GB" b="1" dirty="0">
                <a:solidFill>
                  <a:srgbClr val="0070C0"/>
                </a:solidFill>
              </a:rPr>
              <a:t> dg=0,gg=n-1,rez=-1,mid;</a:t>
            </a:r>
          </a:p>
          <a:p>
            <a:r>
              <a:rPr lang="en-GB" b="1" dirty="0">
                <a:solidFill>
                  <a:srgbClr val="0070C0"/>
                </a:solidFill>
              </a:rPr>
              <a:t>while(</a:t>
            </a:r>
            <a:r>
              <a:rPr lang="en-GB" b="1" dirty="0" err="1">
                <a:solidFill>
                  <a:srgbClr val="0070C0"/>
                </a:solidFill>
              </a:rPr>
              <a:t>gg</a:t>
            </a:r>
            <a:r>
              <a:rPr lang="en-GB" b="1" dirty="0">
                <a:solidFill>
                  <a:srgbClr val="0070C0"/>
                </a:solidFill>
              </a:rPr>
              <a:t>-dg&gt;=0){</a:t>
            </a:r>
          </a:p>
          <a:p>
            <a:r>
              <a:rPr lang="en-GB" b="1" dirty="0">
                <a:solidFill>
                  <a:srgbClr val="0070C0"/>
                </a:solidFill>
              </a:rPr>
              <a:t>    mid=(</a:t>
            </a:r>
            <a:r>
              <a:rPr lang="en-GB" b="1" dirty="0" err="1">
                <a:solidFill>
                  <a:srgbClr val="0070C0"/>
                </a:solidFill>
              </a:rPr>
              <a:t>gg+dg</a:t>
            </a:r>
            <a:r>
              <a:rPr lang="en-GB" b="1" dirty="0">
                <a:solidFill>
                  <a:srgbClr val="0070C0"/>
                </a:solidFill>
              </a:rPr>
              <a:t>)/2;</a:t>
            </a:r>
          </a:p>
          <a:p>
            <a:r>
              <a:rPr lang="en-GB" b="1" dirty="0">
                <a:solidFill>
                  <a:srgbClr val="0070C0"/>
                </a:solidFill>
              </a:rPr>
              <a:t>    if(b&lt;z[mid]){</a:t>
            </a:r>
            <a:r>
              <a:rPr lang="en-GB" b="1" dirty="0" err="1">
                <a:solidFill>
                  <a:srgbClr val="0070C0"/>
                </a:solidFill>
              </a:rPr>
              <a:t>rez</a:t>
            </a:r>
            <a:r>
              <a:rPr lang="en-GB" b="1" dirty="0">
                <a:solidFill>
                  <a:srgbClr val="0070C0"/>
                </a:solidFill>
              </a:rPr>
              <a:t>=</a:t>
            </a:r>
            <a:r>
              <a:rPr lang="en-GB" b="1" dirty="0" err="1">
                <a:solidFill>
                  <a:srgbClr val="0070C0"/>
                </a:solidFill>
              </a:rPr>
              <a:t>mid;gg</a:t>
            </a:r>
            <a:r>
              <a:rPr lang="en-GB" b="1" dirty="0">
                <a:solidFill>
                  <a:srgbClr val="0070C0"/>
                </a:solidFill>
              </a:rPr>
              <a:t>=mid-1;}</a:t>
            </a:r>
          </a:p>
          <a:p>
            <a:r>
              <a:rPr lang="en-GB" b="1" dirty="0">
                <a:solidFill>
                  <a:srgbClr val="0070C0"/>
                </a:solidFill>
              </a:rPr>
              <a:t>    else dg=mid+1;</a:t>
            </a:r>
          </a:p>
          <a:p>
            <a:r>
              <a:rPr lang="en-GB" b="1" dirty="0">
                <a:solidFill>
                  <a:srgbClr val="0070C0"/>
                </a:solidFill>
              </a:rPr>
              <a:t>}</a:t>
            </a:r>
          </a:p>
          <a:p>
            <a:r>
              <a:rPr lang="en-GB" b="1" dirty="0">
                <a:solidFill>
                  <a:srgbClr val="0070C0"/>
                </a:solidFill>
              </a:rPr>
              <a:t>return </a:t>
            </a:r>
            <a:r>
              <a:rPr lang="en-GB" b="1" dirty="0" err="1">
                <a:solidFill>
                  <a:srgbClr val="0070C0"/>
                </a:solidFill>
              </a:rPr>
              <a:t>rez</a:t>
            </a:r>
            <a:r>
              <a:rPr lang="en-GB" b="1" dirty="0">
                <a:solidFill>
                  <a:srgbClr val="0070C0"/>
                </a:solidFill>
              </a:rPr>
              <a:t>;</a:t>
            </a:r>
          </a:p>
          <a:p>
            <a:r>
              <a:rPr lang="en-GB" b="1" dirty="0">
                <a:solidFill>
                  <a:srgbClr val="0070C0"/>
                </a:solidFill>
              </a:rPr>
              <a:t>}</a:t>
            </a:r>
          </a:p>
          <a:p>
            <a:r>
              <a:rPr lang="en-GB" b="1" dirty="0" err="1">
                <a:solidFill>
                  <a:srgbClr val="0070C0"/>
                </a:solidFill>
              </a:rPr>
              <a:t>int</a:t>
            </a:r>
            <a:r>
              <a:rPr lang="en-GB" b="1" dirty="0">
                <a:solidFill>
                  <a:srgbClr val="0070C0"/>
                </a:solidFill>
              </a:rPr>
              <a:t> main</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int</a:t>
            </a:r>
            <a:r>
              <a:rPr lang="en-GB" b="1" dirty="0">
                <a:solidFill>
                  <a:srgbClr val="0070C0"/>
                </a:solidFill>
              </a:rPr>
              <a:t> </a:t>
            </a:r>
            <a:r>
              <a:rPr lang="en-GB" b="1" dirty="0" err="1">
                <a:solidFill>
                  <a:srgbClr val="0070C0"/>
                </a:solidFill>
              </a:rPr>
              <a:t>n;cin</a:t>
            </a:r>
            <a:r>
              <a:rPr lang="en-GB" b="1" dirty="0">
                <a:solidFill>
                  <a:srgbClr val="0070C0"/>
                </a:solidFill>
              </a:rPr>
              <a:t>&gt;&gt;n;</a:t>
            </a:r>
          </a:p>
          <a:p>
            <a:r>
              <a:rPr lang="en-GB" b="1" dirty="0">
                <a:solidFill>
                  <a:srgbClr val="0070C0"/>
                </a:solidFill>
              </a:rPr>
              <a:t>    </a:t>
            </a:r>
            <a:r>
              <a:rPr lang="en-GB" b="1" dirty="0" err="1">
                <a:solidFill>
                  <a:srgbClr val="0070C0"/>
                </a:solidFill>
              </a:rPr>
              <a:t>int</a:t>
            </a:r>
            <a:r>
              <a:rPr lang="en-GB" b="1" dirty="0">
                <a:solidFill>
                  <a:srgbClr val="0070C0"/>
                </a:solidFill>
              </a:rPr>
              <a:t> a[n],</a:t>
            </a:r>
            <a:r>
              <a:rPr lang="en-GB" b="1" dirty="0" err="1">
                <a:solidFill>
                  <a:srgbClr val="0070C0"/>
                </a:solidFill>
              </a:rPr>
              <a:t>poz</a:t>
            </a:r>
            <a:r>
              <a:rPr lang="en-GB" b="1" dirty="0">
                <a:solidFill>
                  <a:srgbClr val="0070C0"/>
                </a:solidFill>
              </a:rPr>
              <a:t>[n],t;</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 </a:t>
            </a:r>
            <a:r>
              <a:rPr lang="en-GB" b="1" dirty="0" err="1">
                <a:solidFill>
                  <a:srgbClr val="0070C0"/>
                </a:solidFill>
              </a:rPr>
              <a:t>cin</a:t>
            </a:r>
            <a:r>
              <a:rPr lang="en-GB" b="1" dirty="0">
                <a:solidFill>
                  <a:srgbClr val="0070C0"/>
                </a:solidFill>
              </a:rPr>
              <a:t>&gt;&gt;a[</a:t>
            </a:r>
            <a:r>
              <a:rPr lang="en-GB" b="1" dirty="0" err="1">
                <a:solidFill>
                  <a:srgbClr val="0070C0"/>
                </a:solidFill>
              </a:rPr>
              <a:t>i</a:t>
            </a:r>
            <a:r>
              <a:rPr lang="en-GB" b="1" dirty="0">
                <a:solidFill>
                  <a:srgbClr val="0070C0"/>
                </a:solidFill>
              </a:rPr>
              <a:t>];</a:t>
            </a:r>
          </a:p>
          <a:p>
            <a:r>
              <a:rPr lang="en-GB" b="1" dirty="0">
                <a:solidFill>
                  <a:srgbClr val="0070C0"/>
                </a:solidFill>
              </a:rPr>
              <a:t>    vector &lt;</a:t>
            </a:r>
            <a:r>
              <a:rPr lang="en-GB" b="1" dirty="0" err="1">
                <a:solidFill>
                  <a:srgbClr val="0070C0"/>
                </a:solidFill>
              </a:rPr>
              <a:t>int</a:t>
            </a:r>
            <a:r>
              <a:rPr lang="en-GB" b="1" dirty="0">
                <a:solidFill>
                  <a:srgbClr val="0070C0"/>
                </a:solidFill>
              </a:rPr>
              <a:t>&gt; </a:t>
            </a:r>
            <a:r>
              <a:rPr lang="en-GB" b="1" dirty="0" err="1">
                <a:solidFill>
                  <a:srgbClr val="0070C0"/>
                </a:solidFill>
              </a:rPr>
              <a:t>z,ind</a:t>
            </a:r>
            <a:r>
              <a:rPr lang="en-GB" b="1" dirty="0">
                <a:solidFill>
                  <a:srgbClr val="0070C0"/>
                </a:solidFill>
              </a:rPr>
              <a:t>;</a:t>
            </a:r>
          </a:p>
          <a:p>
            <a:r>
              <a:rPr lang="en-GB" b="1" dirty="0">
                <a:solidFill>
                  <a:srgbClr val="FF0000"/>
                </a:solidFill>
              </a:rPr>
              <a:t>    </a:t>
            </a:r>
            <a:r>
              <a:rPr lang="en-GB" b="1" dirty="0" err="1">
                <a:solidFill>
                  <a:srgbClr val="FF0000"/>
                </a:solidFill>
              </a:rPr>
              <a:t>memset</a:t>
            </a:r>
            <a:r>
              <a:rPr lang="en-GB" b="1" dirty="0">
                <a:solidFill>
                  <a:srgbClr val="FF0000"/>
                </a:solidFill>
              </a:rPr>
              <a:t>(poz,-1,sizeof(</a:t>
            </a:r>
            <a:r>
              <a:rPr lang="en-GB" b="1" dirty="0" err="1">
                <a:solidFill>
                  <a:srgbClr val="FF0000"/>
                </a:solidFill>
              </a:rPr>
              <a:t>poz</a:t>
            </a:r>
            <a:r>
              <a:rPr lang="en-GB" b="1" dirty="0" smtClean="0">
                <a:solidFill>
                  <a:srgbClr val="FF0000"/>
                </a:solidFill>
              </a:rPr>
              <a:t>));</a:t>
            </a:r>
            <a:endParaRPr lang="en-GB" b="1" dirty="0">
              <a:solidFill>
                <a:srgbClr val="FF0000"/>
              </a:solidFill>
            </a:endParaRPr>
          </a:p>
        </p:txBody>
      </p:sp>
      <p:sp>
        <p:nvSpPr>
          <p:cNvPr id="5" name="TextBox 4"/>
          <p:cNvSpPr txBox="1"/>
          <p:nvPr/>
        </p:nvSpPr>
        <p:spPr>
          <a:xfrm>
            <a:off x="4038600" y="381000"/>
            <a:ext cx="5105400" cy="5632311"/>
          </a:xfrm>
          <a:prstGeom prst="rect">
            <a:avLst/>
          </a:prstGeom>
          <a:noFill/>
          <a:ln>
            <a:solidFill>
              <a:schemeClr val="tx2">
                <a:lumMod val="75000"/>
              </a:schemeClr>
            </a:solidFill>
          </a:ln>
        </p:spPr>
        <p:txBody>
          <a:bodyPr wrap="square" rtlCol="0">
            <a:spAutoFit/>
          </a:bodyPr>
          <a:lstStyle/>
          <a:p>
            <a:r>
              <a:rPr lang="en-GB" b="1" dirty="0" err="1" smtClean="0">
                <a:solidFill>
                  <a:srgbClr val="0070C0"/>
                </a:solidFill>
              </a:rPr>
              <a:t>z.push_back</a:t>
            </a:r>
            <a:r>
              <a:rPr lang="en-GB" b="1" dirty="0" smtClean="0">
                <a:solidFill>
                  <a:srgbClr val="0070C0"/>
                </a:solidFill>
              </a:rPr>
              <a:t>(a[0]);</a:t>
            </a:r>
          </a:p>
          <a:p>
            <a:r>
              <a:rPr lang="en-GB" b="1" dirty="0" err="1" smtClean="0">
                <a:solidFill>
                  <a:srgbClr val="0070C0"/>
                </a:solidFill>
              </a:rPr>
              <a:t>ind.push_back</a:t>
            </a:r>
            <a:r>
              <a:rPr lang="en-GB" b="1" dirty="0" smtClean="0">
                <a:solidFill>
                  <a:srgbClr val="0070C0"/>
                </a:solidFill>
              </a:rPr>
              <a:t>(0</a:t>
            </a:r>
            <a:r>
              <a:rPr lang="en-GB" b="1" dirty="0">
                <a:solidFill>
                  <a:srgbClr val="0070C0"/>
                </a:solidFill>
              </a:rPr>
              <a:t>);</a:t>
            </a:r>
          </a:p>
          <a:p>
            <a:r>
              <a:rPr lang="en-GB" b="1" dirty="0" err="1" smtClean="0">
                <a:solidFill>
                  <a:srgbClr val="0070C0"/>
                </a:solidFill>
              </a:rPr>
              <a:t>poz</a:t>
            </a:r>
            <a:r>
              <a:rPr lang="en-GB" b="1" dirty="0" smtClean="0">
                <a:solidFill>
                  <a:srgbClr val="0070C0"/>
                </a:solidFill>
              </a:rPr>
              <a:t>[0</a:t>
            </a:r>
            <a:r>
              <a:rPr lang="en-GB" b="1" dirty="0">
                <a:solidFill>
                  <a:srgbClr val="0070C0"/>
                </a:solidFill>
              </a:rPr>
              <a:t>]=-1;</a:t>
            </a:r>
          </a:p>
          <a:p>
            <a:r>
              <a:rPr lang="en-GB" b="1" dirty="0" err="1" smtClean="0">
                <a:solidFill>
                  <a:srgbClr val="0070C0"/>
                </a:solidFill>
              </a:rPr>
              <a:t>int</a:t>
            </a:r>
            <a:r>
              <a:rPr lang="en-GB" b="1" dirty="0" smtClean="0">
                <a:solidFill>
                  <a:srgbClr val="0070C0"/>
                </a:solidFill>
              </a:rPr>
              <a:t> </a:t>
            </a:r>
            <a:r>
              <a:rPr lang="en-GB" b="1" dirty="0" err="1">
                <a:solidFill>
                  <a:srgbClr val="0070C0"/>
                </a:solidFill>
              </a:rPr>
              <a:t>br</a:t>
            </a:r>
            <a:r>
              <a:rPr lang="en-GB" b="1" dirty="0">
                <a:solidFill>
                  <a:srgbClr val="0070C0"/>
                </a:solidFill>
              </a:rPr>
              <a:t>=1;</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=1;i&lt;</a:t>
            </a:r>
            <a:r>
              <a:rPr lang="en-GB" b="1" dirty="0" err="1">
                <a:solidFill>
                  <a:srgbClr val="0070C0"/>
                </a:solidFill>
              </a:rPr>
              <a:t>n;i</a:t>
            </a:r>
            <a:r>
              <a:rPr lang="en-GB" b="1" dirty="0" smtClean="0">
                <a:solidFill>
                  <a:srgbClr val="0070C0"/>
                </a:solidFill>
              </a:rPr>
              <a:t>++) {</a:t>
            </a:r>
            <a:endParaRPr lang="en-GB" b="1" dirty="0">
              <a:solidFill>
                <a:srgbClr val="0070C0"/>
              </a:solidFill>
            </a:endParaRPr>
          </a:p>
          <a:p>
            <a:r>
              <a:rPr lang="en-GB" b="1" dirty="0" smtClean="0">
                <a:solidFill>
                  <a:srgbClr val="0070C0"/>
                </a:solidFill>
              </a:rPr>
              <a:t> if(a[</a:t>
            </a:r>
            <a:r>
              <a:rPr lang="en-GB" b="1" dirty="0" err="1" smtClean="0">
                <a:solidFill>
                  <a:srgbClr val="0070C0"/>
                </a:solidFill>
              </a:rPr>
              <a:t>i</a:t>
            </a:r>
            <a:r>
              <a:rPr lang="en-GB" b="1" dirty="0">
                <a:solidFill>
                  <a:srgbClr val="0070C0"/>
                </a:solidFill>
              </a:rPr>
              <a:t>]&gt;z[br-1]) </a:t>
            </a:r>
            <a:r>
              <a:rPr lang="en-GB" b="1" dirty="0" smtClean="0">
                <a:solidFill>
                  <a:srgbClr val="0070C0"/>
                </a:solidFill>
              </a:rPr>
              <a:t>{</a:t>
            </a:r>
            <a:r>
              <a:rPr lang="en-GB" b="1" dirty="0" err="1">
                <a:solidFill>
                  <a:srgbClr val="0070C0"/>
                </a:solidFill>
              </a:rPr>
              <a:t>z.push_back</a:t>
            </a:r>
            <a:r>
              <a:rPr lang="en-GB" b="1" dirty="0">
                <a:solidFill>
                  <a:srgbClr val="0070C0"/>
                </a:solidFill>
              </a:rPr>
              <a:t>(a[</a:t>
            </a:r>
            <a:r>
              <a:rPr lang="en-GB" b="1" dirty="0" err="1">
                <a:solidFill>
                  <a:srgbClr val="0070C0"/>
                </a:solidFill>
              </a:rPr>
              <a:t>i</a:t>
            </a:r>
            <a:r>
              <a:rPr lang="en-GB" b="1" dirty="0">
                <a:solidFill>
                  <a:srgbClr val="0070C0"/>
                </a:solidFill>
              </a:rPr>
              <a:t>]); </a:t>
            </a:r>
            <a:r>
              <a:rPr lang="en-GB" b="1" dirty="0" err="1">
                <a:solidFill>
                  <a:srgbClr val="0070C0"/>
                </a:solidFill>
              </a:rPr>
              <a:t>ind.push_back</a:t>
            </a:r>
            <a:r>
              <a:rPr lang="en-GB" b="1" dirty="0">
                <a:solidFill>
                  <a:srgbClr val="0070C0"/>
                </a:solidFill>
              </a:rPr>
              <a:t>(</a:t>
            </a:r>
            <a:r>
              <a:rPr lang="en-GB" b="1" dirty="0" err="1">
                <a:solidFill>
                  <a:srgbClr val="0070C0"/>
                </a:solidFill>
              </a:rPr>
              <a:t>i</a:t>
            </a:r>
            <a:r>
              <a:rPr lang="en-GB" b="1" dirty="0">
                <a:solidFill>
                  <a:srgbClr val="0070C0"/>
                </a:solidFill>
              </a:rPr>
              <a:t>); </a:t>
            </a:r>
            <a:r>
              <a:rPr lang="en-GB" b="1" dirty="0" err="1">
                <a:solidFill>
                  <a:srgbClr val="0070C0"/>
                </a:solidFill>
              </a:rPr>
              <a:t>poz</a:t>
            </a:r>
            <a:r>
              <a:rPr lang="en-GB" b="1" dirty="0">
                <a:solidFill>
                  <a:srgbClr val="0070C0"/>
                </a:solidFill>
              </a:rPr>
              <a:t>[</a:t>
            </a:r>
            <a:r>
              <a:rPr lang="en-GB" b="1" dirty="0" err="1">
                <a:solidFill>
                  <a:srgbClr val="0070C0"/>
                </a:solidFill>
              </a:rPr>
              <a:t>i</a:t>
            </a:r>
            <a:r>
              <a:rPr lang="en-GB" b="1" dirty="0">
                <a:solidFill>
                  <a:srgbClr val="0070C0"/>
                </a:solidFill>
              </a:rPr>
              <a:t>]=</a:t>
            </a:r>
            <a:r>
              <a:rPr lang="en-GB" b="1" dirty="0" err="1">
                <a:solidFill>
                  <a:srgbClr val="0070C0"/>
                </a:solidFill>
              </a:rPr>
              <a:t>ind</a:t>
            </a:r>
            <a:r>
              <a:rPr lang="en-GB" b="1" dirty="0">
                <a:solidFill>
                  <a:srgbClr val="0070C0"/>
                </a:solidFill>
              </a:rPr>
              <a:t>[br-1]; </a:t>
            </a:r>
            <a:r>
              <a:rPr lang="en-GB" b="1" dirty="0" err="1">
                <a:solidFill>
                  <a:srgbClr val="0070C0"/>
                </a:solidFill>
              </a:rPr>
              <a:t>br</a:t>
            </a:r>
            <a:r>
              <a:rPr lang="en-GB" b="1" dirty="0">
                <a:solidFill>
                  <a:srgbClr val="0070C0"/>
                </a:solidFill>
              </a:rPr>
              <a:t>++; }</a:t>
            </a:r>
          </a:p>
          <a:p>
            <a:r>
              <a:rPr lang="en-GB" b="1" dirty="0">
                <a:solidFill>
                  <a:srgbClr val="0070C0"/>
                </a:solidFill>
              </a:rPr>
              <a:t> </a:t>
            </a:r>
            <a:r>
              <a:rPr lang="en-GB" b="1" dirty="0" smtClean="0">
                <a:solidFill>
                  <a:srgbClr val="0070C0"/>
                </a:solidFill>
              </a:rPr>
              <a:t>else </a:t>
            </a:r>
            <a:r>
              <a:rPr lang="en-GB" b="1" dirty="0">
                <a:solidFill>
                  <a:srgbClr val="0070C0"/>
                </a:solidFill>
              </a:rPr>
              <a:t>if(a[</a:t>
            </a:r>
            <a:r>
              <a:rPr lang="en-GB" b="1" dirty="0" err="1">
                <a:solidFill>
                  <a:srgbClr val="0070C0"/>
                </a:solidFill>
              </a:rPr>
              <a:t>i</a:t>
            </a:r>
            <a:r>
              <a:rPr lang="en-GB" b="1" dirty="0">
                <a:solidFill>
                  <a:srgbClr val="0070C0"/>
                </a:solidFill>
              </a:rPr>
              <a:t>]&lt;z[0]) </a:t>
            </a:r>
            <a:endParaRPr lang="en-GB" b="1" dirty="0" smtClean="0">
              <a:solidFill>
                <a:srgbClr val="0070C0"/>
              </a:solidFill>
            </a:endParaRPr>
          </a:p>
          <a:p>
            <a:r>
              <a:rPr lang="en-GB" b="1" dirty="0" smtClean="0">
                <a:solidFill>
                  <a:srgbClr val="0070C0"/>
                </a:solidFill>
              </a:rPr>
              <a:t>{</a:t>
            </a:r>
            <a:r>
              <a:rPr lang="en-GB" b="1" dirty="0">
                <a:solidFill>
                  <a:srgbClr val="0070C0"/>
                </a:solidFill>
              </a:rPr>
              <a:t>z[0]=a[</a:t>
            </a:r>
            <a:r>
              <a:rPr lang="en-GB" b="1" dirty="0" err="1">
                <a:solidFill>
                  <a:srgbClr val="0070C0"/>
                </a:solidFill>
              </a:rPr>
              <a:t>i</a:t>
            </a:r>
            <a:r>
              <a:rPr lang="en-GB" b="1" dirty="0">
                <a:solidFill>
                  <a:srgbClr val="0070C0"/>
                </a:solidFill>
              </a:rPr>
              <a:t>]; </a:t>
            </a:r>
            <a:r>
              <a:rPr lang="en-GB" b="1" dirty="0" err="1">
                <a:solidFill>
                  <a:srgbClr val="0070C0"/>
                </a:solidFill>
              </a:rPr>
              <a:t>ind</a:t>
            </a:r>
            <a:r>
              <a:rPr lang="en-GB" b="1" dirty="0">
                <a:solidFill>
                  <a:srgbClr val="0070C0"/>
                </a:solidFill>
              </a:rPr>
              <a:t>[0]=</a:t>
            </a:r>
            <a:r>
              <a:rPr lang="en-GB" b="1" dirty="0" err="1">
                <a:solidFill>
                  <a:srgbClr val="0070C0"/>
                </a:solidFill>
              </a:rPr>
              <a:t>i</a:t>
            </a:r>
            <a:r>
              <a:rPr lang="en-GB" b="1" dirty="0">
                <a:solidFill>
                  <a:srgbClr val="0070C0"/>
                </a:solidFill>
              </a:rPr>
              <a:t>; </a:t>
            </a:r>
            <a:r>
              <a:rPr lang="en-GB" b="1" dirty="0" err="1">
                <a:solidFill>
                  <a:srgbClr val="0070C0"/>
                </a:solidFill>
              </a:rPr>
              <a:t>poz</a:t>
            </a:r>
            <a:r>
              <a:rPr lang="en-GB" b="1" dirty="0">
                <a:solidFill>
                  <a:srgbClr val="0070C0"/>
                </a:solidFill>
              </a:rPr>
              <a:t>[</a:t>
            </a:r>
            <a:r>
              <a:rPr lang="en-GB" b="1" dirty="0" err="1">
                <a:solidFill>
                  <a:srgbClr val="0070C0"/>
                </a:solidFill>
              </a:rPr>
              <a:t>i</a:t>
            </a:r>
            <a:r>
              <a:rPr lang="en-GB" b="1" dirty="0">
                <a:solidFill>
                  <a:srgbClr val="0070C0"/>
                </a:solidFill>
              </a:rPr>
              <a:t>]=-1</a:t>
            </a:r>
            <a:r>
              <a:rPr lang="en-GB" b="1" dirty="0" smtClean="0">
                <a:solidFill>
                  <a:srgbClr val="0070C0"/>
                </a:solidFill>
              </a:rPr>
              <a:t>;}</a:t>
            </a:r>
          </a:p>
          <a:p>
            <a:r>
              <a:rPr lang="en-GB" b="1" dirty="0">
                <a:solidFill>
                  <a:srgbClr val="0070C0"/>
                </a:solidFill>
              </a:rPr>
              <a:t> </a:t>
            </a:r>
            <a:r>
              <a:rPr lang="en-GB" b="1" dirty="0" smtClean="0">
                <a:solidFill>
                  <a:srgbClr val="0070C0"/>
                </a:solidFill>
              </a:rPr>
              <a:t> else{</a:t>
            </a:r>
            <a:r>
              <a:rPr lang="en-GB" b="1" dirty="0" err="1" smtClean="0">
                <a:solidFill>
                  <a:srgbClr val="0070C0"/>
                </a:solidFill>
              </a:rPr>
              <a:t>int</a:t>
            </a:r>
            <a:r>
              <a:rPr lang="en-GB" b="1" dirty="0" smtClean="0">
                <a:solidFill>
                  <a:srgbClr val="0070C0"/>
                </a:solidFill>
              </a:rPr>
              <a:t> </a:t>
            </a:r>
            <a:r>
              <a:rPr lang="en-GB" b="1" dirty="0">
                <a:solidFill>
                  <a:srgbClr val="0070C0"/>
                </a:solidFill>
              </a:rPr>
              <a:t>p=</a:t>
            </a:r>
            <a:r>
              <a:rPr lang="en-GB" b="1" dirty="0" err="1">
                <a:solidFill>
                  <a:srgbClr val="0070C0"/>
                </a:solidFill>
              </a:rPr>
              <a:t>bin_search</a:t>
            </a:r>
            <a:r>
              <a:rPr lang="en-GB" b="1" dirty="0">
                <a:solidFill>
                  <a:srgbClr val="0070C0"/>
                </a:solidFill>
              </a:rPr>
              <a:t>(</a:t>
            </a:r>
            <a:r>
              <a:rPr lang="en-GB" b="1" dirty="0" err="1">
                <a:solidFill>
                  <a:srgbClr val="0070C0"/>
                </a:solidFill>
              </a:rPr>
              <a:t>z,a</a:t>
            </a:r>
            <a:r>
              <a:rPr lang="en-GB" b="1" dirty="0">
                <a:solidFill>
                  <a:srgbClr val="0070C0"/>
                </a:solidFill>
              </a:rPr>
              <a:t>[</a:t>
            </a:r>
            <a:r>
              <a:rPr lang="en-GB" b="1" dirty="0" err="1">
                <a:solidFill>
                  <a:srgbClr val="0070C0"/>
                </a:solidFill>
              </a:rPr>
              <a:t>i</a:t>
            </a:r>
            <a:r>
              <a:rPr lang="en-GB" b="1" dirty="0">
                <a:solidFill>
                  <a:srgbClr val="0070C0"/>
                </a:solidFill>
              </a:rPr>
              <a:t>]);</a:t>
            </a:r>
          </a:p>
          <a:p>
            <a:r>
              <a:rPr lang="en-GB" b="1" dirty="0" smtClean="0">
                <a:solidFill>
                  <a:srgbClr val="0070C0"/>
                </a:solidFill>
              </a:rPr>
              <a:t>  z[p</a:t>
            </a:r>
            <a:r>
              <a:rPr lang="en-GB" b="1" dirty="0">
                <a:solidFill>
                  <a:srgbClr val="0070C0"/>
                </a:solidFill>
              </a:rPr>
              <a:t>]=a[</a:t>
            </a:r>
            <a:r>
              <a:rPr lang="en-GB" b="1" dirty="0" err="1">
                <a:solidFill>
                  <a:srgbClr val="0070C0"/>
                </a:solidFill>
              </a:rPr>
              <a:t>i</a:t>
            </a:r>
            <a:r>
              <a:rPr lang="en-GB" b="1" dirty="0">
                <a:solidFill>
                  <a:srgbClr val="0070C0"/>
                </a:solidFill>
              </a:rPr>
              <a:t>]; </a:t>
            </a:r>
            <a:r>
              <a:rPr lang="en-GB" b="1" dirty="0" err="1">
                <a:solidFill>
                  <a:srgbClr val="0070C0"/>
                </a:solidFill>
              </a:rPr>
              <a:t>ind</a:t>
            </a:r>
            <a:r>
              <a:rPr lang="en-GB" b="1" dirty="0">
                <a:solidFill>
                  <a:srgbClr val="0070C0"/>
                </a:solidFill>
              </a:rPr>
              <a:t>[p]=</a:t>
            </a:r>
            <a:r>
              <a:rPr lang="en-GB" b="1" dirty="0" err="1">
                <a:solidFill>
                  <a:srgbClr val="0070C0"/>
                </a:solidFill>
              </a:rPr>
              <a:t>i</a:t>
            </a:r>
            <a:r>
              <a:rPr lang="en-GB" b="1" dirty="0">
                <a:solidFill>
                  <a:srgbClr val="0070C0"/>
                </a:solidFill>
              </a:rPr>
              <a:t>; </a:t>
            </a:r>
            <a:r>
              <a:rPr lang="en-GB" b="1" dirty="0" err="1">
                <a:solidFill>
                  <a:srgbClr val="0070C0"/>
                </a:solidFill>
              </a:rPr>
              <a:t>poz</a:t>
            </a:r>
            <a:r>
              <a:rPr lang="en-GB" b="1" dirty="0">
                <a:solidFill>
                  <a:srgbClr val="0070C0"/>
                </a:solidFill>
              </a:rPr>
              <a:t>[</a:t>
            </a:r>
            <a:r>
              <a:rPr lang="en-GB" b="1" dirty="0" err="1">
                <a:solidFill>
                  <a:srgbClr val="0070C0"/>
                </a:solidFill>
              </a:rPr>
              <a:t>i</a:t>
            </a:r>
            <a:r>
              <a:rPr lang="en-GB" b="1" dirty="0">
                <a:solidFill>
                  <a:srgbClr val="0070C0"/>
                </a:solidFill>
              </a:rPr>
              <a:t>]=</a:t>
            </a:r>
            <a:r>
              <a:rPr lang="en-GB" b="1" dirty="0" err="1">
                <a:solidFill>
                  <a:srgbClr val="0070C0"/>
                </a:solidFill>
              </a:rPr>
              <a:t>ind</a:t>
            </a:r>
            <a:r>
              <a:rPr lang="en-GB" b="1" dirty="0">
                <a:solidFill>
                  <a:srgbClr val="0070C0"/>
                </a:solidFill>
              </a:rPr>
              <a:t>[p-1</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smtClean="0">
                <a:solidFill>
                  <a:srgbClr val="0070C0"/>
                </a:solidFill>
              </a:rPr>
              <a:t>}</a:t>
            </a:r>
            <a:endParaRPr lang="en-GB" b="1" dirty="0">
              <a:solidFill>
                <a:srgbClr val="0070C0"/>
              </a:solidFill>
            </a:endParaRPr>
          </a:p>
          <a:p>
            <a:r>
              <a:rPr lang="en-GB" b="1" dirty="0" err="1" smtClean="0">
                <a:solidFill>
                  <a:srgbClr val="0070C0"/>
                </a:solidFill>
              </a:rPr>
              <a:t>cout</a:t>
            </a:r>
            <a:r>
              <a:rPr lang="en-GB" b="1" dirty="0">
                <a:solidFill>
                  <a:srgbClr val="0070C0"/>
                </a:solidFill>
              </a:rPr>
              <a:t>&lt;&lt;</a:t>
            </a:r>
            <a:r>
              <a:rPr lang="en-GB" b="1" dirty="0" err="1">
                <a:solidFill>
                  <a:srgbClr val="0070C0"/>
                </a:solidFill>
              </a:rPr>
              <a:t>z.size</a:t>
            </a:r>
            <a:r>
              <a:rPr lang="en-GB" b="1" dirty="0">
                <a:solidFill>
                  <a:srgbClr val="0070C0"/>
                </a:solidFill>
              </a:rPr>
              <a:t>()&lt;&lt;</a:t>
            </a:r>
            <a:r>
              <a:rPr lang="en-GB" b="1" dirty="0" err="1">
                <a:solidFill>
                  <a:srgbClr val="0070C0"/>
                </a:solidFill>
              </a:rPr>
              <a:t>endl</a:t>
            </a:r>
            <a:r>
              <a:rPr lang="en-GB" b="1" dirty="0">
                <a:solidFill>
                  <a:srgbClr val="0070C0"/>
                </a:solidFill>
              </a:rPr>
              <a:t>;</a:t>
            </a:r>
          </a:p>
          <a:p>
            <a:r>
              <a:rPr lang="en-GB" b="1" dirty="0" err="1" smtClean="0">
                <a:solidFill>
                  <a:srgbClr val="0070C0"/>
                </a:solidFill>
              </a:rPr>
              <a:t>cout</a:t>
            </a:r>
            <a:r>
              <a:rPr lang="en-GB" b="1" dirty="0">
                <a:solidFill>
                  <a:srgbClr val="0070C0"/>
                </a:solidFill>
              </a:rPr>
              <a:t>&lt;&lt;a[</a:t>
            </a:r>
            <a:r>
              <a:rPr lang="en-GB" b="1" dirty="0" err="1">
                <a:solidFill>
                  <a:srgbClr val="0070C0"/>
                </a:solidFill>
              </a:rPr>
              <a:t>ind</a:t>
            </a:r>
            <a:r>
              <a:rPr lang="en-GB" b="1" dirty="0">
                <a:solidFill>
                  <a:srgbClr val="0070C0"/>
                </a:solidFill>
              </a:rPr>
              <a:t>[br-1]]&lt;&lt;' ';</a:t>
            </a:r>
          </a:p>
          <a:p>
            <a:r>
              <a:rPr lang="en-GB" b="1" dirty="0">
                <a:solidFill>
                  <a:srgbClr val="0070C0"/>
                </a:solidFill>
              </a:rPr>
              <a:t>    t=</a:t>
            </a:r>
            <a:r>
              <a:rPr lang="en-GB" b="1" dirty="0" err="1">
                <a:solidFill>
                  <a:srgbClr val="0070C0"/>
                </a:solidFill>
              </a:rPr>
              <a:t>ind</a:t>
            </a:r>
            <a:r>
              <a:rPr lang="en-GB" b="1" dirty="0">
                <a:solidFill>
                  <a:srgbClr val="0070C0"/>
                </a:solidFill>
              </a:rPr>
              <a:t>[br-1];</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=br-2;i&gt;=0;i-</a:t>
            </a:r>
            <a:r>
              <a:rPr lang="en-GB" b="1" dirty="0" smtClean="0">
                <a:solidFill>
                  <a:srgbClr val="0070C0"/>
                </a:solidFill>
              </a:rPr>
              <a:t>-) {</a:t>
            </a:r>
            <a:endParaRPr lang="en-GB" b="1" dirty="0">
              <a:solidFill>
                <a:srgbClr val="0070C0"/>
              </a:solidFill>
            </a:endParaRPr>
          </a:p>
          <a:p>
            <a:r>
              <a:rPr lang="en-GB" b="1" dirty="0">
                <a:solidFill>
                  <a:srgbClr val="0070C0"/>
                </a:solidFill>
              </a:rPr>
              <a:t>        </a:t>
            </a:r>
            <a:r>
              <a:rPr lang="en-GB" b="1" dirty="0" err="1">
                <a:solidFill>
                  <a:srgbClr val="0070C0"/>
                </a:solidFill>
              </a:rPr>
              <a:t>cout</a:t>
            </a:r>
            <a:r>
              <a:rPr lang="en-GB" b="1" dirty="0">
                <a:solidFill>
                  <a:srgbClr val="0070C0"/>
                </a:solidFill>
              </a:rPr>
              <a:t>&lt;&lt;a[</a:t>
            </a:r>
            <a:r>
              <a:rPr lang="en-GB" b="1" dirty="0" err="1">
                <a:solidFill>
                  <a:srgbClr val="0070C0"/>
                </a:solidFill>
              </a:rPr>
              <a:t>poz</a:t>
            </a:r>
            <a:r>
              <a:rPr lang="en-GB" b="1" dirty="0">
                <a:solidFill>
                  <a:srgbClr val="0070C0"/>
                </a:solidFill>
              </a:rPr>
              <a:t>[t]]&lt;&lt;' ';</a:t>
            </a:r>
          </a:p>
          <a:p>
            <a:r>
              <a:rPr lang="en-GB" b="1" dirty="0">
                <a:solidFill>
                  <a:srgbClr val="0070C0"/>
                </a:solidFill>
              </a:rPr>
              <a:t>        t=</a:t>
            </a:r>
            <a:r>
              <a:rPr lang="en-GB" b="1" dirty="0" err="1">
                <a:solidFill>
                  <a:srgbClr val="0070C0"/>
                </a:solidFill>
              </a:rPr>
              <a:t>poz</a:t>
            </a:r>
            <a:r>
              <a:rPr lang="en-GB" b="1" dirty="0">
                <a:solidFill>
                  <a:srgbClr val="0070C0"/>
                </a:solidFill>
              </a:rPr>
              <a:t>[t</a:t>
            </a:r>
            <a:r>
              <a:rPr lang="en-GB" b="1" dirty="0" smtClean="0">
                <a:solidFill>
                  <a:srgbClr val="0070C0"/>
                </a:solidFill>
              </a:rPr>
              <a:t>];}</a:t>
            </a:r>
            <a:endParaRPr lang="en-GB" b="1" dirty="0">
              <a:solidFill>
                <a:srgbClr val="0070C0"/>
              </a:solidFill>
            </a:endParaRPr>
          </a:p>
          <a:p>
            <a:r>
              <a:rPr lang="en-GB" b="1" dirty="0">
                <a:solidFill>
                  <a:srgbClr val="0070C0"/>
                </a:solidFill>
              </a:rPr>
              <a:t>    return 0;</a:t>
            </a:r>
          </a:p>
          <a:p>
            <a:r>
              <a:rPr lang="en-GB" b="1" dirty="0">
                <a:solidFill>
                  <a:srgbClr val="0070C0"/>
                </a:solidFill>
              </a:rPr>
              <a:t>}</a:t>
            </a:r>
            <a:endParaRPr lang="en-US" dirty="0"/>
          </a:p>
        </p:txBody>
      </p:sp>
      <p:cxnSp>
        <p:nvCxnSpPr>
          <p:cNvPr id="7" name="Elbow Connector 6"/>
          <p:cNvCxnSpPr/>
          <p:nvPr/>
        </p:nvCxnSpPr>
        <p:spPr>
          <a:xfrm flipV="1">
            <a:off x="3429000" y="6172200"/>
            <a:ext cx="1447800" cy="38100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76800" y="6013311"/>
            <a:ext cx="4267200" cy="923330"/>
          </a:xfrm>
          <a:prstGeom prst="rect">
            <a:avLst/>
          </a:prstGeom>
          <a:noFill/>
        </p:spPr>
        <p:txBody>
          <a:bodyPr wrap="square" rtlCol="0">
            <a:spAutoFit/>
          </a:bodyPr>
          <a:lstStyle/>
          <a:p>
            <a:r>
              <a:rPr lang="en-GB" dirty="0" err="1" smtClean="0"/>
              <a:t>Popularna</a:t>
            </a:r>
            <a:r>
              <a:rPr lang="en-GB" dirty="0" smtClean="0"/>
              <a:t> </a:t>
            </a:r>
            <a:r>
              <a:rPr lang="en-GB" dirty="0" err="1" smtClean="0"/>
              <a:t>funkcija</a:t>
            </a:r>
            <a:r>
              <a:rPr lang="en-GB" dirty="0" smtClean="0"/>
              <a:t> </a:t>
            </a:r>
            <a:r>
              <a:rPr lang="en-GB" dirty="0" err="1" smtClean="0"/>
              <a:t>iz</a:t>
            </a:r>
            <a:r>
              <a:rPr lang="en-GB" dirty="0" smtClean="0"/>
              <a:t> </a:t>
            </a:r>
            <a:r>
              <a:rPr lang="en-GB" dirty="0" err="1" smtClean="0"/>
              <a:t>zaglavlja</a:t>
            </a:r>
            <a:r>
              <a:rPr lang="en-GB" dirty="0" smtClean="0"/>
              <a:t> </a:t>
            </a:r>
            <a:r>
              <a:rPr lang="en-GB" b="1" dirty="0" err="1" smtClean="0">
                <a:solidFill>
                  <a:srgbClr val="FF0000"/>
                </a:solidFill>
              </a:rPr>
              <a:t>string.h</a:t>
            </a:r>
            <a:r>
              <a:rPr lang="en-GB" dirty="0" smtClean="0"/>
              <a:t> </a:t>
            </a:r>
            <a:r>
              <a:rPr lang="en-GB" dirty="0" err="1" smtClean="0"/>
              <a:t>odnosno</a:t>
            </a:r>
            <a:r>
              <a:rPr lang="en-GB" dirty="0" smtClean="0"/>
              <a:t> </a:t>
            </a:r>
            <a:r>
              <a:rPr lang="en-GB" b="1" dirty="0" err="1" smtClean="0">
                <a:solidFill>
                  <a:srgbClr val="FF0000"/>
                </a:solidFill>
              </a:rPr>
              <a:t>cstring</a:t>
            </a:r>
            <a:r>
              <a:rPr lang="en-GB" dirty="0" smtClean="0"/>
              <a:t>. Pro</a:t>
            </a:r>
            <a:r>
              <a:rPr lang="sr-Latn-ME" dirty="0" smtClean="0"/>
              <a:t>učite je kao i čitav program.</a:t>
            </a:r>
            <a:endParaRPr lang="en-US" dirty="0"/>
          </a:p>
        </p:txBody>
      </p:sp>
    </p:spTree>
    <p:extLst>
      <p:ext uri="{BB962C8B-B14F-4D97-AF65-F5344CB8AC3E}">
        <p14:creationId xmlns:p14="http://schemas.microsoft.com/office/powerpoint/2010/main" val="8677046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2743200" cy="990600"/>
          </a:xfrm>
        </p:spPr>
        <p:txBody>
          <a:bodyPr/>
          <a:lstStyle/>
          <a:p>
            <a:r>
              <a:rPr lang="en-US" dirty="0" err="1" smtClean="0"/>
              <a:t>Sortiranje</a:t>
            </a:r>
            <a:endParaRPr lang="en-US" dirty="0"/>
          </a:p>
        </p:txBody>
      </p:sp>
      <p:sp>
        <p:nvSpPr>
          <p:cNvPr id="3" name="Content Placeholder 2"/>
          <p:cNvSpPr>
            <a:spLocks noGrp="1"/>
          </p:cNvSpPr>
          <p:nvPr>
            <p:ph idx="1"/>
          </p:nvPr>
        </p:nvSpPr>
        <p:spPr>
          <a:xfrm>
            <a:off x="0" y="1066800"/>
            <a:ext cx="9168114" cy="5791200"/>
          </a:xfrm>
        </p:spPr>
        <p:txBody>
          <a:bodyPr/>
          <a:lstStyle/>
          <a:p>
            <a:r>
              <a:rPr lang="en-US" dirty="0" err="1" smtClean="0"/>
              <a:t>Pobrojali</a:t>
            </a:r>
            <a:r>
              <a:rPr lang="en-US" dirty="0" smtClean="0"/>
              <a:t> </a:t>
            </a:r>
            <a:r>
              <a:rPr lang="en-US" dirty="0" err="1" smtClean="0"/>
              <a:t>smo</a:t>
            </a:r>
            <a:r>
              <a:rPr lang="en-US" dirty="0" smtClean="0"/>
              <a:t> </a:t>
            </a:r>
            <a:r>
              <a:rPr lang="en-US" dirty="0" err="1" smtClean="0"/>
              <a:t>neke</a:t>
            </a:r>
            <a:r>
              <a:rPr lang="en-US" dirty="0" smtClean="0"/>
              <a:t> od </a:t>
            </a:r>
            <a:r>
              <a:rPr lang="en-US" dirty="0" err="1" smtClean="0"/>
              <a:t>najva</a:t>
            </a:r>
            <a:r>
              <a:rPr lang="sr-Latn-ME" dirty="0" smtClean="0"/>
              <a:t>žnijih algoritama sortiranja koji će biti obra</a:t>
            </a:r>
            <a:r>
              <a:rPr lang="sr-Latn-ME" dirty="0"/>
              <a:t>đ</a:t>
            </a:r>
            <a:r>
              <a:rPr lang="sr-Latn-ME" dirty="0" smtClean="0"/>
              <a:t>eni u ovoj i narednoj lekciji.</a:t>
            </a:r>
          </a:p>
          <a:p>
            <a:r>
              <a:rPr lang="sr-Latn-ME" dirty="0" smtClean="0"/>
              <a:t>Kvalitet algoritama sortiranja se mjeri složenošću (u prosječnom i najgorem slučaju), memorijskim zahtjevima i </a:t>
            </a:r>
            <a:r>
              <a:rPr lang="sr-Latn-ME" b="1" dirty="0" smtClean="0">
                <a:solidFill>
                  <a:srgbClr val="FF0000"/>
                </a:solidFill>
              </a:rPr>
              <a:t>stabilnošću</a:t>
            </a:r>
            <a:r>
              <a:rPr lang="sr-Latn-ME" dirty="0" smtClean="0"/>
              <a:t>.</a:t>
            </a:r>
          </a:p>
          <a:p>
            <a:r>
              <a:rPr lang="sr-Latn-ME" dirty="0" smtClean="0"/>
              <a:t>Stabilnost je karakteristika algoritma da u slučaju da se pojave iste vrijednosti ne mijenja tim elementima relativni položaj.</a:t>
            </a:r>
          </a:p>
          <a:p>
            <a:r>
              <a:rPr lang="sr-Latn-ME" dirty="0" smtClean="0"/>
              <a:t>Neki od algoritama koje ćemo učiti su stabilni dok neki nisu.</a:t>
            </a:r>
          </a:p>
          <a:p>
            <a:r>
              <a:rPr lang="sr-Latn-ME" dirty="0" smtClean="0"/>
              <a:t>Znamo vjerovatno da mnogi algoritmi sortiranja imaju složenost </a:t>
            </a:r>
            <a:r>
              <a:rPr lang="sr-Latn-ME" i="1" dirty="0" smtClean="0"/>
              <a:t>O</a:t>
            </a:r>
            <a:r>
              <a:rPr lang="sr-Latn-ME" dirty="0" smtClean="0"/>
              <a:t>(</a:t>
            </a:r>
            <a:r>
              <a:rPr lang="sr-Latn-ME" i="1" dirty="0" smtClean="0"/>
              <a:t>N</a:t>
            </a:r>
            <a:r>
              <a:rPr lang="sr-Latn-ME" baseline="30000" dirty="0" smtClean="0"/>
              <a:t>2</a:t>
            </a:r>
            <a:r>
              <a:rPr lang="sr-Latn-ME" dirty="0" smtClean="0"/>
              <a:t>) i da se teži dizajnu algoritama sa složenošću </a:t>
            </a:r>
            <a:r>
              <a:rPr lang="sr-Latn-ME" i="1" dirty="0" smtClean="0"/>
              <a:t>O</a:t>
            </a:r>
            <a:r>
              <a:rPr lang="sr-Latn-ME" dirty="0" smtClean="0"/>
              <a:t>(</a:t>
            </a:r>
            <a:r>
              <a:rPr lang="sr-Latn-ME" i="1" dirty="0" smtClean="0"/>
              <a:t>N</a:t>
            </a:r>
            <a:r>
              <a:rPr lang="sr-Latn-ME" dirty="0" smtClean="0"/>
              <a:t>log</a:t>
            </a:r>
            <a:r>
              <a:rPr lang="sr-Latn-ME" i="1" dirty="0" smtClean="0"/>
              <a:t>N</a:t>
            </a:r>
            <a:r>
              <a:rPr lang="sr-Latn-ME" dirty="0" smtClean="0"/>
              <a:t>).</a:t>
            </a:r>
          </a:p>
          <a:p>
            <a:r>
              <a:rPr lang="sr-Latn-ME" dirty="0" smtClean="0"/>
              <a:t>Da li je moguće ostvariti složenost </a:t>
            </a:r>
            <a:r>
              <a:rPr lang="sr-Latn-ME" i="1" dirty="0" smtClean="0"/>
              <a:t>O</a:t>
            </a:r>
            <a:r>
              <a:rPr lang="sr-Latn-ME" dirty="0" smtClean="0"/>
              <a:t>(</a:t>
            </a:r>
            <a:r>
              <a:rPr lang="sr-Latn-ME" i="1" dirty="0" smtClean="0"/>
              <a:t>N</a:t>
            </a:r>
            <a:r>
              <a:rPr lang="sr-Latn-ME" dirty="0" smtClean="0"/>
              <a:t>)?</a:t>
            </a:r>
          </a:p>
          <a:p>
            <a:r>
              <a:rPr lang="sr-Latn-ME" dirty="0" smtClean="0"/>
              <a:t>To je moguće ako je broj mogućih vrijednosti mali i unaprijed poznat. Najjednostavniji algoritam iz ove kategorije je </a:t>
            </a:r>
            <a:r>
              <a:rPr lang="sr-Latn-ME" b="1" dirty="0" smtClean="0">
                <a:solidFill>
                  <a:srgbClr val="FF0000"/>
                </a:solidFill>
              </a:rPr>
              <a:t>count sort</a:t>
            </a:r>
            <a:r>
              <a:rPr lang="sr-Latn-ME" dirty="0" smtClean="0"/>
              <a:t>. Prebrojimo prosto koliko puta se koji element niza pojavio. </a:t>
            </a:r>
            <a:endParaRPr lang="en-US" dirty="0"/>
          </a:p>
        </p:txBody>
      </p:sp>
    </p:spTree>
    <p:extLst>
      <p:ext uri="{BB962C8B-B14F-4D97-AF65-F5344CB8AC3E}">
        <p14:creationId xmlns:p14="http://schemas.microsoft.com/office/powerpoint/2010/main" val="42728457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4267200" cy="990600"/>
          </a:xfrm>
        </p:spPr>
        <p:txBody>
          <a:bodyPr/>
          <a:lstStyle/>
          <a:p>
            <a:r>
              <a:rPr lang="sr-Latn-ME" dirty="0" smtClean="0"/>
              <a:t>Count sort primjer</a:t>
            </a:r>
            <a:endParaRPr lang="en-US" dirty="0"/>
          </a:p>
        </p:txBody>
      </p:sp>
      <p:sp>
        <p:nvSpPr>
          <p:cNvPr id="3" name="Content Placeholder 2"/>
          <p:cNvSpPr>
            <a:spLocks noGrp="1"/>
          </p:cNvSpPr>
          <p:nvPr>
            <p:ph idx="1"/>
          </p:nvPr>
        </p:nvSpPr>
        <p:spPr>
          <a:xfrm>
            <a:off x="-8682" y="1143000"/>
            <a:ext cx="9152681" cy="838200"/>
          </a:xfrm>
        </p:spPr>
        <p:txBody>
          <a:bodyPr/>
          <a:lstStyle/>
          <a:p>
            <a:r>
              <a:rPr lang="sr-Latn-ME" dirty="0" smtClean="0"/>
              <a:t>Sortirati ocjene đaka u odjeljenju od 1 do 5. Suštinski samo brojimo koliko kojih ocjena ima.</a:t>
            </a:r>
            <a:r>
              <a:rPr lang="en-US" dirty="0" smtClean="0"/>
              <a:t> </a:t>
            </a:r>
            <a:r>
              <a:rPr lang="en-US" dirty="0" err="1" smtClean="0"/>
              <a:t>Malo</a:t>
            </a:r>
            <a:r>
              <a:rPr lang="en-US" dirty="0" smtClean="0"/>
              <a:t> </a:t>
            </a:r>
            <a:r>
              <a:rPr lang="en-US" dirty="0" err="1" smtClean="0"/>
              <a:t>komplikovanija</a:t>
            </a:r>
            <a:r>
              <a:rPr lang="en-US" dirty="0" smtClean="0"/>
              <a:t> </a:t>
            </a:r>
            <a:r>
              <a:rPr lang="en-US" dirty="0" err="1" smtClean="0"/>
              <a:t>varijanta</a:t>
            </a:r>
            <a:endParaRPr lang="en-US" dirty="0"/>
          </a:p>
        </p:txBody>
      </p:sp>
      <p:sp>
        <p:nvSpPr>
          <p:cNvPr id="6" name="TextBox 5"/>
          <p:cNvSpPr txBox="1"/>
          <p:nvPr/>
        </p:nvSpPr>
        <p:spPr>
          <a:xfrm>
            <a:off x="26043" y="1981200"/>
            <a:ext cx="4419600" cy="4801314"/>
          </a:xfrm>
          <a:prstGeom prst="rect">
            <a:avLst/>
          </a:prstGeom>
          <a:noFill/>
        </p:spPr>
        <p:txBody>
          <a:bodyPr wrap="square" rtlCol="0">
            <a:spAutoFit/>
          </a:bodyPr>
          <a:lstStyle/>
          <a:p>
            <a:r>
              <a:rPr lang="en-GB" b="1" dirty="0">
                <a:solidFill>
                  <a:srgbClr val="00B0F0"/>
                </a:solidFill>
              </a:rPr>
              <a:t>#include &lt;</a:t>
            </a:r>
            <a:r>
              <a:rPr lang="en-GB" b="1" dirty="0" err="1">
                <a:solidFill>
                  <a:srgbClr val="00B0F0"/>
                </a:solidFill>
              </a:rPr>
              <a:t>iostream</a:t>
            </a:r>
            <a:r>
              <a:rPr lang="en-GB" b="1" dirty="0">
                <a:solidFill>
                  <a:srgbClr val="00B0F0"/>
                </a:solidFill>
              </a:rPr>
              <a:t>&gt;</a:t>
            </a:r>
          </a:p>
          <a:p>
            <a:r>
              <a:rPr lang="en-GB" b="1" dirty="0" smtClean="0">
                <a:solidFill>
                  <a:srgbClr val="00B0F0"/>
                </a:solidFill>
              </a:rPr>
              <a:t>using </a:t>
            </a:r>
            <a:r>
              <a:rPr lang="en-GB" b="1" dirty="0">
                <a:solidFill>
                  <a:srgbClr val="00B0F0"/>
                </a:solidFill>
              </a:rPr>
              <a:t>namespace </a:t>
            </a:r>
            <a:r>
              <a:rPr lang="en-GB" b="1" dirty="0" err="1">
                <a:solidFill>
                  <a:srgbClr val="00B0F0"/>
                </a:solidFill>
              </a:rPr>
              <a:t>std</a:t>
            </a:r>
            <a:r>
              <a:rPr lang="en-GB" b="1" dirty="0">
                <a:solidFill>
                  <a:srgbClr val="00B0F0"/>
                </a:solidFill>
              </a:rPr>
              <a:t>;</a:t>
            </a:r>
          </a:p>
          <a:p>
            <a:r>
              <a:rPr lang="en-GB" b="1" dirty="0" err="1">
                <a:solidFill>
                  <a:srgbClr val="00B0F0"/>
                </a:solidFill>
              </a:rPr>
              <a:t>int</a:t>
            </a:r>
            <a:r>
              <a:rPr lang="en-GB" b="1" dirty="0">
                <a:solidFill>
                  <a:srgbClr val="00B0F0"/>
                </a:solidFill>
              </a:rPr>
              <a:t> </a:t>
            </a:r>
            <a:r>
              <a:rPr lang="en-GB" b="1" dirty="0" err="1">
                <a:solidFill>
                  <a:srgbClr val="00B0F0"/>
                </a:solidFill>
              </a:rPr>
              <a:t>oc</a:t>
            </a:r>
            <a:r>
              <a:rPr lang="en-GB" b="1" dirty="0">
                <a:solidFill>
                  <a:srgbClr val="00B0F0"/>
                </a:solidFill>
              </a:rPr>
              <a:t>[5];</a:t>
            </a:r>
          </a:p>
          <a:p>
            <a:r>
              <a:rPr lang="en-GB" b="1" dirty="0" err="1">
                <a:solidFill>
                  <a:srgbClr val="00B0F0"/>
                </a:solidFill>
              </a:rPr>
              <a:t>int</a:t>
            </a:r>
            <a:r>
              <a:rPr lang="en-GB" b="1" dirty="0">
                <a:solidFill>
                  <a:srgbClr val="00B0F0"/>
                </a:solidFill>
              </a:rPr>
              <a:t> main</a:t>
            </a:r>
            <a:r>
              <a:rPr lang="en-GB" b="1" dirty="0" smtClean="0">
                <a:solidFill>
                  <a:srgbClr val="00B0F0"/>
                </a:solidFill>
              </a:rPr>
              <a:t>(){</a:t>
            </a:r>
            <a:endParaRPr lang="en-GB" b="1" dirty="0">
              <a:solidFill>
                <a:srgbClr val="00B0F0"/>
              </a:solidFill>
            </a:endParaRPr>
          </a:p>
          <a:p>
            <a:r>
              <a:rPr lang="en-GB" b="1" dirty="0">
                <a:solidFill>
                  <a:srgbClr val="00B0F0"/>
                </a:solidFill>
              </a:rPr>
              <a:t>    </a:t>
            </a:r>
            <a:r>
              <a:rPr lang="en-GB" b="1" dirty="0" err="1">
                <a:solidFill>
                  <a:srgbClr val="00B0F0"/>
                </a:solidFill>
              </a:rPr>
              <a:t>int</a:t>
            </a:r>
            <a:r>
              <a:rPr lang="en-GB" b="1" dirty="0">
                <a:solidFill>
                  <a:srgbClr val="00B0F0"/>
                </a:solidFill>
              </a:rPr>
              <a:t> n;</a:t>
            </a:r>
          </a:p>
          <a:p>
            <a:r>
              <a:rPr lang="en-GB" b="1" dirty="0">
                <a:solidFill>
                  <a:srgbClr val="00B0F0"/>
                </a:solidFill>
              </a:rPr>
              <a:t>    </a:t>
            </a:r>
            <a:r>
              <a:rPr lang="en-GB" b="1" dirty="0" err="1">
                <a:solidFill>
                  <a:srgbClr val="00B0F0"/>
                </a:solidFill>
              </a:rPr>
              <a:t>cin</a:t>
            </a:r>
            <a:r>
              <a:rPr lang="en-GB" b="1" dirty="0">
                <a:solidFill>
                  <a:srgbClr val="00B0F0"/>
                </a:solidFill>
              </a:rPr>
              <a:t>&gt;&gt;n;</a:t>
            </a:r>
          </a:p>
          <a:p>
            <a:r>
              <a:rPr lang="en-GB" b="1" dirty="0">
                <a:solidFill>
                  <a:srgbClr val="00B0F0"/>
                </a:solidFill>
              </a:rPr>
              <a:t>    </a:t>
            </a:r>
            <a:r>
              <a:rPr lang="en-GB" b="1" dirty="0" err="1">
                <a:solidFill>
                  <a:srgbClr val="00B0F0"/>
                </a:solidFill>
              </a:rPr>
              <a:t>int</a:t>
            </a:r>
            <a:r>
              <a:rPr lang="en-GB" b="1" dirty="0">
                <a:solidFill>
                  <a:srgbClr val="00B0F0"/>
                </a:solidFill>
              </a:rPr>
              <a:t> a[n];</a:t>
            </a:r>
          </a:p>
          <a:p>
            <a:r>
              <a:rPr lang="en-GB" b="1" dirty="0">
                <a:solidFill>
                  <a:srgbClr val="00B0F0"/>
                </a:solidFill>
              </a:rPr>
              <a:t>    for(</a:t>
            </a:r>
            <a:r>
              <a:rPr lang="en-GB" b="1" dirty="0" err="1">
                <a:solidFill>
                  <a:srgbClr val="00B0F0"/>
                </a:solidFill>
              </a:rPr>
              <a:t>int</a:t>
            </a:r>
            <a:r>
              <a:rPr lang="en-GB" b="1" dirty="0">
                <a:solidFill>
                  <a:srgbClr val="00B0F0"/>
                </a:solidFill>
              </a:rPr>
              <a:t> </a:t>
            </a:r>
            <a:r>
              <a:rPr lang="en-GB" b="1" dirty="0" err="1">
                <a:solidFill>
                  <a:srgbClr val="00B0F0"/>
                </a:solidFill>
              </a:rPr>
              <a:t>i</a:t>
            </a:r>
            <a:r>
              <a:rPr lang="en-GB" b="1" dirty="0">
                <a:solidFill>
                  <a:srgbClr val="00B0F0"/>
                </a:solidFill>
              </a:rPr>
              <a:t>=0;i&lt;</a:t>
            </a:r>
            <a:r>
              <a:rPr lang="en-GB" b="1" dirty="0" err="1">
                <a:solidFill>
                  <a:srgbClr val="00B0F0"/>
                </a:solidFill>
              </a:rPr>
              <a:t>n;i</a:t>
            </a:r>
            <a:r>
              <a:rPr lang="en-GB" b="1" dirty="0" smtClean="0">
                <a:solidFill>
                  <a:srgbClr val="00B0F0"/>
                </a:solidFill>
              </a:rPr>
              <a:t>++){</a:t>
            </a:r>
            <a:endParaRPr lang="en-GB" b="1" dirty="0">
              <a:solidFill>
                <a:srgbClr val="00B0F0"/>
              </a:solidFill>
            </a:endParaRPr>
          </a:p>
          <a:p>
            <a:r>
              <a:rPr lang="en-GB" b="1" dirty="0">
                <a:solidFill>
                  <a:srgbClr val="00B0F0"/>
                </a:solidFill>
              </a:rPr>
              <a:t>        </a:t>
            </a:r>
            <a:r>
              <a:rPr lang="en-GB" b="1" dirty="0" err="1">
                <a:solidFill>
                  <a:srgbClr val="00B0F0"/>
                </a:solidFill>
              </a:rPr>
              <a:t>cin</a:t>
            </a:r>
            <a:r>
              <a:rPr lang="en-GB" b="1" dirty="0">
                <a:solidFill>
                  <a:srgbClr val="00B0F0"/>
                </a:solidFill>
              </a:rPr>
              <a:t>&gt;&gt;a[</a:t>
            </a:r>
            <a:r>
              <a:rPr lang="en-GB" b="1" dirty="0" err="1">
                <a:solidFill>
                  <a:srgbClr val="00B0F0"/>
                </a:solidFill>
              </a:rPr>
              <a:t>i</a:t>
            </a:r>
            <a:r>
              <a:rPr lang="en-GB" b="1" dirty="0">
                <a:solidFill>
                  <a:srgbClr val="00B0F0"/>
                </a:solidFill>
              </a:rPr>
              <a:t>];</a:t>
            </a:r>
          </a:p>
          <a:p>
            <a:r>
              <a:rPr lang="en-GB" b="1" dirty="0">
                <a:solidFill>
                  <a:srgbClr val="00B0F0"/>
                </a:solidFill>
              </a:rPr>
              <a:t>        </a:t>
            </a:r>
            <a:r>
              <a:rPr lang="en-GB" b="1" dirty="0" err="1">
                <a:solidFill>
                  <a:srgbClr val="00B0F0"/>
                </a:solidFill>
              </a:rPr>
              <a:t>oc</a:t>
            </a:r>
            <a:r>
              <a:rPr lang="en-GB" b="1" dirty="0">
                <a:solidFill>
                  <a:srgbClr val="00B0F0"/>
                </a:solidFill>
              </a:rPr>
              <a:t>[a[</a:t>
            </a:r>
            <a:r>
              <a:rPr lang="en-GB" b="1" dirty="0" err="1">
                <a:solidFill>
                  <a:srgbClr val="00B0F0"/>
                </a:solidFill>
              </a:rPr>
              <a:t>i</a:t>
            </a:r>
            <a:r>
              <a:rPr lang="en-GB" b="1" dirty="0">
                <a:solidFill>
                  <a:srgbClr val="00B0F0"/>
                </a:solidFill>
              </a:rPr>
              <a:t>]-1]++;</a:t>
            </a:r>
          </a:p>
          <a:p>
            <a:r>
              <a:rPr lang="en-GB" b="1" dirty="0">
                <a:solidFill>
                  <a:srgbClr val="00B0F0"/>
                </a:solidFill>
              </a:rPr>
              <a:t>    }</a:t>
            </a:r>
          </a:p>
          <a:p>
            <a:r>
              <a:rPr lang="en-GB" b="1" dirty="0">
                <a:solidFill>
                  <a:srgbClr val="00B0F0"/>
                </a:solidFill>
              </a:rPr>
              <a:t>    for(</a:t>
            </a:r>
            <a:r>
              <a:rPr lang="en-GB" b="1" dirty="0" err="1">
                <a:solidFill>
                  <a:srgbClr val="00B0F0"/>
                </a:solidFill>
              </a:rPr>
              <a:t>int</a:t>
            </a:r>
            <a:r>
              <a:rPr lang="en-GB" b="1" dirty="0">
                <a:solidFill>
                  <a:srgbClr val="00B0F0"/>
                </a:solidFill>
              </a:rPr>
              <a:t> j=4;j&gt;=0;j-</a:t>
            </a:r>
            <a:r>
              <a:rPr lang="en-GB" b="1" dirty="0" smtClean="0">
                <a:solidFill>
                  <a:srgbClr val="00B0F0"/>
                </a:solidFill>
              </a:rPr>
              <a:t>-){</a:t>
            </a:r>
            <a:endParaRPr lang="en-GB" b="1" dirty="0">
              <a:solidFill>
                <a:srgbClr val="00B0F0"/>
              </a:solidFill>
            </a:endParaRPr>
          </a:p>
          <a:p>
            <a:r>
              <a:rPr lang="en-GB" b="1" dirty="0">
                <a:solidFill>
                  <a:srgbClr val="00B0F0"/>
                </a:solidFill>
              </a:rPr>
              <a:t>        for(</a:t>
            </a:r>
            <a:r>
              <a:rPr lang="en-GB" b="1" dirty="0" err="1">
                <a:solidFill>
                  <a:srgbClr val="00B0F0"/>
                </a:solidFill>
              </a:rPr>
              <a:t>int</a:t>
            </a:r>
            <a:r>
              <a:rPr lang="en-GB" b="1" dirty="0">
                <a:solidFill>
                  <a:srgbClr val="00B0F0"/>
                </a:solidFill>
              </a:rPr>
              <a:t> </a:t>
            </a:r>
            <a:r>
              <a:rPr lang="en-GB" b="1" dirty="0" err="1">
                <a:solidFill>
                  <a:srgbClr val="00B0F0"/>
                </a:solidFill>
              </a:rPr>
              <a:t>i</a:t>
            </a:r>
            <a:r>
              <a:rPr lang="en-GB" b="1" dirty="0">
                <a:solidFill>
                  <a:srgbClr val="00B0F0"/>
                </a:solidFill>
              </a:rPr>
              <a:t>=0;i&lt;</a:t>
            </a:r>
            <a:r>
              <a:rPr lang="en-GB" b="1" dirty="0" err="1">
                <a:solidFill>
                  <a:srgbClr val="00B0F0"/>
                </a:solidFill>
              </a:rPr>
              <a:t>oc</a:t>
            </a:r>
            <a:r>
              <a:rPr lang="en-GB" b="1" dirty="0">
                <a:solidFill>
                  <a:srgbClr val="00B0F0"/>
                </a:solidFill>
              </a:rPr>
              <a:t>[j];</a:t>
            </a:r>
            <a:r>
              <a:rPr lang="en-GB" b="1" dirty="0" err="1">
                <a:solidFill>
                  <a:srgbClr val="00B0F0"/>
                </a:solidFill>
              </a:rPr>
              <a:t>i</a:t>
            </a:r>
            <a:r>
              <a:rPr lang="en-GB" b="1" dirty="0">
                <a:solidFill>
                  <a:srgbClr val="00B0F0"/>
                </a:solidFill>
              </a:rPr>
              <a:t>++) </a:t>
            </a:r>
            <a:r>
              <a:rPr lang="en-GB" b="1" dirty="0" err="1">
                <a:solidFill>
                  <a:srgbClr val="00B0F0"/>
                </a:solidFill>
              </a:rPr>
              <a:t>cout</a:t>
            </a:r>
            <a:r>
              <a:rPr lang="en-GB" b="1" dirty="0">
                <a:solidFill>
                  <a:srgbClr val="00B0F0"/>
                </a:solidFill>
              </a:rPr>
              <a:t>&lt;&lt;j+1&lt;&lt;' ';</a:t>
            </a:r>
          </a:p>
          <a:p>
            <a:r>
              <a:rPr lang="en-GB" b="1" dirty="0">
                <a:solidFill>
                  <a:srgbClr val="00B0F0"/>
                </a:solidFill>
              </a:rPr>
              <a:t>    }</a:t>
            </a:r>
          </a:p>
          <a:p>
            <a:r>
              <a:rPr lang="en-GB" b="1" dirty="0">
                <a:solidFill>
                  <a:srgbClr val="00B0F0"/>
                </a:solidFill>
              </a:rPr>
              <a:t>    return 0;</a:t>
            </a:r>
          </a:p>
          <a:p>
            <a:r>
              <a:rPr lang="en-GB" b="1" dirty="0">
                <a:solidFill>
                  <a:srgbClr val="00B0F0"/>
                </a:solidFill>
              </a:rPr>
              <a:t>}</a:t>
            </a:r>
          </a:p>
        </p:txBody>
      </p:sp>
      <p:sp>
        <p:nvSpPr>
          <p:cNvPr id="7" name="Content Placeholder 2"/>
          <p:cNvSpPr txBox="1">
            <a:spLocks/>
          </p:cNvSpPr>
          <p:nvPr/>
        </p:nvSpPr>
        <p:spPr>
          <a:xfrm>
            <a:off x="2590801" y="1905000"/>
            <a:ext cx="4267200" cy="609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sr-Latn-ME" dirty="0"/>
              <a:t>d</a:t>
            </a:r>
            <a:r>
              <a:rPr lang="en-US" dirty="0" smtClean="0"/>
              <a:t>a od</a:t>
            </a:r>
            <a:r>
              <a:rPr lang="sr-Latn-ME" dirty="0" smtClean="0"/>
              <a:t>štampamo i prezimena:</a:t>
            </a:r>
            <a:endParaRPr lang="en-US" dirty="0"/>
          </a:p>
        </p:txBody>
      </p:sp>
      <p:sp>
        <p:nvSpPr>
          <p:cNvPr id="8" name="TextBox 7"/>
          <p:cNvSpPr txBox="1"/>
          <p:nvPr/>
        </p:nvSpPr>
        <p:spPr>
          <a:xfrm>
            <a:off x="2819400" y="2333685"/>
            <a:ext cx="4038600" cy="4524315"/>
          </a:xfrm>
          <a:prstGeom prst="rect">
            <a:avLst/>
          </a:prstGeom>
          <a:noFill/>
        </p:spPr>
        <p:txBody>
          <a:bodyPr wrap="square" rtlCol="0">
            <a:spAutoFit/>
          </a:bodyPr>
          <a:lstStyle/>
          <a:p>
            <a:r>
              <a:rPr lang="en-GB" b="1" dirty="0" smtClean="0">
                <a:solidFill>
                  <a:srgbClr val="0070C0"/>
                </a:solidFill>
              </a:rPr>
              <a:t>#include &lt;</a:t>
            </a:r>
            <a:r>
              <a:rPr lang="en-GB" b="1" dirty="0" err="1" smtClean="0">
                <a:solidFill>
                  <a:srgbClr val="0070C0"/>
                </a:solidFill>
              </a:rPr>
              <a:t>iostream</a:t>
            </a:r>
            <a:r>
              <a:rPr lang="en-GB" b="1" dirty="0" smtClean="0">
                <a:solidFill>
                  <a:srgbClr val="0070C0"/>
                </a:solidFill>
              </a:rPr>
              <a:t>&gt;</a:t>
            </a:r>
          </a:p>
          <a:p>
            <a:r>
              <a:rPr lang="en-GB" b="1" dirty="0" smtClean="0">
                <a:solidFill>
                  <a:srgbClr val="0070C0"/>
                </a:solidFill>
              </a:rPr>
              <a:t>#include &lt;string&gt;</a:t>
            </a:r>
          </a:p>
          <a:p>
            <a:r>
              <a:rPr lang="en-GB" b="1" dirty="0" smtClean="0">
                <a:solidFill>
                  <a:srgbClr val="0070C0"/>
                </a:solidFill>
              </a:rPr>
              <a:t>#include &lt;vector&gt;</a:t>
            </a:r>
          </a:p>
          <a:p>
            <a:r>
              <a:rPr lang="en-GB" b="1" dirty="0" smtClean="0">
                <a:solidFill>
                  <a:srgbClr val="0070C0"/>
                </a:solidFill>
              </a:rPr>
              <a:t>using namespace </a:t>
            </a:r>
            <a:r>
              <a:rPr lang="en-GB" b="1" dirty="0" err="1" smtClean="0">
                <a:solidFill>
                  <a:srgbClr val="0070C0"/>
                </a:solidFill>
              </a:rPr>
              <a:t>std</a:t>
            </a:r>
            <a:r>
              <a:rPr lang="en-GB" b="1" dirty="0" smtClean="0">
                <a:solidFill>
                  <a:srgbClr val="0070C0"/>
                </a:solidFill>
              </a:rPr>
              <a:t>;</a:t>
            </a:r>
          </a:p>
          <a:p>
            <a:r>
              <a:rPr lang="en-GB" b="1" dirty="0" err="1" smtClean="0">
                <a:solidFill>
                  <a:srgbClr val="0070C0"/>
                </a:solidFill>
              </a:rPr>
              <a:t>int</a:t>
            </a:r>
            <a:r>
              <a:rPr lang="en-GB" b="1" dirty="0" smtClean="0">
                <a:solidFill>
                  <a:srgbClr val="0070C0"/>
                </a:solidFill>
              </a:rPr>
              <a:t> b[5];</a:t>
            </a:r>
          </a:p>
          <a:p>
            <a:r>
              <a:rPr lang="en-GB" b="1" dirty="0" err="1" smtClean="0">
                <a:solidFill>
                  <a:srgbClr val="0070C0"/>
                </a:solidFill>
              </a:rPr>
              <a:t>int</a:t>
            </a:r>
            <a:r>
              <a:rPr lang="en-GB" b="1" dirty="0" smtClean="0">
                <a:solidFill>
                  <a:srgbClr val="0070C0"/>
                </a:solidFill>
              </a:rPr>
              <a:t> main(){</a:t>
            </a:r>
          </a:p>
          <a:p>
            <a:r>
              <a:rPr lang="en-GB" b="1" dirty="0" smtClean="0">
                <a:solidFill>
                  <a:srgbClr val="0070C0"/>
                </a:solidFill>
              </a:rPr>
              <a:t>    </a:t>
            </a:r>
            <a:r>
              <a:rPr lang="en-GB" b="1" dirty="0" err="1" smtClean="0">
                <a:solidFill>
                  <a:srgbClr val="0070C0"/>
                </a:solidFill>
              </a:rPr>
              <a:t>int</a:t>
            </a:r>
            <a:r>
              <a:rPr lang="en-GB" b="1" dirty="0" smtClean="0">
                <a:solidFill>
                  <a:srgbClr val="0070C0"/>
                </a:solidFill>
              </a:rPr>
              <a:t> n;</a:t>
            </a:r>
          </a:p>
          <a:p>
            <a:r>
              <a:rPr lang="en-GB" b="1" dirty="0" smtClean="0">
                <a:solidFill>
                  <a:srgbClr val="0070C0"/>
                </a:solidFill>
              </a:rPr>
              <a:t>    vector &lt;string&gt; </a:t>
            </a:r>
            <a:r>
              <a:rPr lang="en-GB" b="1" dirty="0" err="1" smtClean="0">
                <a:solidFill>
                  <a:srgbClr val="0070C0"/>
                </a:solidFill>
              </a:rPr>
              <a:t>grupe</a:t>
            </a:r>
            <a:r>
              <a:rPr lang="en-GB" b="1" dirty="0" smtClean="0">
                <a:solidFill>
                  <a:srgbClr val="0070C0"/>
                </a:solidFill>
              </a:rPr>
              <a:t>[5];</a:t>
            </a:r>
          </a:p>
          <a:p>
            <a:r>
              <a:rPr lang="en-GB" b="1" dirty="0" smtClean="0">
                <a:solidFill>
                  <a:srgbClr val="0070C0"/>
                </a:solidFill>
              </a:rPr>
              <a:t>    string </a:t>
            </a:r>
            <a:r>
              <a:rPr lang="en-GB" b="1" dirty="0" err="1" smtClean="0">
                <a:solidFill>
                  <a:srgbClr val="0070C0"/>
                </a:solidFill>
              </a:rPr>
              <a:t>ime</a:t>
            </a:r>
            <a:r>
              <a:rPr lang="en-GB" b="1" dirty="0" smtClean="0">
                <a:solidFill>
                  <a:srgbClr val="0070C0"/>
                </a:solidFill>
              </a:rPr>
              <a:t>;</a:t>
            </a:r>
          </a:p>
          <a:p>
            <a:r>
              <a:rPr lang="en-GB" b="1" dirty="0" smtClean="0">
                <a:solidFill>
                  <a:srgbClr val="0070C0"/>
                </a:solidFill>
              </a:rPr>
              <a:t>    </a:t>
            </a:r>
            <a:r>
              <a:rPr lang="en-GB" b="1" dirty="0" err="1" smtClean="0">
                <a:solidFill>
                  <a:srgbClr val="0070C0"/>
                </a:solidFill>
              </a:rPr>
              <a:t>cin</a:t>
            </a:r>
            <a:r>
              <a:rPr lang="en-GB" b="1" dirty="0" smtClean="0">
                <a:solidFill>
                  <a:srgbClr val="0070C0"/>
                </a:solidFill>
              </a:rPr>
              <a:t>&gt;&gt;n;</a:t>
            </a:r>
          </a:p>
          <a:p>
            <a:r>
              <a:rPr lang="en-GB" b="1" dirty="0" smtClean="0">
                <a:solidFill>
                  <a:srgbClr val="0070C0"/>
                </a:solidFill>
              </a:rPr>
              <a:t>    </a:t>
            </a:r>
            <a:r>
              <a:rPr lang="en-GB" b="1" dirty="0" err="1" smtClean="0">
                <a:solidFill>
                  <a:srgbClr val="0070C0"/>
                </a:solidFill>
              </a:rPr>
              <a:t>int</a:t>
            </a:r>
            <a:r>
              <a:rPr lang="en-GB" b="1" dirty="0" smtClean="0">
                <a:solidFill>
                  <a:srgbClr val="0070C0"/>
                </a:solidFill>
              </a:rPr>
              <a:t> a[n];</a:t>
            </a:r>
          </a:p>
          <a:p>
            <a:r>
              <a:rPr lang="en-GB" b="1" dirty="0" smtClean="0">
                <a:solidFill>
                  <a:srgbClr val="0070C0"/>
                </a:solidFill>
              </a:rPr>
              <a:t>    for(</a:t>
            </a:r>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i</a:t>
            </a:r>
            <a:r>
              <a:rPr lang="en-GB" b="1" dirty="0" smtClean="0">
                <a:solidFill>
                  <a:srgbClr val="0070C0"/>
                </a:solidFill>
              </a:rPr>
              <a:t>=0;i&lt;</a:t>
            </a:r>
            <a:r>
              <a:rPr lang="en-GB" b="1" dirty="0" err="1" smtClean="0">
                <a:solidFill>
                  <a:srgbClr val="0070C0"/>
                </a:solidFill>
              </a:rPr>
              <a:t>n;i</a:t>
            </a:r>
            <a:r>
              <a:rPr lang="en-GB" b="1" dirty="0" smtClean="0">
                <a:solidFill>
                  <a:srgbClr val="0070C0"/>
                </a:solidFill>
              </a:rPr>
              <a:t>++){</a:t>
            </a:r>
          </a:p>
          <a:p>
            <a:r>
              <a:rPr lang="en-GB" b="1" dirty="0" smtClean="0">
                <a:solidFill>
                  <a:srgbClr val="0070C0"/>
                </a:solidFill>
              </a:rPr>
              <a:t>        </a:t>
            </a:r>
            <a:r>
              <a:rPr lang="en-GB" b="1" dirty="0" err="1" smtClean="0">
                <a:solidFill>
                  <a:srgbClr val="0070C0"/>
                </a:solidFill>
              </a:rPr>
              <a:t>cin</a:t>
            </a:r>
            <a:r>
              <a:rPr lang="en-GB" b="1" dirty="0" smtClean="0">
                <a:solidFill>
                  <a:srgbClr val="0070C0"/>
                </a:solidFill>
              </a:rPr>
              <a:t>&gt;&gt;a[</a:t>
            </a:r>
            <a:r>
              <a:rPr lang="en-GB" b="1" dirty="0" err="1" smtClean="0">
                <a:solidFill>
                  <a:srgbClr val="0070C0"/>
                </a:solidFill>
              </a:rPr>
              <a:t>i</a:t>
            </a:r>
            <a:r>
              <a:rPr lang="en-GB" b="1" dirty="0" smtClean="0">
                <a:solidFill>
                  <a:srgbClr val="0070C0"/>
                </a:solidFill>
              </a:rPr>
              <a:t>]&gt;&gt;</a:t>
            </a:r>
            <a:r>
              <a:rPr lang="en-GB" b="1" dirty="0" err="1" smtClean="0">
                <a:solidFill>
                  <a:srgbClr val="0070C0"/>
                </a:solidFill>
              </a:rPr>
              <a:t>ime</a:t>
            </a:r>
            <a:r>
              <a:rPr lang="en-GB" b="1" dirty="0" smtClean="0">
                <a:solidFill>
                  <a:srgbClr val="0070C0"/>
                </a:solidFill>
              </a:rPr>
              <a:t>;</a:t>
            </a:r>
          </a:p>
          <a:p>
            <a:r>
              <a:rPr lang="en-GB" b="1" dirty="0" smtClean="0">
                <a:solidFill>
                  <a:srgbClr val="0070C0"/>
                </a:solidFill>
              </a:rPr>
              <a:t>        b[a[</a:t>
            </a:r>
            <a:r>
              <a:rPr lang="en-GB" b="1" dirty="0" err="1" smtClean="0">
                <a:solidFill>
                  <a:srgbClr val="0070C0"/>
                </a:solidFill>
              </a:rPr>
              <a:t>i</a:t>
            </a:r>
            <a:r>
              <a:rPr lang="en-GB" b="1" dirty="0" smtClean="0">
                <a:solidFill>
                  <a:srgbClr val="0070C0"/>
                </a:solidFill>
              </a:rPr>
              <a:t>]-1]++;</a:t>
            </a:r>
          </a:p>
          <a:p>
            <a:r>
              <a:rPr lang="en-GB" b="1" dirty="0" smtClean="0">
                <a:solidFill>
                  <a:srgbClr val="0070C0"/>
                </a:solidFill>
              </a:rPr>
              <a:t>        </a:t>
            </a:r>
            <a:r>
              <a:rPr lang="en-GB" b="1" dirty="0" err="1" smtClean="0">
                <a:solidFill>
                  <a:srgbClr val="0070C0"/>
                </a:solidFill>
              </a:rPr>
              <a:t>grupe</a:t>
            </a:r>
            <a:r>
              <a:rPr lang="en-GB" b="1" dirty="0" smtClean="0">
                <a:solidFill>
                  <a:srgbClr val="0070C0"/>
                </a:solidFill>
              </a:rPr>
              <a:t>[a[</a:t>
            </a:r>
            <a:r>
              <a:rPr lang="en-GB" b="1" dirty="0" err="1" smtClean="0">
                <a:solidFill>
                  <a:srgbClr val="0070C0"/>
                </a:solidFill>
              </a:rPr>
              <a:t>i</a:t>
            </a:r>
            <a:r>
              <a:rPr lang="en-GB" b="1" dirty="0" smtClean="0">
                <a:solidFill>
                  <a:srgbClr val="0070C0"/>
                </a:solidFill>
              </a:rPr>
              <a:t>]-1].</a:t>
            </a:r>
            <a:r>
              <a:rPr lang="en-GB" b="1" dirty="0" err="1" smtClean="0">
                <a:solidFill>
                  <a:srgbClr val="0070C0"/>
                </a:solidFill>
              </a:rPr>
              <a:t>push_back</a:t>
            </a:r>
            <a:r>
              <a:rPr lang="en-GB" b="1" dirty="0" smtClean="0">
                <a:solidFill>
                  <a:srgbClr val="0070C0"/>
                </a:solidFill>
              </a:rPr>
              <a:t>(</a:t>
            </a:r>
            <a:r>
              <a:rPr lang="en-GB" b="1" dirty="0" err="1" smtClean="0">
                <a:solidFill>
                  <a:srgbClr val="0070C0"/>
                </a:solidFill>
              </a:rPr>
              <a:t>ime</a:t>
            </a:r>
            <a:r>
              <a:rPr lang="en-GB" b="1" dirty="0" smtClean="0">
                <a:solidFill>
                  <a:srgbClr val="0070C0"/>
                </a:solidFill>
              </a:rPr>
              <a:t>);</a:t>
            </a:r>
          </a:p>
          <a:p>
            <a:r>
              <a:rPr lang="en-GB" b="1" dirty="0" smtClean="0">
                <a:solidFill>
                  <a:srgbClr val="0070C0"/>
                </a:solidFill>
              </a:rPr>
              <a:t>    }</a:t>
            </a:r>
          </a:p>
        </p:txBody>
      </p:sp>
      <p:sp>
        <p:nvSpPr>
          <p:cNvPr id="9" name="Rectangle 8"/>
          <p:cNvSpPr/>
          <p:nvPr/>
        </p:nvSpPr>
        <p:spPr>
          <a:xfrm>
            <a:off x="5334000" y="2367911"/>
            <a:ext cx="3962400" cy="1477328"/>
          </a:xfrm>
          <a:prstGeom prst="rect">
            <a:avLst/>
          </a:prstGeom>
          <a:ln>
            <a:solidFill>
              <a:schemeClr val="tx2">
                <a:lumMod val="75000"/>
              </a:schemeClr>
            </a:solidFill>
          </a:ln>
        </p:spPr>
        <p:txBody>
          <a:bodyPr wrap="square">
            <a:spAutoFit/>
          </a:bodyPr>
          <a:lstStyle/>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a:solidFill>
                  <a:srgbClr val="0070C0"/>
                </a:solidFill>
              </a:rPr>
              <a:t>j=4;j&gt;=0;j-</a:t>
            </a:r>
            <a:r>
              <a:rPr lang="en-GB" b="1" dirty="0" smtClean="0">
                <a:solidFill>
                  <a:srgbClr val="0070C0"/>
                </a:solidFill>
              </a:rPr>
              <a:t>-)</a:t>
            </a:r>
            <a:endParaRPr lang="sr-Latn-ME" b="1" dirty="0" smtClean="0">
              <a:solidFill>
                <a:srgbClr val="0070C0"/>
              </a:solidFill>
            </a:endParaRP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=0;i&lt;b[j];</a:t>
            </a:r>
            <a:r>
              <a:rPr lang="en-GB" b="1" dirty="0" err="1">
                <a:solidFill>
                  <a:srgbClr val="0070C0"/>
                </a:solidFill>
              </a:rPr>
              <a:t>i</a:t>
            </a:r>
            <a:r>
              <a:rPr lang="en-GB" b="1" dirty="0">
                <a:solidFill>
                  <a:srgbClr val="0070C0"/>
                </a:solidFill>
              </a:rPr>
              <a:t>++)</a:t>
            </a:r>
          </a:p>
          <a:p>
            <a:r>
              <a:rPr lang="en-GB" b="1" dirty="0" err="1" smtClean="0">
                <a:solidFill>
                  <a:srgbClr val="0070C0"/>
                </a:solidFill>
              </a:rPr>
              <a:t>cout</a:t>
            </a:r>
            <a:r>
              <a:rPr lang="en-GB" b="1" dirty="0">
                <a:solidFill>
                  <a:srgbClr val="0070C0"/>
                </a:solidFill>
              </a:rPr>
              <a:t>&lt;&lt;j+1&lt;&lt;' '&lt;&lt;</a:t>
            </a:r>
            <a:r>
              <a:rPr lang="en-GB" b="1" dirty="0" err="1">
                <a:solidFill>
                  <a:srgbClr val="0070C0"/>
                </a:solidFill>
              </a:rPr>
              <a:t>grupe</a:t>
            </a:r>
            <a:r>
              <a:rPr lang="en-GB" b="1" dirty="0">
                <a:solidFill>
                  <a:srgbClr val="0070C0"/>
                </a:solidFill>
              </a:rPr>
              <a:t>[j][</a:t>
            </a:r>
            <a:r>
              <a:rPr lang="en-GB" b="1" dirty="0" err="1">
                <a:solidFill>
                  <a:srgbClr val="0070C0"/>
                </a:solidFill>
              </a:rPr>
              <a:t>i</a:t>
            </a:r>
            <a:r>
              <a:rPr lang="en-GB" b="1" dirty="0">
                <a:solidFill>
                  <a:srgbClr val="0070C0"/>
                </a:solidFill>
              </a:rPr>
              <a:t>]&lt;&lt;</a:t>
            </a:r>
            <a:r>
              <a:rPr lang="en-GB" b="1" dirty="0" err="1">
                <a:solidFill>
                  <a:srgbClr val="0070C0"/>
                </a:solidFill>
              </a:rPr>
              <a:t>endl</a:t>
            </a:r>
            <a:r>
              <a:rPr lang="en-GB" b="1" dirty="0">
                <a:solidFill>
                  <a:srgbClr val="0070C0"/>
                </a:solidFill>
              </a:rPr>
              <a:t>;</a:t>
            </a:r>
          </a:p>
          <a:p>
            <a:r>
              <a:rPr lang="en-GB" b="1" dirty="0" smtClean="0">
                <a:solidFill>
                  <a:srgbClr val="0070C0"/>
                </a:solidFill>
              </a:rPr>
              <a:t>return </a:t>
            </a:r>
            <a:r>
              <a:rPr lang="en-GB" b="1" dirty="0">
                <a:solidFill>
                  <a:srgbClr val="0070C0"/>
                </a:solidFill>
              </a:rPr>
              <a:t>0;</a:t>
            </a:r>
          </a:p>
          <a:p>
            <a:r>
              <a:rPr lang="en-GB" b="1" dirty="0">
                <a:solidFill>
                  <a:srgbClr val="0070C0"/>
                </a:solidFill>
              </a:rPr>
              <a:t>}</a:t>
            </a:r>
          </a:p>
        </p:txBody>
      </p:sp>
      <p:cxnSp>
        <p:nvCxnSpPr>
          <p:cNvPr id="5" name="Straight Connector 4"/>
          <p:cNvCxnSpPr/>
          <p:nvPr/>
        </p:nvCxnSpPr>
        <p:spPr>
          <a:xfrm>
            <a:off x="2895600" y="2513886"/>
            <a:ext cx="0" cy="4344114"/>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286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6324600" cy="838200"/>
          </a:xfrm>
        </p:spPr>
        <p:txBody>
          <a:bodyPr/>
          <a:lstStyle/>
          <a:p>
            <a:r>
              <a:rPr lang="en-US" dirty="0" err="1" smtClean="0"/>
              <a:t>Generalizacije</a:t>
            </a:r>
            <a:r>
              <a:rPr lang="en-US" dirty="0" smtClean="0"/>
              <a:t> count </a:t>
            </a:r>
            <a:r>
              <a:rPr lang="en-US" dirty="0" err="1" smtClean="0"/>
              <a:t>sorta</a:t>
            </a:r>
            <a:endParaRPr lang="en-US" dirty="0"/>
          </a:p>
        </p:txBody>
      </p:sp>
      <p:sp>
        <p:nvSpPr>
          <p:cNvPr id="3" name="Content Placeholder 2"/>
          <p:cNvSpPr>
            <a:spLocks noGrp="1"/>
          </p:cNvSpPr>
          <p:nvPr>
            <p:ph idx="1"/>
          </p:nvPr>
        </p:nvSpPr>
        <p:spPr>
          <a:xfrm>
            <a:off x="0" y="1143000"/>
            <a:ext cx="9144000" cy="5334000"/>
          </a:xfrm>
        </p:spPr>
        <p:txBody>
          <a:bodyPr/>
          <a:lstStyle/>
          <a:p>
            <a:r>
              <a:rPr lang="en-US" dirty="0" err="1" smtClean="0"/>
              <a:t>Postoji</a:t>
            </a:r>
            <a:r>
              <a:rPr lang="en-US" dirty="0" smtClean="0"/>
              <a:t> </a:t>
            </a:r>
            <a:r>
              <a:rPr lang="en-GB" dirty="0" smtClean="0"/>
              <a:t>vi</a:t>
            </a:r>
            <a:r>
              <a:rPr lang="sr-Latn-ME" dirty="0" smtClean="0"/>
              <a:t>še generalizacija COUNT SORT algoritma a ovdje pomentimo RADIX SORT i BUCKET SORT.</a:t>
            </a:r>
          </a:p>
          <a:p>
            <a:r>
              <a:rPr lang="sr-Latn-ME" dirty="0" smtClean="0"/>
              <a:t>COUNT SORT se može koristiti u neobičnim situacijama kada imamo prebrojivo mnogo mogućnosti.</a:t>
            </a:r>
          </a:p>
          <a:p>
            <a:r>
              <a:rPr lang="sr-Latn-ME" dirty="0" smtClean="0"/>
              <a:t>Primjer sa CG informatičkog takmičenja.</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228600" y="3429000"/>
            <a:ext cx="7391400" cy="2392680"/>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5472943"/>
            <a:ext cx="7010400" cy="1385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9912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Resursi</a:t>
            </a:r>
            <a:endParaRPr lang="en-US" dirty="0"/>
          </a:p>
        </p:txBody>
      </p:sp>
      <p:sp>
        <p:nvSpPr>
          <p:cNvPr id="3" name="Content Placeholder 2"/>
          <p:cNvSpPr>
            <a:spLocks noGrp="1"/>
          </p:cNvSpPr>
          <p:nvPr>
            <p:ph idx="1"/>
          </p:nvPr>
        </p:nvSpPr>
        <p:spPr/>
        <p:txBody>
          <a:bodyPr/>
          <a:lstStyle/>
          <a:p>
            <a:r>
              <a:rPr lang="en-US" b="1" dirty="0"/>
              <a:t>Thomas H </a:t>
            </a:r>
            <a:r>
              <a:rPr lang="en-US" b="1" dirty="0" err="1"/>
              <a:t>Cormen</a:t>
            </a:r>
            <a:r>
              <a:rPr lang="en-US" b="1" dirty="0"/>
              <a:t>, Charles E </a:t>
            </a:r>
            <a:r>
              <a:rPr lang="en-US" b="1" dirty="0" err="1"/>
              <a:t>Leiserson</a:t>
            </a:r>
            <a:r>
              <a:rPr lang="en-US" b="1" dirty="0"/>
              <a:t>, Ronald L </a:t>
            </a:r>
            <a:r>
              <a:rPr lang="en-US" b="1" dirty="0" err="1"/>
              <a:t>Rivest</a:t>
            </a:r>
            <a:r>
              <a:rPr lang="en-US" b="1" dirty="0"/>
              <a:t> and Clifford Stein: Introduction to Algorithms, MIT Press</a:t>
            </a:r>
            <a:r>
              <a:rPr lang="en-US" b="1" dirty="0" smtClean="0"/>
              <a:t>.</a:t>
            </a:r>
            <a:endParaRPr lang="sr-Latn-ME" b="1" dirty="0" smtClean="0"/>
          </a:p>
          <a:p>
            <a:pPr lvl="1"/>
            <a:r>
              <a:rPr lang="sr-Latn-ME" dirty="0" smtClean="0"/>
              <a:t>U pitanju je knjiga koja je osnovna literatura u čitavom svijetu. Nema razloga da je i mi ne koristimo. Ipak, veoma je obima sa preko 30 poglavlja koja sva ne mogu biti izučena. Drugi problem je što su pojedini djelovi algoritmike izostavljeni jer su podrazumijevani (naši kursevi Programiranje I i II išli su </a:t>
            </a:r>
            <a:r>
              <a:rPr lang="en-US" dirty="0" smtClean="0"/>
              <a:t>u </a:t>
            </a:r>
            <a:r>
              <a:rPr lang="en-US" dirty="0" err="1" smtClean="0"/>
              <a:t>pravcu</a:t>
            </a:r>
            <a:r>
              <a:rPr lang="en-US" dirty="0" smtClean="0"/>
              <a:t> </a:t>
            </a:r>
            <a:r>
              <a:rPr lang="en-US" dirty="0" err="1" smtClean="0"/>
              <a:t>programerskog</a:t>
            </a:r>
            <a:r>
              <a:rPr lang="en-US" dirty="0" smtClean="0"/>
              <a:t> </a:t>
            </a:r>
            <a:r>
              <a:rPr lang="en-US" dirty="0" err="1" smtClean="0"/>
              <a:t>opismenjavanja</a:t>
            </a:r>
            <a:r>
              <a:rPr lang="en-US" dirty="0" smtClean="0"/>
              <a:t>) </a:t>
            </a:r>
            <a:r>
              <a:rPr lang="en-US" dirty="0" err="1" smtClean="0"/>
              <a:t>tako</a:t>
            </a:r>
            <a:r>
              <a:rPr lang="en-US" dirty="0" smtClean="0"/>
              <a:t> da </a:t>
            </a:r>
            <a:r>
              <a:rPr lang="en-US" dirty="0" err="1" smtClean="0"/>
              <a:t>ima</a:t>
            </a:r>
            <a:r>
              <a:rPr lang="en-US" dirty="0" smtClean="0"/>
              <a:t> </a:t>
            </a:r>
            <a:r>
              <a:rPr lang="en-US" dirty="0" err="1" smtClean="0"/>
              <a:t>gradiva</a:t>
            </a:r>
            <a:r>
              <a:rPr lang="en-US" dirty="0" smtClean="0"/>
              <a:t> </a:t>
            </a:r>
            <a:r>
              <a:rPr lang="en-US" dirty="0" err="1" smtClean="0"/>
              <a:t>koje</a:t>
            </a:r>
            <a:r>
              <a:rPr lang="en-US" dirty="0" smtClean="0"/>
              <a:t> se </a:t>
            </a:r>
            <a:r>
              <a:rPr lang="en-US" dirty="0" err="1" smtClean="0"/>
              <a:t>mora</a:t>
            </a:r>
            <a:r>
              <a:rPr lang="en-US" dirty="0" smtClean="0"/>
              <a:t> </a:t>
            </a:r>
            <a:r>
              <a:rPr lang="en-US" dirty="0" err="1" smtClean="0"/>
              <a:t>ispr</a:t>
            </a:r>
            <a:r>
              <a:rPr lang="sr-Latn-ME" dirty="0" smtClean="0"/>
              <a:t>e</a:t>
            </a:r>
            <a:r>
              <a:rPr lang="en-US" dirty="0" err="1" smtClean="0"/>
              <a:t>davati</a:t>
            </a:r>
            <a:r>
              <a:rPr lang="en-US" dirty="0" smtClean="0"/>
              <a:t> a </a:t>
            </a:r>
            <a:r>
              <a:rPr lang="en-US" dirty="0" err="1" smtClean="0"/>
              <a:t>nema</a:t>
            </a:r>
            <a:r>
              <a:rPr lang="en-US" dirty="0" smtClean="0"/>
              <a:t> </a:t>
            </a:r>
            <a:r>
              <a:rPr lang="en-US" dirty="0" err="1" smtClean="0"/>
              <a:t>ga</a:t>
            </a:r>
            <a:r>
              <a:rPr lang="en-US" dirty="0" smtClean="0"/>
              <a:t> u </a:t>
            </a:r>
            <a:r>
              <a:rPr lang="en-US" dirty="0" err="1" smtClean="0"/>
              <a:t>knjizi</a:t>
            </a:r>
            <a:r>
              <a:rPr lang="en-US" dirty="0" smtClean="0"/>
              <a:t>. </a:t>
            </a:r>
            <a:r>
              <a:rPr lang="en-US" dirty="0" err="1" smtClean="0"/>
              <a:t>Dalje</a:t>
            </a:r>
            <a:r>
              <a:rPr lang="en-US" dirty="0" smtClean="0"/>
              <a:t>, o</a:t>
            </a:r>
            <a:r>
              <a:rPr lang="sr-Latn-ME" dirty="0" smtClean="0"/>
              <a:t>čigledno se mora napraviti izbor iz poglavlja koja su na raspolaganju. Srećom jedan dio poglavlja se može izostaviti bez gubitka opštosti ali ipak ostaje veliko gradivo gdje se mora napraviti selekcija onoga što će biti izloženo.</a:t>
            </a:r>
            <a:endParaRPr lang="en-US" dirty="0"/>
          </a:p>
        </p:txBody>
      </p:sp>
    </p:spTree>
    <p:extLst>
      <p:ext uri="{BB962C8B-B14F-4D97-AF65-F5344CB8AC3E}">
        <p14:creationId xmlns:p14="http://schemas.microsoft.com/office/powerpoint/2010/main" val="32069757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229600" cy="990600"/>
          </a:xfrm>
        </p:spPr>
        <p:txBody>
          <a:bodyPr/>
          <a:lstStyle/>
          <a:p>
            <a:r>
              <a:rPr lang="sr-Latn-ME" dirty="0" smtClean="0"/>
              <a:t>Neobičan primjer </a:t>
            </a:r>
            <a:r>
              <a:rPr lang="en-US" dirty="0" smtClean="0"/>
              <a:t>- </a:t>
            </a:r>
            <a:r>
              <a:rPr lang="sr-Latn-ME" dirty="0" smtClean="0"/>
              <a:t>realizacija</a:t>
            </a:r>
            <a:endParaRPr lang="en-US" dirty="0"/>
          </a:p>
        </p:txBody>
      </p:sp>
      <p:sp>
        <p:nvSpPr>
          <p:cNvPr id="3" name="Content Placeholder 2"/>
          <p:cNvSpPr>
            <a:spLocks noGrp="1"/>
          </p:cNvSpPr>
          <p:nvPr>
            <p:ph idx="1"/>
          </p:nvPr>
        </p:nvSpPr>
        <p:spPr>
          <a:xfrm>
            <a:off x="0" y="990600"/>
            <a:ext cx="9144000" cy="5486400"/>
          </a:xfrm>
        </p:spPr>
        <p:txBody>
          <a:bodyPr/>
          <a:lstStyle/>
          <a:p>
            <a:r>
              <a:rPr lang="sr-Latn-ME" dirty="0" smtClean="0"/>
              <a:t>Osnovna ideja je jednostavna. Odrediti površinu najšireg pravougaonika, pa zatim ići prema užim i dodavati na ukupnu površinu ako je predmetni pravougaonik viši </a:t>
            </a:r>
            <a:r>
              <a:rPr lang="sr-Latn-ME" smtClean="0"/>
              <a:t>od prethodnih</a:t>
            </a:r>
            <a:r>
              <a:rPr lang="sr-Latn-ME" dirty="0" smtClean="0"/>
              <a:t>. Složenost očekivana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ali sa formom COUNT SORT-a može biti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M</a:t>
            </a:r>
            <a:r>
              <a:rPr lang="sr-Latn-ME" b="1" dirty="0" smtClean="0">
                <a:solidFill>
                  <a:srgbClr val="C00000"/>
                </a:solidFill>
              </a:rPr>
              <a:t>)</a:t>
            </a:r>
            <a:r>
              <a:rPr lang="sr-Latn-ME" dirty="0" smtClean="0"/>
              <a:t>. Ovdje je </a:t>
            </a:r>
            <a:r>
              <a:rPr lang="sr-Latn-ME" b="1" i="1" dirty="0" smtClean="0">
                <a:solidFill>
                  <a:srgbClr val="C00000"/>
                </a:solidFill>
              </a:rPr>
              <a:t>M</a:t>
            </a:r>
            <a:r>
              <a:rPr lang="sr-Latn-ME" b="1" dirty="0" smtClean="0">
                <a:solidFill>
                  <a:srgbClr val="C00000"/>
                </a:solidFill>
              </a:rPr>
              <a:t>=5</a:t>
            </a:r>
            <a:r>
              <a:rPr lang="sr-Latn-ME" b="1" dirty="0" smtClean="0">
                <a:solidFill>
                  <a:srgbClr val="C00000"/>
                </a:solidFill>
                <a:sym typeface="Symbol"/>
              </a:rPr>
              <a:t>10</a:t>
            </a:r>
            <a:r>
              <a:rPr lang="sr-Latn-ME" b="1" baseline="30000" dirty="0" smtClean="0">
                <a:solidFill>
                  <a:srgbClr val="C00000"/>
                </a:solidFill>
                <a:sym typeface="Symbol"/>
              </a:rPr>
              <a:t>6</a:t>
            </a:r>
            <a:r>
              <a:rPr lang="sr-Latn-ME" dirty="0" smtClean="0">
                <a:sym typeface="Symbol"/>
              </a:rPr>
              <a:t>. Dakle za </a:t>
            </a:r>
            <a:r>
              <a:rPr lang="sr-Latn-ME" b="1" dirty="0" smtClean="0">
                <a:solidFill>
                  <a:srgbClr val="C00000"/>
                </a:solidFill>
                <a:sym typeface="Symbol"/>
              </a:rPr>
              <a:t>N</a:t>
            </a:r>
            <a:r>
              <a:rPr lang="en-US" b="1" dirty="0" smtClean="0">
                <a:solidFill>
                  <a:srgbClr val="C00000"/>
                </a:solidFill>
                <a:sym typeface="Symbol"/>
              </a:rPr>
              <a:t>&gt;</a:t>
            </a:r>
            <a:r>
              <a:rPr lang="en-GB" b="1" dirty="0" smtClean="0">
                <a:solidFill>
                  <a:srgbClr val="C00000"/>
                </a:solidFill>
                <a:sym typeface="Symbol"/>
              </a:rPr>
              <a:t>3</a:t>
            </a:r>
            <a:r>
              <a:rPr lang="sr-Latn-ME" b="1" dirty="0" smtClean="0">
                <a:solidFill>
                  <a:srgbClr val="C00000"/>
                </a:solidFill>
                <a:sym typeface="Symbol"/>
              </a:rPr>
              <a:t>10</a:t>
            </a:r>
            <a:r>
              <a:rPr lang="sr-Latn-ME" b="1" baseline="30000" dirty="0" smtClean="0">
                <a:solidFill>
                  <a:srgbClr val="C00000"/>
                </a:solidFill>
                <a:sym typeface="Symbol"/>
              </a:rPr>
              <a:t>6</a:t>
            </a:r>
            <a:r>
              <a:rPr lang="en-GB" baseline="30000" dirty="0" smtClean="0">
                <a:solidFill>
                  <a:srgbClr val="C00000"/>
                </a:solidFill>
                <a:sym typeface="Symbol"/>
              </a:rPr>
              <a:t> </a:t>
            </a:r>
            <a:r>
              <a:rPr lang="en-GB" dirty="0" err="1" smtClean="0">
                <a:sym typeface="Symbol"/>
              </a:rPr>
              <a:t>bolje</a:t>
            </a:r>
            <a:r>
              <a:rPr lang="en-GB" dirty="0" smtClean="0">
                <a:sym typeface="Symbol"/>
              </a:rPr>
              <a:t> je </a:t>
            </a:r>
            <a:r>
              <a:rPr lang="en-GB" dirty="0" err="1" smtClean="0">
                <a:sym typeface="Symbol"/>
              </a:rPr>
              <a:t>koristiti</a:t>
            </a:r>
            <a:r>
              <a:rPr lang="en-GB" dirty="0" smtClean="0">
                <a:sym typeface="Symbol"/>
              </a:rPr>
              <a:t> COUNT SORT </a:t>
            </a:r>
            <a:r>
              <a:rPr lang="en-GB" dirty="0" err="1" smtClean="0">
                <a:sym typeface="Symbol"/>
              </a:rPr>
              <a:t>ali</a:t>
            </a:r>
            <a:r>
              <a:rPr lang="en-GB" dirty="0" smtClean="0">
                <a:sym typeface="Symbol"/>
              </a:rPr>
              <a:t> </a:t>
            </a:r>
            <a:r>
              <a:rPr lang="en-GB" dirty="0" err="1" smtClean="0">
                <a:sym typeface="Symbol"/>
              </a:rPr>
              <a:t>imamo</a:t>
            </a:r>
            <a:r>
              <a:rPr lang="en-GB" dirty="0" smtClean="0">
                <a:sym typeface="Symbol"/>
              </a:rPr>
              <a:t> </a:t>
            </a:r>
            <a:r>
              <a:rPr lang="sr-Latn-ME" dirty="0" smtClean="0">
                <a:sym typeface="Symbol"/>
              </a:rPr>
              <a:t>i</a:t>
            </a:r>
            <a:r>
              <a:rPr lang="en-GB" dirty="0" smtClean="0">
                <a:sym typeface="Symbol"/>
              </a:rPr>
              <a:t> </a:t>
            </a:r>
            <a:r>
              <a:rPr lang="en-GB" dirty="0" err="1" smtClean="0">
                <a:sym typeface="Symbol"/>
              </a:rPr>
              <a:t>dodatni</a:t>
            </a:r>
            <a:r>
              <a:rPr lang="en-GB" dirty="0" smtClean="0">
                <a:sym typeface="Symbol"/>
              </a:rPr>
              <a:t> </a:t>
            </a:r>
            <a:r>
              <a:rPr lang="en-GB" dirty="0" err="1" smtClean="0">
                <a:sym typeface="Symbol"/>
              </a:rPr>
              <a:t>tr</a:t>
            </a:r>
            <a:r>
              <a:rPr lang="sr-Latn-ME" dirty="0" smtClean="0">
                <a:sym typeface="Symbol"/>
              </a:rPr>
              <a:t>ošak memorijskih zahtjeva. Dakle, COUNT SORT se može koristiti i za relativno neočekivane primjene sa dosta opreza!!!!</a:t>
            </a:r>
            <a:endParaRPr lang="en-US" dirty="0"/>
          </a:p>
        </p:txBody>
      </p:sp>
      <p:sp>
        <p:nvSpPr>
          <p:cNvPr id="4" name="TextBox 3"/>
          <p:cNvSpPr txBox="1"/>
          <p:nvPr/>
        </p:nvSpPr>
        <p:spPr>
          <a:xfrm>
            <a:off x="0" y="3962400"/>
            <a:ext cx="3505200" cy="2862322"/>
          </a:xfrm>
          <a:prstGeom prst="rect">
            <a:avLst/>
          </a:prstGeom>
          <a:noFill/>
          <a:ln>
            <a:solidFill>
              <a:schemeClr val="accent1"/>
            </a:solidFill>
          </a:ln>
        </p:spPr>
        <p:txBody>
          <a:bodyPr wrap="square" rtlCol="0">
            <a:spAutoFit/>
          </a:bodyPr>
          <a:lstStyle/>
          <a:p>
            <a:r>
              <a:rPr lang="en-US" b="1" dirty="0">
                <a:solidFill>
                  <a:srgbClr val="00B0F0"/>
                </a:solidFill>
              </a:rPr>
              <a:t>#include &lt;</a:t>
            </a:r>
            <a:r>
              <a:rPr lang="en-US" b="1" dirty="0" err="1">
                <a:solidFill>
                  <a:srgbClr val="00B0F0"/>
                </a:solidFill>
              </a:rPr>
              <a:t>iostream</a:t>
            </a:r>
            <a:r>
              <a:rPr lang="en-US" b="1" dirty="0">
                <a:solidFill>
                  <a:srgbClr val="00B0F0"/>
                </a:solidFill>
              </a:rPr>
              <a:t>&gt;</a:t>
            </a:r>
          </a:p>
          <a:p>
            <a:r>
              <a:rPr lang="en-US" b="1" dirty="0" smtClean="0">
                <a:solidFill>
                  <a:srgbClr val="00B0F0"/>
                </a:solidFill>
              </a:rPr>
              <a:t>using </a:t>
            </a:r>
            <a:r>
              <a:rPr lang="en-US" b="1" dirty="0">
                <a:solidFill>
                  <a:srgbClr val="00B0F0"/>
                </a:solidFill>
              </a:rPr>
              <a:t>namespace </a:t>
            </a:r>
            <a:r>
              <a:rPr lang="en-US" b="1" dirty="0" err="1">
                <a:solidFill>
                  <a:srgbClr val="00B0F0"/>
                </a:solidFill>
              </a:rPr>
              <a:t>std</a:t>
            </a:r>
            <a:r>
              <a:rPr lang="en-US" b="1" dirty="0">
                <a:solidFill>
                  <a:srgbClr val="00B0F0"/>
                </a:solidFill>
              </a:rPr>
              <a:t>;</a:t>
            </a:r>
          </a:p>
          <a:p>
            <a:r>
              <a:rPr lang="en-US" b="1" dirty="0">
                <a:solidFill>
                  <a:srgbClr val="00B0F0"/>
                </a:solidFill>
              </a:rPr>
              <a:t>long </a:t>
            </a:r>
            <a:r>
              <a:rPr lang="en-US" b="1" dirty="0" err="1">
                <a:solidFill>
                  <a:srgbClr val="00B0F0"/>
                </a:solidFill>
              </a:rPr>
              <a:t>long</a:t>
            </a:r>
            <a:r>
              <a:rPr lang="en-US" b="1" dirty="0">
                <a:solidFill>
                  <a:srgbClr val="00B0F0"/>
                </a:solidFill>
              </a:rPr>
              <a:t> Y[5000001];</a:t>
            </a:r>
          </a:p>
          <a:p>
            <a:r>
              <a:rPr lang="en-US" b="1" dirty="0" err="1">
                <a:solidFill>
                  <a:srgbClr val="00B0F0"/>
                </a:solidFill>
              </a:rPr>
              <a:t>int</a:t>
            </a:r>
            <a:r>
              <a:rPr lang="en-US" b="1" dirty="0">
                <a:solidFill>
                  <a:srgbClr val="00B0F0"/>
                </a:solidFill>
              </a:rPr>
              <a:t> main</a:t>
            </a:r>
            <a:r>
              <a:rPr lang="en-US" b="1" dirty="0" smtClean="0">
                <a:solidFill>
                  <a:srgbClr val="00B0F0"/>
                </a:solidFill>
              </a:rPr>
              <a:t>(){</a:t>
            </a:r>
            <a:endParaRPr lang="en-US" b="1" dirty="0">
              <a:solidFill>
                <a:srgbClr val="00B0F0"/>
              </a:solidFill>
            </a:endParaRPr>
          </a:p>
          <a:p>
            <a:r>
              <a:rPr lang="en-US" b="1" dirty="0">
                <a:solidFill>
                  <a:srgbClr val="00B0F0"/>
                </a:solidFill>
              </a:rPr>
              <a:t>    long N;</a:t>
            </a:r>
          </a:p>
          <a:p>
            <a:r>
              <a:rPr lang="en-US" b="1" dirty="0">
                <a:solidFill>
                  <a:srgbClr val="00B0F0"/>
                </a:solidFill>
              </a:rPr>
              <a:t>    </a:t>
            </a:r>
            <a:r>
              <a:rPr lang="en-US" b="1" dirty="0" err="1">
                <a:solidFill>
                  <a:srgbClr val="00B0F0"/>
                </a:solidFill>
              </a:rPr>
              <a:t>cin</a:t>
            </a:r>
            <a:r>
              <a:rPr lang="en-US" b="1" dirty="0">
                <a:solidFill>
                  <a:srgbClr val="00B0F0"/>
                </a:solidFill>
              </a:rPr>
              <a:t>&gt;&gt;N;</a:t>
            </a:r>
          </a:p>
          <a:p>
            <a:r>
              <a:rPr lang="en-US" b="1" dirty="0">
                <a:solidFill>
                  <a:srgbClr val="00B0F0"/>
                </a:solidFill>
              </a:rPr>
              <a:t>    long </a:t>
            </a:r>
            <a:r>
              <a:rPr lang="en-US" b="1" dirty="0" err="1">
                <a:solidFill>
                  <a:srgbClr val="00B0F0"/>
                </a:solidFill>
              </a:rPr>
              <a:t>long</a:t>
            </a:r>
            <a:r>
              <a:rPr lang="en-US" b="1" dirty="0">
                <a:solidFill>
                  <a:srgbClr val="00B0F0"/>
                </a:solidFill>
              </a:rPr>
              <a:t> </a:t>
            </a:r>
            <a:r>
              <a:rPr lang="en-US" b="1" dirty="0" err="1">
                <a:solidFill>
                  <a:srgbClr val="00B0F0"/>
                </a:solidFill>
              </a:rPr>
              <a:t>x,y</a:t>
            </a:r>
            <a:r>
              <a:rPr lang="en-US" b="1" dirty="0">
                <a:solidFill>
                  <a:srgbClr val="00B0F0"/>
                </a:solidFill>
              </a:rPr>
              <a:t>;</a:t>
            </a:r>
          </a:p>
          <a:p>
            <a:r>
              <a:rPr lang="en-US" b="1" dirty="0">
                <a:solidFill>
                  <a:srgbClr val="00B0F0"/>
                </a:solidFill>
              </a:rPr>
              <a:t>    long </a:t>
            </a:r>
            <a:r>
              <a:rPr lang="en-US" b="1" dirty="0" err="1">
                <a:solidFill>
                  <a:srgbClr val="00B0F0"/>
                </a:solidFill>
              </a:rPr>
              <a:t>long</a:t>
            </a:r>
            <a:r>
              <a:rPr lang="en-US" b="1" dirty="0">
                <a:solidFill>
                  <a:srgbClr val="00B0F0"/>
                </a:solidFill>
              </a:rPr>
              <a:t> </a:t>
            </a:r>
            <a:r>
              <a:rPr lang="en-US" b="1" dirty="0" err="1">
                <a:solidFill>
                  <a:srgbClr val="00B0F0"/>
                </a:solidFill>
              </a:rPr>
              <a:t>povr</a:t>
            </a:r>
            <a:r>
              <a:rPr lang="en-US" b="1" dirty="0">
                <a:solidFill>
                  <a:srgbClr val="00B0F0"/>
                </a:solidFill>
              </a:rPr>
              <a:t>=0,maxh=0;</a:t>
            </a:r>
          </a:p>
          <a:p>
            <a:r>
              <a:rPr lang="en-US" b="1" dirty="0">
                <a:solidFill>
                  <a:srgbClr val="00B0F0"/>
                </a:solidFill>
              </a:rPr>
              <a:t>    for(</a:t>
            </a:r>
            <a:r>
              <a:rPr lang="en-US" b="1" dirty="0" err="1">
                <a:solidFill>
                  <a:srgbClr val="00B0F0"/>
                </a:solidFill>
              </a:rPr>
              <a:t>int</a:t>
            </a:r>
            <a:r>
              <a:rPr lang="en-US" b="1" dirty="0">
                <a:solidFill>
                  <a:srgbClr val="00B0F0"/>
                </a:solidFill>
              </a:rPr>
              <a:t> </a:t>
            </a:r>
            <a:r>
              <a:rPr lang="en-US" b="1" dirty="0" err="1">
                <a:solidFill>
                  <a:srgbClr val="00B0F0"/>
                </a:solidFill>
              </a:rPr>
              <a:t>i</a:t>
            </a:r>
            <a:r>
              <a:rPr lang="en-US" b="1" dirty="0">
                <a:solidFill>
                  <a:srgbClr val="00B0F0"/>
                </a:solidFill>
              </a:rPr>
              <a:t>=0;i&lt;</a:t>
            </a:r>
            <a:r>
              <a:rPr lang="en-US" b="1" dirty="0" err="1">
                <a:solidFill>
                  <a:srgbClr val="00B0F0"/>
                </a:solidFill>
              </a:rPr>
              <a:t>N;i</a:t>
            </a:r>
            <a:r>
              <a:rPr lang="en-US" b="1" dirty="0">
                <a:solidFill>
                  <a:srgbClr val="00B0F0"/>
                </a:solidFill>
              </a:rPr>
              <a:t>++) {</a:t>
            </a:r>
          </a:p>
          <a:p>
            <a:r>
              <a:rPr lang="en-US" b="1" dirty="0">
                <a:solidFill>
                  <a:srgbClr val="00B0F0"/>
                </a:solidFill>
              </a:rPr>
              <a:t>        </a:t>
            </a:r>
            <a:r>
              <a:rPr lang="en-US" b="1" dirty="0" err="1">
                <a:solidFill>
                  <a:srgbClr val="00B0F0"/>
                </a:solidFill>
              </a:rPr>
              <a:t>cin</a:t>
            </a:r>
            <a:r>
              <a:rPr lang="en-US" b="1" dirty="0">
                <a:solidFill>
                  <a:srgbClr val="00B0F0"/>
                </a:solidFill>
              </a:rPr>
              <a:t>&gt;&gt;x&gt;&gt;y</a:t>
            </a:r>
            <a:r>
              <a:rPr lang="en-US" b="1" dirty="0" smtClean="0">
                <a:solidFill>
                  <a:srgbClr val="00B0F0"/>
                </a:solidFill>
              </a:rPr>
              <a:t>;</a:t>
            </a:r>
            <a:endParaRPr lang="en-US" b="1" dirty="0">
              <a:solidFill>
                <a:srgbClr val="00B0F0"/>
              </a:solidFill>
            </a:endParaRPr>
          </a:p>
        </p:txBody>
      </p:sp>
      <p:sp>
        <p:nvSpPr>
          <p:cNvPr id="5" name="TextBox 4"/>
          <p:cNvSpPr txBox="1"/>
          <p:nvPr/>
        </p:nvSpPr>
        <p:spPr>
          <a:xfrm>
            <a:off x="5105400" y="4114800"/>
            <a:ext cx="3200400" cy="2585323"/>
          </a:xfrm>
          <a:prstGeom prst="rect">
            <a:avLst/>
          </a:prstGeom>
          <a:noFill/>
          <a:ln>
            <a:solidFill>
              <a:schemeClr val="accent1"/>
            </a:solidFill>
          </a:ln>
        </p:spPr>
        <p:txBody>
          <a:bodyPr wrap="square" rtlCol="0">
            <a:spAutoFit/>
          </a:bodyPr>
          <a:lstStyle/>
          <a:p>
            <a:r>
              <a:rPr lang="en-US" b="1" dirty="0" smtClean="0">
                <a:solidFill>
                  <a:srgbClr val="00B0F0"/>
                </a:solidFill>
              </a:rPr>
              <a:t>Y[x/2</a:t>
            </a:r>
            <a:r>
              <a:rPr lang="en-US" b="1" dirty="0">
                <a:solidFill>
                  <a:srgbClr val="00B0F0"/>
                </a:solidFill>
              </a:rPr>
              <a:t>]=max(Y[x/2],y);</a:t>
            </a:r>
          </a:p>
          <a:p>
            <a:r>
              <a:rPr lang="en-US" b="1" dirty="0">
                <a:solidFill>
                  <a:srgbClr val="00B0F0"/>
                </a:solidFill>
              </a:rPr>
              <a:t> </a:t>
            </a:r>
            <a:r>
              <a:rPr lang="en-US" b="1" dirty="0" smtClean="0">
                <a:solidFill>
                  <a:srgbClr val="00B0F0"/>
                </a:solidFill>
              </a:rPr>
              <a:t>}</a:t>
            </a:r>
            <a:endParaRPr lang="en-US" b="1" dirty="0">
              <a:solidFill>
                <a:srgbClr val="00B0F0"/>
              </a:solidFill>
            </a:endParaRPr>
          </a:p>
          <a:p>
            <a:r>
              <a:rPr lang="en-US" b="1" dirty="0" smtClean="0">
                <a:solidFill>
                  <a:srgbClr val="00B0F0"/>
                </a:solidFill>
              </a:rPr>
              <a:t>for(</a:t>
            </a:r>
            <a:r>
              <a:rPr lang="en-US" b="1" dirty="0" err="1" smtClean="0">
                <a:solidFill>
                  <a:srgbClr val="00B0F0"/>
                </a:solidFill>
              </a:rPr>
              <a:t>int</a:t>
            </a:r>
            <a:r>
              <a:rPr lang="en-US" b="1" dirty="0" smtClean="0">
                <a:solidFill>
                  <a:srgbClr val="00B0F0"/>
                </a:solidFill>
              </a:rPr>
              <a:t> </a:t>
            </a:r>
            <a:r>
              <a:rPr lang="en-US" b="1" dirty="0" err="1">
                <a:solidFill>
                  <a:srgbClr val="00B0F0"/>
                </a:solidFill>
              </a:rPr>
              <a:t>i</a:t>
            </a:r>
            <a:r>
              <a:rPr lang="en-US" b="1" dirty="0">
                <a:solidFill>
                  <a:srgbClr val="00B0F0"/>
                </a:solidFill>
              </a:rPr>
              <a:t>=5000000;i&gt;=1;i-</a:t>
            </a:r>
            <a:r>
              <a:rPr lang="en-US" b="1" dirty="0" smtClean="0">
                <a:solidFill>
                  <a:srgbClr val="00B0F0"/>
                </a:solidFill>
              </a:rPr>
              <a:t>-){</a:t>
            </a:r>
            <a:endParaRPr lang="en-US" b="1" dirty="0">
              <a:solidFill>
                <a:srgbClr val="00B0F0"/>
              </a:solidFill>
            </a:endParaRPr>
          </a:p>
          <a:p>
            <a:r>
              <a:rPr lang="en-US" b="1" dirty="0">
                <a:solidFill>
                  <a:srgbClr val="00B0F0"/>
                </a:solidFill>
              </a:rPr>
              <a:t> </a:t>
            </a:r>
            <a:r>
              <a:rPr lang="en-US" b="1" dirty="0" smtClean="0">
                <a:solidFill>
                  <a:srgbClr val="00B0F0"/>
                </a:solidFill>
              </a:rPr>
              <a:t>       </a:t>
            </a:r>
            <a:r>
              <a:rPr lang="en-US" b="1" dirty="0" err="1" smtClean="0">
                <a:solidFill>
                  <a:srgbClr val="00B0F0"/>
                </a:solidFill>
              </a:rPr>
              <a:t>maxh</a:t>
            </a:r>
            <a:r>
              <a:rPr lang="en-US" b="1" dirty="0" smtClean="0">
                <a:solidFill>
                  <a:srgbClr val="00B0F0"/>
                </a:solidFill>
              </a:rPr>
              <a:t>=max(</a:t>
            </a:r>
            <a:r>
              <a:rPr lang="en-US" b="1" dirty="0" err="1" smtClean="0">
                <a:solidFill>
                  <a:srgbClr val="00B0F0"/>
                </a:solidFill>
              </a:rPr>
              <a:t>maxh,Y</a:t>
            </a:r>
            <a:r>
              <a:rPr lang="en-US" b="1" dirty="0" smtClean="0">
                <a:solidFill>
                  <a:srgbClr val="00B0F0"/>
                </a:solidFill>
              </a:rPr>
              <a:t>[</a:t>
            </a:r>
            <a:r>
              <a:rPr lang="en-US" b="1" dirty="0" err="1" smtClean="0">
                <a:solidFill>
                  <a:srgbClr val="00B0F0"/>
                </a:solidFill>
              </a:rPr>
              <a:t>i</a:t>
            </a:r>
            <a:r>
              <a:rPr lang="en-US" b="1" dirty="0">
                <a:solidFill>
                  <a:srgbClr val="00B0F0"/>
                </a:solidFill>
              </a:rPr>
              <a:t>]);</a:t>
            </a:r>
          </a:p>
          <a:p>
            <a:r>
              <a:rPr lang="en-US" b="1" dirty="0">
                <a:solidFill>
                  <a:srgbClr val="00B0F0"/>
                </a:solidFill>
              </a:rPr>
              <a:t>        </a:t>
            </a:r>
            <a:r>
              <a:rPr lang="en-US" b="1" dirty="0" err="1">
                <a:solidFill>
                  <a:srgbClr val="00B0F0"/>
                </a:solidFill>
              </a:rPr>
              <a:t>povr</a:t>
            </a:r>
            <a:r>
              <a:rPr lang="en-US" b="1" dirty="0">
                <a:solidFill>
                  <a:srgbClr val="00B0F0"/>
                </a:solidFill>
              </a:rPr>
              <a:t>+=2*</a:t>
            </a:r>
            <a:r>
              <a:rPr lang="en-US" b="1" dirty="0" err="1">
                <a:solidFill>
                  <a:srgbClr val="00B0F0"/>
                </a:solidFill>
              </a:rPr>
              <a:t>maxh</a:t>
            </a:r>
            <a:r>
              <a:rPr lang="en-US" b="1" dirty="0">
                <a:solidFill>
                  <a:srgbClr val="00B0F0"/>
                </a:solidFill>
              </a:rPr>
              <a:t>;</a:t>
            </a:r>
          </a:p>
          <a:p>
            <a:r>
              <a:rPr lang="en-US" b="1" dirty="0" smtClean="0">
                <a:solidFill>
                  <a:srgbClr val="00B0F0"/>
                </a:solidFill>
              </a:rPr>
              <a:t>}</a:t>
            </a:r>
            <a:endParaRPr lang="sr-Latn-ME" b="1" dirty="0" smtClean="0">
              <a:solidFill>
                <a:srgbClr val="00B0F0"/>
              </a:solidFill>
            </a:endParaRPr>
          </a:p>
          <a:p>
            <a:r>
              <a:rPr lang="en-US" b="1" dirty="0">
                <a:solidFill>
                  <a:srgbClr val="00B0F0"/>
                </a:solidFill>
              </a:rPr>
              <a:t> </a:t>
            </a:r>
            <a:r>
              <a:rPr lang="en-US" b="1" dirty="0" err="1">
                <a:solidFill>
                  <a:srgbClr val="00B0F0"/>
                </a:solidFill>
              </a:rPr>
              <a:t>cout</a:t>
            </a:r>
            <a:r>
              <a:rPr lang="en-US" b="1" dirty="0">
                <a:solidFill>
                  <a:srgbClr val="00B0F0"/>
                </a:solidFill>
              </a:rPr>
              <a:t>&lt;&lt;</a:t>
            </a:r>
            <a:r>
              <a:rPr lang="en-US" b="1" dirty="0" err="1">
                <a:solidFill>
                  <a:srgbClr val="00B0F0"/>
                </a:solidFill>
              </a:rPr>
              <a:t>povr</a:t>
            </a:r>
            <a:r>
              <a:rPr lang="en-US" b="1" dirty="0">
                <a:solidFill>
                  <a:srgbClr val="00B0F0"/>
                </a:solidFill>
              </a:rPr>
              <a:t>;</a:t>
            </a:r>
          </a:p>
          <a:p>
            <a:r>
              <a:rPr lang="en-US" b="1" dirty="0">
                <a:solidFill>
                  <a:srgbClr val="00B0F0"/>
                </a:solidFill>
              </a:rPr>
              <a:t>    return 0;</a:t>
            </a:r>
          </a:p>
          <a:p>
            <a:r>
              <a:rPr lang="en-US" b="1" dirty="0" smtClean="0">
                <a:solidFill>
                  <a:srgbClr val="00B0F0"/>
                </a:solidFill>
              </a:rPr>
              <a:t>}</a:t>
            </a:r>
            <a:endParaRPr lang="en-US" b="1" dirty="0">
              <a:solidFill>
                <a:srgbClr val="00B0F0"/>
              </a:solidFill>
            </a:endParaRPr>
          </a:p>
        </p:txBody>
      </p:sp>
      <p:sp>
        <p:nvSpPr>
          <p:cNvPr id="6" name="TextBox 5"/>
          <p:cNvSpPr txBox="1"/>
          <p:nvPr/>
        </p:nvSpPr>
        <p:spPr>
          <a:xfrm>
            <a:off x="6705600" y="4114800"/>
            <a:ext cx="2286000"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6760112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3505200" cy="990600"/>
          </a:xfrm>
        </p:spPr>
        <p:txBody>
          <a:bodyPr/>
          <a:lstStyle/>
          <a:p>
            <a:r>
              <a:rPr lang="en-US" dirty="0" smtClean="0"/>
              <a:t>Selection sort</a:t>
            </a:r>
            <a:endParaRPr lang="en-US" dirty="0"/>
          </a:p>
        </p:txBody>
      </p:sp>
      <p:sp>
        <p:nvSpPr>
          <p:cNvPr id="3" name="Content Placeholder 2"/>
          <p:cNvSpPr>
            <a:spLocks noGrp="1"/>
          </p:cNvSpPr>
          <p:nvPr>
            <p:ph idx="1"/>
          </p:nvPr>
        </p:nvSpPr>
        <p:spPr>
          <a:xfrm>
            <a:off x="0" y="1066800"/>
            <a:ext cx="9144000" cy="5410200"/>
          </a:xfrm>
        </p:spPr>
        <p:txBody>
          <a:bodyPr/>
          <a:lstStyle/>
          <a:p>
            <a:r>
              <a:rPr lang="en-US" dirty="0" err="1" smtClean="0"/>
              <a:t>Dva</a:t>
            </a:r>
            <a:r>
              <a:rPr lang="en-US" dirty="0" smtClean="0"/>
              <a:t> </a:t>
            </a:r>
            <a:r>
              <a:rPr lang="en-US" dirty="0" err="1" smtClean="0"/>
              <a:t>najpoznatija</a:t>
            </a:r>
            <a:r>
              <a:rPr lang="en-US" dirty="0" smtClean="0"/>
              <a:t> SELECTION SORT </a:t>
            </a:r>
            <a:r>
              <a:rPr lang="en-US" dirty="0" err="1" smtClean="0"/>
              <a:t>algoritma</a:t>
            </a:r>
            <a:r>
              <a:rPr lang="en-US" dirty="0" smtClean="0"/>
              <a:t> </a:t>
            </a:r>
            <a:r>
              <a:rPr lang="en-US" dirty="0" err="1" smtClean="0"/>
              <a:t>su</a:t>
            </a:r>
            <a:r>
              <a:rPr lang="en-US" dirty="0" smtClean="0"/>
              <a:t> </a:t>
            </a:r>
            <a:r>
              <a:rPr lang="en-GB" b="1" dirty="0" err="1" smtClean="0">
                <a:solidFill>
                  <a:srgbClr val="C00000"/>
                </a:solidFill>
              </a:rPr>
              <a:t>ponovljeni</a:t>
            </a:r>
            <a:r>
              <a:rPr lang="en-GB" b="1" dirty="0" smtClean="0">
                <a:solidFill>
                  <a:srgbClr val="C00000"/>
                </a:solidFill>
              </a:rPr>
              <a:t> minimum</a:t>
            </a:r>
            <a:r>
              <a:rPr lang="en-GB" dirty="0" smtClean="0"/>
              <a:t> </a:t>
            </a:r>
            <a:r>
              <a:rPr lang="en-GB" dirty="0" err="1" smtClean="0"/>
              <a:t>i</a:t>
            </a:r>
            <a:r>
              <a:rPr lang="en-GB" dirty="0" smtClean="0"/>
              <a:t> </a:t>
            </a:r>
            <a:r>
              <a:rPr lang="en-GB" b="1" dirty="0" err="1" smtClean="0">
                <a:solidFill>
                  <a:srgbClr val="C00000"/>
                </a:solidFill>
              </a:rPr>
              <a:t>ponovljeni</a:t>
            </a:r>
            <a:r>
              <a:rPr lang="en-GB" b="1" dirty="0" smtClean="0">
                <a:solidFill>
                  <a:srgbClr val="C00000"/>
                </a:solidFill>
              </a:rPr>
              <a:t> </a:t>
            </a:r>
            <a:r>
              <a:rPr lang="en-GB" b="1" dirty="0" err="1" smtClean="0">
                <a:solidFill>
                  <a:srgbClr val="C00000"/>
                </a:solidFill>
              </a:rPr>
              <a:t>maksimum</a:t>
            </a:r>
            <a:r>
              <a:rPr lang="en-GB" dirty="0" smtClean="0"/>
              <a:t>. </a:t>
            </a:r>
          </a:p>
          <a:p>
            <a:r>
              <a:rPr lang="en-GB" dirty="0" err="1" smtClean="0"/>
              <a:t>Odre</a:t>
            </a:r>
            <a:r>
              <a:rPr lang="sr-Latn-ME" dirty="0" smtClean="0"/>
              <a:t>đujemo minimum/maksimum nesortiranog dijela niza i postavljamo ga na određeno mjesto. Operaciju ponavljamo do kraja niza. </a:t>
            </a:r>
          </a:p>
          <a:p>
            <a:r>
              <a:rPr lang="sr-Latn-ME" dirty="0" smtClean="0"/>
              <a:t>Ponovljeni minimum se obično primjenjuje za sortiranje u neopadajući redosljed dok je ponovljeni maksimum za sortiranje u nerastući redosljed.</a:t>
            </a:r>
            <a:endParaRPr lang="en-US" dirty="0"/>
          </a:p>
        </p:txBody>
      </p:sp>
      <p:sp>
        <p:nvSpPr>
          <p:cNvPr id="4" name="Rectangle 3"/>
          <p:cNvSpPr/>
          <p:nvPr/>
        </p:nvSpPr>
        <p:spPr>
          <a:xfrm>
            <a:off x="0" y="4191000"/>
            <a:ext cx="3810000" cy="2585323"/>
          </a:xfrm>
          <a:prstGeom prst="rect">
            <a:avLst/>
          </a:prstGeom>
        </p:spPr>
        <p:txBody>
          <a:bodyPr wrap="square">
            <a:spAutoFit/>
          </a:bodyPr>
          <a:lstStyle/>
          <a:p>
            <a:r>
              <a:rPr lang="en-GB" b="1" dirty="0">
                <a:solidFill>
                  <a:srgbClr val="0070C0"/>
                </a:solidFill>
              </a:rPr>
              <a:t>#include &lt;</a:t>
            </a:r>
            <a:r>
              <a:rPr lang="en-GB" b="1" dirty="0" err="1">
                <a:solidFill>
                  <a:srgbClr val="0070C0"/>
                </a:solidFill>
              </a:rPr>
              <a:t>iostream</a:t>
            </a:r>
            <a:r>
              <a:rPr lang="en-GB" b="1" dirty="0">
                <a:solidFill>
                  <a:srgbClr val="0070C0"/>
                </a:solidFill>
              </a:rPr>
              <a:t>&gt;</a:t>
            </a:r>
          </a:p>
          <a:p>
            <a:r>
              <a:rPr lang="en-GB" b="1" dirty="0">
                <a:solidFill>
                  <a:srgbClr val="0070C0"/>
                </a:solidFill>
              </a:rPr>
              <a:t>using namespace </a:t>
            </a:r>
            <a:r>
              <a:rPr lang="en-GB" b="1" dirty="0" err="1">
                <a:solidFill>
                  <a:srgbClr val="0070C0"/>
                </a:solidFill>
              </a:rPr>
              <a:t>std</a:t>
            </a:r>
            <a:r>
              <a:rPr lang="en-GB" b="1" dirty="0">
                <a:solidFill>
                  <a:srgbClr val="0070C0"/>
                </a:solidFill>
              </a:rPr>
              <a:t>;</a:t>
            </a:r>
          </a:p>
          <a:p>
            <a:r>
              <a:rPr lang="en-GB" b="1" dirty="0" err="1">
                <a:solidFill>
                  <a:srgbClr val="0070C0"/>
                </a:solidFill>
              </a:rPr>
              <a:t>int</a:t>
            </a:r>
            <a:r>
              <a:rPr lang="en-GB" b="1" dirty="0">
                <a:solidFill>
                  <a:srgbClr val="0070C0"/>
                </a:solidFill>
              </a:rPr>
              <a:t> main</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int</a:t>
            </a:r>
            <a:r>
              <a:rPr lang="en-GB" b="1" dirty="0">
                <a:solidFill>
                  <a:srgbClr val="0070C0"/>
                </a:solidFill>
              </a:rPr>
              <a:t> </a:t>
            </a:r>
            <a:r>
              <a:rPr lang="en-GB" b="1" dirty="0" err="1">
                <a:solidFill>
                  <a:srgbClr val="0070C0"/>
                </a:solidFill>
              </a:rPr>
              <a:t>n,temp</a:t>
            </a:r>
            <a:r>
              <a:rPr lang="en-GB" b="1" dirty="0">
                <a:solidFill>
                  <a:srgbClr val="0070C0"/>
                </a:solidFill>
              </a:rPr>
              <a:t>;</a:t>
            </a:r>
          </a:p>
          <a:p>
            <a:r>
              <a:rPr lang="en-GB" b="1" dirty="0">
                <a:solidFill>
                  <a:srgbClr val="0070C0"/>
                </a:solidFill>
              </a:rPr>
              <a:t>    </a:t>
            </a:r>
            <a:r>
              <a:rPr lang="en-GB" b="1" dirty="0" err="1">
                <a:solidFill>
                  <a:srgbClr val="0070C0"/>
                </a:solidFill>
              </a:rPr>
              <a:t>cin</a:t>
            </a:r>
            <a:r>
              <a:rPr lang="en-GB" b="1" dirty="0">
                <a:solidFill>
                  <a:srgbClr val="0070C0"/>
                </a:solidFill>
              </a:rPr>
              <a:t>&gt;&gt;n;</a:t>
            </a:r>
          </a:p>
          <a:p>
            <a:r>
              <a:rPr lang="en-GB" b="1" dirty="0">
                <a:solidFill>
                  <a:srgbClr val="0070C0"/>
                </a:solidFill>
              </a:rPr>
              <a:t>    </a:t>
            </a:r>
            <a:r>
              <a:rPr lang="en-GB" b="1" dirty="0" err="1">
                <a:solidFill>
                  <a:srgbClr val="0070C0"/>
                </a:solidFill>
              </a:rPr>
              <a:t>int</a:t>
            </a:r>
            <a:r>
              <a:rPr lang="en-GB" b="1" dirty="0">
                <a:solidFill>
                  <a:srgbClr val="0070C0"/>
                </a:solidFill>
              </a:rPr>
              <a:t> a[n];</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 </a:t>
            </a:r>
            <a:r>
              <a:rPr lang="en-GB" b="1" dirty="0" err="1">
                <a:solidFill>
                  <a:srgbClr val="0070C0"/>
                </a:solidFill>
              </a:rPr>
              <a:t>cin</a:t>
            </a:r>
            <a:r>
              <a:rPr lang="en-GB" b="1" dirty="0">
                <a:solidFill>
                  <a:srgbClr val="0070C0"/>
                </a:solidFill>
              </a:rPr>
              <a:t>&gt;&gt;a[</a:t>
            </a:r>
            <a:r>
              <a:rPr lang="en-GB" b="1" dirty="0" err="1">
                <a:solidFill>
                  <a:srgbClr val="0070C0"/>
                </a:solidFill>
              </a:rPr>
              <a:t>i</a:t>
            </a:r>
            <a:r>
              <a:rPr lang="en-GB" b="1" dirty="0">
                <a:solidFill>
                  <a:srgbClr val="0070C0"/>
                </a:solidFill>
              </a:rPr>
              <a:t>];</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=0;i&lt;n-1;i++)</a:t>
            </a:r>
          </a:p>
          <a:p>
            <a:r>
              <a:rPr lang="en-GB" b="1" dirty="0">
                <a:solidFill>
                  <a:srgbClr val="0070C0"/>
                </a:solidFill>
              </a:rPr>
              <a:t>        for(</a:t>
            </a:r>
            <a:r>
              <a:rPr lang="en-GB" b="1" dirty="0" err="1">
                <a:solidFill>
                  <a:srgbClr val="0070C0"/>
                </a:solidFill>
              </a:rPr>
              <a:t>int</a:t>
            </a:r>
            <a:r>
              <a:rPr lang="en-GB" b="1" dirty="0">
                <a:solidFill>
                  <a:srgbClr val="0070C0"/>
                </a:solidFill>
              </a:rPr>
              <a:t> j=i+1;j&lt;</a:t>
            </a:r>
            <a:r>
              <a:rPr lang="en-GB" b="1" dirty="0" err="1">
                <a:solidFill>
                  <a:srgbClr val="0070C0"/>
                </a:solidFill>
              </a:rPr>
              <a:t>n;j</a:t>
            </a:r>
            <a:r>
              <a:rPr lang="en-GB" b="1" dirty="0" smtClean="0">
                <a:solidFill>
                  <a:srgbClr val="0070C0"/>
                </a:solidFill>
              </a:rPr>
              <a:t>++)</a:t>
            </a:r>
            <a:endParaRPr lang="en-GB" b="1" dirty="0">
              <a:solidFill>
                <a:srgbClr val="0070C0"/>
              </a:solidFill>
            </a:endParaRPr>
          </a:p>
        </p:txBody>
      </p:sp>
      <p:sp>
        <p:nvSpPr>
          <p:cNvPr id="5" name="Rectangle 4"/>
          <p:cNvSpPr/>
          <p:nvPr/>
        </p:nvSpPr>
        <p:spPr>
          <a:xfrm>
            <a:off x="4114800" y="4329499"/>
            <a:ext cx="4572000" cy="2308324"/>
          </a:xfrm>
          <a:prstGeom prst="rect">
            <a:avLst/>
          </a:prstGeom>
        </p:spPr>
        <p:txBody>
          <a:bodyPr>
            <a:spAutoFit/>
          </a:bodyPr>
          <a:lstStyle/>
          <a:p>
            <a:r>
              <a:rPr lang="en-GB" b="1" dirty="0">
                <a:solidFill>
                  <a:srgbClr val="0070C0"/>
                </a:solidFill>
              </a:rPr>
              <a:t> if(a[</a:t>
            </a:r>
            <a:r>
              <a:rPr lang="en-GB" b="1" dirty="0" err="1">
                <a:solidFill>
                  <a:srgbClr val="0070C0"/>
                </a:solidFill>
              </a:rPr>
              <a:t>i</a:t>
            </a:r>
            <a:r>
              <a:rPr lang="en-GB" b="1" dirty="0">
                <a:solidFill>
                  <a:srgbClr val="0070C0"/>
                </a:solidFill>
              </a:rPr>
              <a:t>]&gt;a[j]){</a:t>
            </a:r>
          </a:p>
          <a:p>
            <a:r>
              <a:rPr lang="en-GB" b="1" dirty="0">
                <a:solidFill>
                  <a:srgbClr val="0070C0"/>
                </a:solidFill>
              </a:rPr>
              <a:t>                    temp=a[</a:t>
            </a:r>
            <a:r>
              <a:rPr lang="en-GB" b="1" dirty="0" err="1">
                <a:solidFill>
                  <a:srgbClr val="0070C0"/>
                </a:solidFill>
              </a:rPr>
              <a:t>i</a:t>
            </a:r>
            <a:r>
              <a:rPr lang="en-GB" b="1" dirty="0">
                <a:solidFill>
                  <a:srgbClr val="0070C0"/>
                </a:solidFill>
              </a:rPr>
              <a:t>];</a:t>
            </a:r>
          </a:p>
          <a:p>
            <a:r>
              <a:rPr lang="en-GB" b="1" dirty="0">
                <a:solidFill>
                  <a:srgbClr val="0070C0"/>
                </a:solidFill>
              </a:rPr>
              <a:t>                    a[</a:t>
            </a:r>
            <a:r>
              <a:rPr lang="en-GB" b="1" dirty="0" err="1">
                <a:solidFill>
                  <a:srgbClr val="0070C0"/>
                </a:solidFill>
              </a:rPr>
              <a:t>i</a:t>
            </a:r>
            <a:r>
              <a:rPr lang="en-GB" b="1" dirty="0">
                <a:solidFill>
                  <a:srgbClr val="0070C0"/>
                </a:solidFill>
              </a:rPr>
              <a:t>]=a[j];</a:t>
            </a:r>
          </a:p>
          <a:p>
            <a:r>
              <a:rPr lang="en-GB" b="1" dirty="0">
                <a:solidFill>
                  <a:srgbClr val="0070C0"/>
                </a:solidFill>
              </a:rPr>
              <a:t>                    a[j]=temp;</a:t>
            </a:r>
          </a:p>
          <a:p>
            <a:r>
              <a:rPr lang="en-GB" b="1" dirty="0">
                <a:solidFill>
                  <a:srgbClr val="0070C0"/>
                </a:solidFill>
              </a:rPr>
              <a:t>}</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 </a:t>
            </a:r>
            <a:r>
              <a:rPr lang="en-GB" b="1" dirty="0" err="1">
                <a:solidFill>
                  <a:srgbClr val="0070C0"/>
                </a:solidFill>
              </a:rPr>
              <a:t>cout</a:t>
            </a:r>
            <a:r>
              <a:rPr lang="en-GB" b="1" dirty="0">
                <a:solidFill>
                  <a:srgbClr val="0070C0"/>
                </a:solidFill>
              </a:rPr>
              <a:t>&lt;&lt;a[</a:t>
            </a:r>
            <a:r>
              <a:rPr lang="en-GB" b="1" dirty="0" err="1">
                <a:solidFill>
                  <a:srgbClr val="0070C0"/>
                </a:solidFill>
              </a:rPr>
              <a:t>i</a:t>
            </a:r>
            <a:r>
              <a:rPr lang="en-GB" b="1" dirty="0">
                <a:solidFill>
                  <a:srgbClr val="0070C0"/>
                </a:solidFill>
              </a:rPr>
              <a:t>]&lt;&lt;' ';</a:t>
            </a:r>
          </a:p>
          <a:p>
            <a:r>
              <a:rPr lang="en-GB" b="1" dirty="0">
                <a:solidFill>
                  <a:srgbClr val="0070C0"/>
                </a:solidFill>
              </a:rPr>
              <a:t>return 0;</a:t>
            </a:r>
          </a:p>
          <a:p>
            <a:r>
              <a:rPr lang="en-GB" b="1" dirty="0">
                <a:solidFill>
                  <a:srgbClr val="0070C0"/>
                </a:solidFill>
              </a:rPr>
              <a:t>}</a:t>
            </a:r>
            <a:endParaRPr lang="en-US" dirty="0"/>
          </a:p>
        </p:txBody>
      </p:sp>
      <p:cxnSp>
        <p:nvCxnSpPr>
          <p:cNvPr id="7" name="Straight Connector 6"/>
          <p:cNvCxnSpPr/>
          <p:nvPr/>
        </p:nvCxnSpPr>
        <p:spPr>
          <a:xfrm>
            <a:off x="76200" y="4191000"/>
            <a:ext cx="906780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581400" y="4191000"/>
            <a:ext cx="0" cy="2585323"/>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6534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2590800" cy="990600"/>
          </a:xfrm>
        </p:spPr>
        <p:txBody>
          <a:bodyPr/>
          <a:lstStyle/>
          <a:p>
            <a:r>
              <a:rPr lang="en-US" dirty="0" err="1" smtClean="0"/>
              <a:t>Funkcija</a:t>
            </a:r>
            <a:endParaRPr lang="en-US" dirty="0"/>
          </a:p>
        </p:txBody>
      </p:sp>
      <p:sp>
        <p:nvSpPr>
          <p:cNvPr id="4" name="TextBox 3"/>
          <p:cNvSpPr txBox="1"/>
          <p:nvPr/>
        </p:nvSpPr>
        <p:spPr>
          <a:xfrm>
            <a:off x="0" y="1219200"/>
            <a:ext cx="5715000" cy="2031325"/>
          </a:xfrm>
          <a:prstGeom prst="rect">
            <a:avLst/>
          </a:prstGeom>
          <a:noFill/>
        </p:spPr>
        <p:txBody>
          <a:bodyPr wrap="square" rtlCol="0">
            <a:spAutoFit/>
          </a:bodyPr>
          <a:lstStyle/>
          <a:p>
            <a:r>
              <a:rPr lang="en-US" b="1" dirty="0">
                <a:solidFill>
                  <a:srgbClr val="0070C0"/>
                </a:solidFill>
              </a:rPr>
              <a:t>void </a:t>
            </a:r>
            <a:r>
              <a:rPr lang="en-US" b="1" dirty="0" err="1">
                <a:solidFill>
                  <a:srgbClr val="0070C0"/>
                </a:solidFill>
              </a:rPr>
              <a:t>sort_pon</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a:t>
            </a:r>
            <a:r>
              <a:rPr lang="en-US" b="1" dirty="0" err="1">
                <a:solidFill>
                  <a:srgbClr val="0070C0"/>
                </a:solidFill>
              </a:rPr>
              <a:t>n,bool</a:t>
            </a:r>
            <a:r>
              <a:rPr lang="en-US" b="1" dirty="0">
                <a:solidFill>
                  <a:srgbClr val="0070C0"/>
                </a:solidFill>
              </a:rPr>
              <a:t> </a:t>
            </a:r>
            <a:r>
              <a:rPr lang="en-US" b="1" dirty="0" err="1">
                <a:solidFill>
                  <a:srgbClr val="0070C0"/>
                </a:solidFill>
              </a:rPr>
              <a:t>rastuci</a:t>
            </a:r>
            <a:r>
              <a:rPr lang="en-US" b="1" dirty="0">
                <a:solidFill>
                  <a:srgbClr val="0070C0"/>
                </a:solidFill>
              </a:rPr>
              <a:t>){</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=0;i&lt;n-1;i++)</a:t>
            </a:r>
          </a:p>
          <a:p>
            <a:r>
              <a:rPr lang="en-US" b="1" dirty="0">
                <a:solidFill>
                  <a:srgbClr val="0070C0"/>
                </a:solidFill>
              </a:rPr>
              <a:t>    for(</a:t>
            </a:r>
            <a:r>
              <a:rPr lang="en-US" b="1" dirty="0" err="1">
                <a:solidFill>
                  <a:srgbClr val="0070C0"/>
                </a:solidFill>
              </a:rPr>
              <a:t>int</a:t>
            </a:r>
            <a:r>
              <a:rPr lang="en-US" b="1" dirty="0">
                <a:solidFill>
                  <a:srgbClr val="0070C0"/>
                </a:solidFill>
              </a:rPr>
              <a:t> j=i+1;j&lt;</a:t>
            </a:r>
            <a:r>
              <a:rPr lang="en-US" b="1" dirty="0" err="1">
                <a:solidFill>
                  <a:srgbClr val="0070C0"/>
                </a:solidFill>
              </a:rPr>
              <a:t>n;j</a:t>
            </a:r>
            <a:r>
              <a:rPr lang="en-US" b="1" dirty="0">
                <a:solidFill>
                  <a:srgbClr val="0070C0"/>
                </a:solidFill>
              </a:rPr>
              <a:t>++)</a:t>
            </a:r>
          </a:p>
          <a:p>
            <a:r>
              <a:rPr lang="en-US" b="1" dirty="0">
                <a:solidFill>
                  <a:srgbClr val="0070C0"/>
                </a:solidFill>
              </a:rPr>
              <a:t>        if((x[</a:t>
            </a:r>
            <a:r>
              <a:rPr lang="en-US" b="1" dirty="0" err="1">
                <a:solidFill>
                  <a:srgbClr val="0070C0"/>
                </a:solidFill>
              </a:rPr>
              <a:t>i</a:t>
            </a:r>
            <a:r>
              <a:rPr lang="en-US" b="1" dirty="0">
                <a:solidFill>
                  <a:srgbClr val="0070C0"/>
                </a:solidFill>
              </a:rPr>
              <a:t>]&gt;x[j]&amp;&amp;</a:t>
            </a:r>
            <a:r>
              <a:rPr lang="en-US" b="1" dirty="0" err="1">
                <a:solidFill>
                  <a:srgbClr val="0070C0"/>
                </a:solidFill>
              </a:rPr>
              <a:t>rastuci</a:t>
            </a:r>
            <a:r>
              <a:rPr lang="en-US" b="1" dirty="0">
                <a:solidFill>
                  <a:srgbClr val="0070C0"/>
                </a:solidFill>
              </a:rPr>
              <a:t>)||(x[</a:t>
            </a:r>
            <a:r>
              <a:rPr lang="en-US" b="1" dirty="0" err="1">
                <a:solidFill>
                  <a:srgbClr val="0070C0"/>
                </a:solidFill>
              </a:rPr>
              <a:t>i</a:t>
            </a:r>
            <a:r>
              <a:rPr lang="en-US" b="1" dirty="0">
                <a:solidFill>
                  <a:srgbClr val="0070C0"/>
                </a:solidFill>
              </a:rPr>
              <a:t>]&lt;x[j] &amp;&amp;!</a:t>
            </a:r>
            <a:r>
              <a:rPr lang="en-US" b="1" dirty="0" err="1">
                <a:solidFill>
                  <a:srgbClr val="0070C0"/>
                </a:solidFill>
              </a:rPr>
              <a:t>rastuci</a:t>
            </a:r>
            <a:r>
              <a:rPr lang="en-US" b="1" dirty="0">
                <a:solidFill>
                  <a:srgbClr val="0070C0"/>
                </a:solidFill>
              </a:rPr>
              <a:t>))</a:t>
            </a:r>
          </a:p>
          <a:p>
            <a:r>
              <a:rPr lang="en-US" b="1" dirty="0">
                <a:solidFill>
                  <a:srgbClr val="0070C0"/>
                </a:solidFill>
              </a:rPr>
              <a:t>            </a:t>
            </a:r>
            <a:r>
              <a:rPr lang="en-US" b="1" dirty="0">
                <a:solidFill>
                  <a:srgbClr val="FF0000"/>
                </a:solidFill>
              </a:rPr>
              <a:t>swap</a:t>
            </a:r>
            <a:r>
              <a:rPr lang="en-US" b="1" dirty="0">
                <a:solidFill>
                  <a:srgbClr val="0070C0"/>
                </a:solidFill>
              </a:rPr>
              <a:t>(x[</a:t>
            </a:r>
            <a:r>
              <a:rPr lang="en-US" b="1" dirty="0" err="1">
                <a:solidFill>
                  <a:srgbClr val="0070C0"/>
                </a:solidFill>
              </a:rPr>
              <a:t>i</a:t>
            </a:r>
            <a:r>
              <a:rPr lang="en-US" b="1" dirty="0">
                <a:solidFill>
                  <a:srgbClr val="0070C0"/>
                </a:solidFill>
              </a:rPr>
              <a:t>],x[j]);</a:t>
            </a:r>
          </a:p>
          <a:p>
            <a:r>
              <a:rPr lang="en-US" b="1" dirty="0" smtClean="0">
                <a:solidFill>
                  <a:srgbClr val="0070C0"/>
                </a:solidFill>
              </a:rPr>
              <a:t>}</a:t>
            </a:r>
            <a:endParaRPr lang="en-US" b="1" dirty="0">
              <a:solidFill>
                <a:srgbClr val="0070C0"/>
              </a:solidFill>
            </a:endParaRPr>
          </a:p>
          <a:p>
            <a:endParaRPr lang="en-US" dirty="0"/>
          </a:p>
        </p:txBody>
      </p:sp>
      <p:sp>
        <p:nvSpPr>
          <p:cNvPr id="5" name="TextBox 4"/>
          <p:cNvSpPr txBox="1"/>
          <p:nvPr/>
        </p:nvSpPr>
        <p:spPr>
          <a:xfrm>
            <a:off x="4724400" y="381000"/>
            <a:ext cx="3810000" cy="923330"/>
          </a:xfrm>
          <a:prstGeom prst="rect">
            <a:avLst/>
          </a:prstGeom>
          <a:noFill/>
          <a:ln>
            <a:solidFill>
              <a:srgbClr val="C00000"/>
            </a:solidFill>
          </a:ln>
        </p:spPr>
        <p:txBody>
          <a:bodyPr wrap="square" rtlCol="0">
            <a:spAutoFit/>
          </a:bodyPr>
          <a:lstStyle/>
          <a:p>
            <a:r>
              <a:rPr lang="en-US" b="1" dirty="0" smtClean="0">
                <a:solidFill>
                  <a:srgbClr val="FF0000"/>
                </a:solidFill>
              </a:rPr>
              <a:t>//</a:t>
            </a:r>
            <a:r>
              <a:rPr lang="en-US" b="1" dirty="0" err="1" smtClean="0">
                <a:solidFill>
                  <a:srgbClr val="FF0000"/>
                </a:solidFill>
              </a:rPr>
              <a:t>pozivi</a:t>
            </a:r>
            <a:endParaRPr lang="en-US" b="1" dirty="0" smtClean="0">
              <a:solidFill>
                <a:srgbClr val="FF0000"/>
              </a:solidFill>
            </a:endParaRPr>
          </a:p>
          <a:p>
            <a:r>
              <a:rPr lang="en-US" b="1" dirty="0" err="1" smtClean="0">
                <a:solidFill>
                  <a:srgbClr val="0070C0"/>
                </a:solidFill>
              </a:rPr>
              <a:t>sort_pon</a:t>
            </a:r>
            <a:r>
              <a:rPr lang="en-US" b="1" dirty="0" smtClean="0">
                <a:solidFill>
                  <a:srgbClr val="0070C0"/>
                </a:solidFill>
              </a:rPr>
              <a:t>(</a:t>
            </a:r>
            <a:r>
              <a:rPr lang="en-US" b="1" dirty="0" err="1" smtClean="0">
                <a:solidFill>
                  <a:srgbClr val="0070C0"/>
                </a:solidFill>
              </a:rPr>
              <a:t>x,n,false</a:t>
            </a:r>
            <a:r>
              <a:rPr lang="en-US" b="1" dirty="0" smtClean="0">
                <a:solidFill>
                  <a:srgbClr val="0070C0"/>
                </a:solidFill>
              </a:rPr>
              <a:t>);//</a:t>
            </a:r>
            <a:r>
              <a:rPr lang="en-US" b="1" dirty="0" err="1" smtClean="0">
                <a:solidFill>
                  <a:srgbClr val="0070C0"/>
                </a:solidFill>
              </a:rPr>
              <a:t>nerastu</a:t>
            </a:r>
            <a:r>
              <a:rPr lang="sr-Latn-ME" b="1" dirty="0" smtClean="0">
                <a:solidFill>
                  <a:srgbClr val="0070C0"/>
                </a:solidFill>
              </a:rPr>
              <a:t>ći</a:t>
            </a:r>
            <a:endParaRPr lang="en-US" b="1" dirty="0" smtClean="0">
              <a:solidFill>
                <a:srgbClr val="0070C0"/>
              </a:solidFill>
            </a:endParaRPr>
          </a:p>
          <a:p>
            <a:r>
              <a:rPr lang="en-US" b="1" dirty="0" err="1" smtClean="0">
                <a:solidFill>
                  <a:srgbClr val="0070C0"/>
                </a:solidFill>
              </a:rPr>
              <a:t>sort_pon</a:t>
            </a:r>
            <a:r>
              <a:rPr lang="en-US" b="1" dirty="0" smtClean="0">
                <a:solidFill>
                  <a:srgbClr val="0070C0"/>
                </a:solidFill>
              </a:rPr>
              <a:t>(</a:t>
            </a:r>
            <a:r>
              <a:rPr lang="en-US" b="1" dirty="0" err="1" smtClean="0">
                <a:solidFill>
                  <a:srgbClr val="0070C0"/>
                </a:solidFill>
              </a:rPr>
              <a:t>x,n,true</a:t>
            </a:r>
            <a:r>
              <a:rPr lang="en-US" b="1" dirty="0" smtClean="0">
                <a:solidFill>
                  <a:srgbClr val="0070C0"/>
                </a:solidFill>
              </a:rPr>
              <a:t>);</a:t>
            </a:r>
            <a:r>
              <a:rPr lang="sr-Latn-ME" b="1" dirty="0" smtClean="0">
                <a:solidFill>
                  <a:srgbClr val="0070C0"/>
                </a:solidFill>
              </a:rPr>
              <a:t>//neopadajući</a:t>
            </a:r>
            <a:endParaRPr lang="en-US" b="1" dirty="0" smtClean="0">
              <a:solidFill>
                <a:srgbClr val="0070C0"/>
              </a:solidFill>
            </a:endParaRPr>
          </a:p>
        </p:txBody>
      </p:sp>
      <p:sp>
        <p:nvSpPr>
          <p:cNvPr id="6" name="TextBox 5"/>
          <p:cNvSpPr txBox="1"/>
          <p:nvPr/>
        </p:nvSpPr>
        <p:spPr>
          <a:xfrm>
            <a:off x="5334000" y="1447800"/>
            <a:ext cx="3810000" cy="1477328"/>
          </a:xfrm>
          <a:prstGeom prst="rect">
            <a:avLst/>
          </a:prstGeom>
          <a:noFill/>
        </p:spPr>
        <p:txBody>
          <a:bodyPr wrap="square" rtlCol="0">
            <a:spAutoFit/>
          </a:bodyPr>
          <a:lstStyle/>
          <a:p>
            <a:r>
              <a:rPr lang="sr-Latn-ME" dirty="0" smtClean="0"/>
              <a:t>Ista funkcija može da obavlja obije funkcionalnosti.</a:t>
            </a:r>
          </a:p>
          <a:p>
            <a:r>
              <a:rPr lang="sr-Latn-ME" dirty="0" smtClean="0"/>
              <a:t>Broj poređenja </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-1)/2</a:t>
            </a:r>
            <a:r>
              <a:rPr lang="sr-Latn-ME" dirty="0" smtClean="0"/>
              <a:t>, odnosno </a:t>
            </a:r>
            <a:r>
              <a:rPr lang="sr-Latn-ME" b="1" dirty="0">
                <a:solidFill>
                  <a:srgbClr val="C00000"/>
                </a:solidFill>
                <a:latin typeface="Symbol" pitchFamily="18" charset="2"/>
              </a:rPr>
              <a:t>Q</a:t>
            </a:r>
            <a:r>
              <a:rPr lang="sr-Latn-ME" b="1" dirty="0" smtClean="0">
                <a:solidFill>
                  <a:srgbClr val="C00000"/>
                </a:solidFill>
              </a:rPr>
              <a:t>(</a:t>
            </a:r>
            <a:r>
              <a:rPr lang="sr-Latn-ME" b="1" i="1" dirty="0" smtClean="0">
                <a:solidFill>
                  <a:srgbClr val="C00000"/>
                </a:solidFill>
              </a:rPr>
              <a:t>N</a:t>
            </a:r>
            <a:r>
              <a:rPr lang="sr-Latn-ME" b="1" baseline="30000" dirty="0" smtClean="0">
                <a:solidFill>
                  <a:srgbClr val="C00000"/>
                </a:solidFill>
              </a:rPr>
              <a:t>2</a:t>
            </a:r>
            <a:r>
              <a:rPr lang="sr-Latn-ME" b="1" dirty="0" smtClean="0">
                <a:solidFill>
                  <a:srgbClr val="C00000"/>
                </a:solidFill>
              </a:rPr>
              <a:t>)</a:t>
            </a:r>
            <a:r>
              <a:rPr lang="sr-Latn-ME" dirty="0" smtClean="0"/>
              <a:t>. Jedina upotrebna vrijednosti jednostavnost realizacije!!!</a:t>
            </a:r>
            <a:endParaRPr lang="en-US" dirty="0"/>
          </a:p>
        </p:txBody>
      </p:sp>
      <p:sp>
        <p:nvSpPr>
          <p:cNvPr id="7" name="Title 1"/>
          <p:cNvSpPr txBox="1">
            <a:spLocks/>
          </p:cNvSpPr>
          <p:nvPr/>
        </p:nvSpPr>
        <p:spPr>
          <a:xfrm>
            <a:off x="24114" y="2895600"/>
            <a:ext cx="5538486"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Bubble sort</a:t>
            </a:r>
            <a:endParaRPr lang="en-US" dirty="0"/>
          </a:p>
        </p:txBody>
      </p:sp>
      <p:cxnSp>
        <p:nvCxnSpPr>
          <p:cNvPr id="9" name="Straight Connector 8"/>
          <p:cNvCxnSpPr/>
          <p:nvPr/>
        </p:nvCxnSpPr>
        <p:spPr>
          <a:xfrm>
            <a:off x="24114" y="3048000"/>
            <a:ext cx="9119886"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Rectangle 3"/>
          <p:cNvSpPr txBox="1">
            <a:spLocks noChangeArrowheads="1"/>
          </p:cNvSpPr>
          <p:nvPr/>
        </p:nvSpPr>
        <p:spPr>
          <a:xfrm>
            <a:off x="24114" y="3810000"/>
            <a:ext cx="9119886" cy="4038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nSpc>
                <a:spcPct val="90000"/>
              </a:lnSpc>
            </a:pPr>
            <a:r>
              <a:rPr lang="sr-Latn-CS" altLang="en-US" dirty="0" smtClean="0"/>
              <a:t>Algoritam radi tako što u prvom prolazu poredi susjedne članove niza: prvi sa drugim, drugi sa trećim, treći sa četvrtim, itd. do posljednjeg, sa zamjenom mjesta ako naiđe na “neregularnost”. Nakon prvog prolaza posljednji član je sigurno maksimum niza.</a:t>
            </a:r>
          </a:p>
          <a:p>
            <a:pPr>
              <a:lnSpc>
                <a:spcPct val="90000"/>
              </a:lnSpc>
            </a:pPr>
            <a:r>
              <a:rPr lang="sr-Latn-CS" altLang="en-US" dirty="0" smtClean="0"/>
              <a:t>U drugom prolazu se ponavlja poređenje prvog sa drugim, drugog sa trećim i tako do pretposljednjeg.</a:t>
            </a:r>
          </a:p>
          <a:p>
            <a:pPr>
              <a:lnSpc>
                <a:spcPct val="90000"/>
              </a:lnSpc>
            </a:pPr>
            <a:r>
              <a:rPr lang="sr-Latn-CS" altLang="en-US" dirty="0" smtClean="0"/>
              <a:t>Ako u bilo kom prolazu nema nijedne zamjene članova niza sortiranje se može prekinuti jer je niz zasigurno sortiran.</a:t>
            </a:r>
            <a:endParaRPr lang="en-US" altLang="en-US" dirty="0" smtClean="0"/>
          </a:p>
        </p:txBody>
      </p:sp>
      <p:sp>
        <p:nvSpPr>
          <p:cNvPr id="13" name="TextBox 12"/>
          <p:cNvSpPr txBox="1"/>
          <p:nvPr/>
        </p:nvSpPr>
        <p:spPr>
          <a:xfrm>
            <a:off x="2793357" y="3048000"/>
            <a:ext cx="6274443" cy="830997"/>
          </a:xfrm>
          <a:prstGeom prst="rect">
            <a:avLst/>
          </a:prstGeom>
          <a:noFill/>
        </p:spPr>
        <p:txBody>
          <a:bodyPr wrap="square" rtlCol="0">
            <a:spAutoFit/>
          </a:bodyPr>
          <a:lstStyle/>
          <a:p>
            <a:r>
              <a:rPr lang="sr-Latn-CS" altLang="en-US" sz="2400" dirty="0" smtClean="0"/>
              <a:t>Uveden </a:t>
            </a:r>
            <a:r>
              <a:rPr lang="sr-Latn-CS" altLang="en-US" sz="2400" dirty="0"/>
              <a:t>da bi se prevazišao problem nizova koji su već </a:t>
            </a:r>
            <a:r>
              <a:rPr lang="sr-Latn-CS" altLang="en-US" sz="2400" b="1" baseline="-25000" dirty="0"/>
              <a:t>(ili djelimično)</a:t>
            </a:r>
            <a:r>
              <a:rPr lang="sr-Latn-CS" altLang="en-US" sz="2400" dirty="0"/>
              <a:t> sortirani.</a:t>
            </a:r>
            <a:endParaRPr lang="en-US" sz="2400" dirty="0"/>
          </a:p>
        </p:txBody>
      </p:sp>
    </p:spTree>
    <p:extLst>
      <p:ext uri="{BB962C8B-B14F-4D97-AF65-F5344CB8AC3E}">
        <p14:creationId xmlns:p14="http://schemas.microsoft.com/office/powerpoint/2010/main" val="17384470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2819400" cy="990600"/>
          </a:xfrm>
        </p:spPr>
        <p:txBody>
          <a:bodyPr/>
          <a:lstStyle/>
          <a:p>
            <a:r>
              <a:rPr lang="en-US" dirty="0" err="1" smtClean="0"/>
              <a:t>Realizacija</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219200"/>
            <a:ext cx="3657600" cy="3139321"/>
          </a:xfrm>
          <a:prstGeom prst="rect">
            <a:avLst/>
          </a:prstGeom>
          <a:noFill/>
        </p:spPr>
        <p:txBody>
          <a:bodyPr wrap="square" rtlCol="0">
            <a:spAutoFit/>
          </a:bodyPr>
          <a:lstStyle/>
          <a:p>
            <a:r>
              <a:rPr lang="en-US" b="1" dirty="0">
                <a:solidFill>
                  <a:srgbClr val="0070C0"/>
                </a:solidFill>
              </a:rPr>
              <a:t>void </a:t>
            </a:r>
            <a:r>
              <a:rPr lang="en-US" b="1" dirty="0" err="1">
                <a:solidFill>
                  <a:srgbClr val="0070C0"/>
                </a:solidFill>
              </a:rPr>
              <a:t>sort_bubble</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n){</a:t>
            </a:r>
          </a:p>
          <a:p>
            <a:r>
              <a:rPr lang="en-US" b="1" dirty="0" err="1">
                <a:solidFill>
                  <a:srgbClr val="0070C0"/>
                </a:solidFill>
              </a:rPr>
              <a:t>bool</a:t>
            </a:r>
            <a:r>
              <a:rPr lang="en-US" b="1" dirty="0">
                <a:solidFill>
                  <a:srgbClr val="0070C0"/>
                </a:solidFill>
              </a:rPr>
              <a:t> </a:t>
            </a:r>
            <a:r>
              <a:rPr lang="en-US" b="1" dirty="0" err="1">
                <a:solidFill>
                  <a:srgbClr val="0070C0"/>
                </a:solidFill>
              </a:rPr>
              <a:t>ind</a:t>
            </a:r>
            <a:r>
              <a:rPr lang="en-US" b="1" dirty="0">
                <a:solidFill>
                  <a:srgbClr val="0070C0"/>
                </a:solidFill>
              </a:rPr>
              <a:t>=true;</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=1;i&lt;n &amp;&amp; </a:t>
            </a:r>
            <a:r>
              <a:rPr lang="en-US" b="1" dirty="0" err="1">
                <a:solidFill>
                  <a:srgbClr val="0070C0"/>
                </a:solidFill>
              </a:rPr>
              <a:t>ind;i</a:t>
            </a:r>
            <a:r>
              <a:rPr lang="en-US" b="1" dirty="0">
                <a:solidFill>
                  <a:srgbClr val="0070C0"/>
                </a:solidFill>
              </a:rPr>
              <a:t>++){</a:t>
            </a:r>
          </a:p>
          <a:p>
            <a:r>
              <a:rPr lang="en-US" b="1" dirty="0">
                <a:solidFill>
                  <a:srgbClr val="0070C0"/>
                </a:solidFill>
              </a:rPr>
              <a:t>        </a:t>
            </a:r>
            <a:r>
              <a:rPr lang="en-US" b="1" dirty="0" err="1">
                <a:solidFill>
                  <a:srgbClr val="0070C0"/>
                </a:solidFill>
              </a:rPr>
              <a:t>ind</a:t>
            </a:r>
            <a:r>
              <a:rPr lang="en-US" b="1" dirty="0">
                <a:solidFill>
                  <a:srgbClr val="0070C0"/>
                </a:solidFill>
              </a:rPr>
              <a:t>=false;</a:t>
            </a:r>
          </a:p>
          <a:p>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n-i;j</a:t>
            </a:r>
            <a:r>
              <a:rPr lang="en-US" b="1" dirty="0">
                <a:solidFill>
                  <a:srgbClr val="0070C0"/>
                </a:solidFill>
              </a:rPr>
              <a:t>++)</a:t>
            </a:r>
          </a:p>
          <a:p>
            <a:r>
              <a:rPr lang="en-US" b="1" dirty="0">
                <a:solidFill>
                  <a:srgbClr val="0070C0"/>
                </a:solidFill>
              </a:rPr>
              <a:t>        if(x[j]&gt;x[j+1]){</a:t>
            </a:r>
          </a:p>
          <a:p>
            <a:r>
              <a:rPr lang="en-US" b="1" dirty="0">
                <a:solidFill>
                  <a:srgbClr val="0070C0"/>
                </a:solidFill>
              </a:rPr>
              <a:t>            swap(x[j],x[j+1]);</a:t>
            </a:r>
          </a:p>
          <a:p>
            <a:r>
              <a:rPr lang="en-US" b="1" dirty="0">
                <a:solidFill>
                  <a:srgbClr val="0070C0"/>
                </a:solidFill>
              </a:rPr>
              <a:t>            </a:t>
            </a:r>
            <a:r>
              <a:rPr lang="en-US" b="1" dirty="0" err="1">
                <a:solidFill>
                  <a:srgbClr val="0070C0"/>
                </a:solidFill>
              </a:rPr>
              <a:t>ind</a:t>
            </a:r>
            <a:r>
              <a:rPr lang="en-US" b="1" dirty="0">
                <a:solidFill>
                  <a:srgbClr val="0070C0"/>
                </a:solidFill>
              </a:rPr>
              <a:t>=true;</a:t>
            </a:r>
          </a:p>
          <a:p>
            <a:r>
              <a:rPr lang="en-US" b="1" dirty="0">
                <a:solidFill>
                  <a:srgbClr val="0070C0"/>
                </a:solidFill>
              </a:rPr>
              <a:t>        }</a:t>
            </a:r>
          </a:p>
          <a:p>
            <a:r>
              <a:rPr lang="en-US" b="1" dirty="0">
                <a:solidFill>
                  <a:srgbClr val="0070C0"/>
                </a:solidFill>
              </a:rPr>
              <a:t>    }</a:t>
            </a:r>
          </a:p>
          <a:p>
            <a:r>
              <a:rPr lang="en-US" b="1" dirty="0">
                <a:solidFill>
                  <a:srgbClr val="0070C0"/>
                </a:solidFill>
              </a:rPr>
              <a:t>}</a:t>
            </a:r>
          </a:p>
        </p:txBody>
      </p:sp>
      <p:sp>
        <p:nvSpPr>
          <p:cNvPr id="5" name="TextBox 4"/>
          <p:cNvSpPr txBox="1"/>
          <p:nvPr/>
        </p:nvSpPr>
        <p:spPr>
          <a:xfrm>
            <a:off x="3657600" y="457200"/>
            <a:ext cx="5486400" cy="1200329"/>
          </a:xfrm>
          <a:prstGeom prst="rect">
            <a:avLst/>
          </a:prstGeom>
          <a:noFill/>
        </p:spPr>
        <p:txBody>
          <a:bodyPr wrap="square" rtlCol="0">
            <a:spAutoFit/>
          </a:bodyPr>
          <a:lstStyle/>
          <a:p>
            <a:r>
              <a:rPr lang="en-US" dirty="0" err="1" smtClean="0"/>
              <a:t>Algoritam</a:t>
            </a:r>
            <a:r>
              <a:rPr lang="en-US" dirty="0" smtClean="0"/>
              <a:t> se </a:t>
            </a:r>
            <a:r>
              <a:rPr lang="en-US" dirty="0" err="1" smtClean="0"/>
              <a:t>mo</a:t>
            </a:r>
            <a:r>
              <a:rPr lang="sr-Latn-ME" dirty="0" smtClean="0"/>
              <a:t>že dodatno ubrzati jer smo sigurni da ako nema zamjene mjesta nakon nekog indeksa u nizu onda sigurno nema potrebe da se u narednim iteracijama vrši provjera nakon toga indeksa.</a:t>
            </a:r>
            <a:endParaRPr lang="en-US" dirty="0"/>
          </a:p>
        </p:txBody>
      </p:sp>
      <p:sp>
        <p:nvSpPr>
          <p:cNvPr id="6" name="TextBox 5"/>
          <p:cNvSpPr txBox="1"/>
          <p:nvPr/>
        </p:nvSpPr>
        <p:spPr>
          <a:xfrm>
            <a:off x="3810000" y="1620083"/>
            <a:ext cx="3810000" cy="4247317"/>
          </a:xfrm>
          <a:prstGeom prst="rect">
            <a:avLst/>
          </a:prstGeom>
          <a:noFill/>
        </p:spPr>
        <p:txBody>
          <a:bodyPr wrap="square" rtlCol="0">
            <a:spAutoFit/>
          </a:bodyPr>
          <a:lstStyle/>
          <a:p>
            <a:r>
              <a:rPr lang="en-US" b="1" dirty="0">
                <a:solidFill>
                  <a:srgbClr val="0070C0"/>
                </a:solidFill>
              </a:rPr>
              <a:t>void </a:t>
            </a:r>
            <a:r>
              <a:rPr lang="en-US" b="1" dirty="0" err="1">
                <a:solidFill>
                  <a:srgbClr val="0070C0"/>
                </a:solidFill>
              </a:rPr>
              <a:t>sort_bubble</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n){</a:t>
            </a:r>
          </a:p>
          <a:p>
            <a:r>
              <a:rPr lang="en-US" b="1" dirty="0" err="1">
                <a:solidFill>
                  <a:srgbClr val="0070C0"/>
                </a:solidFill>
              </a:rPr>
              <a:t>bool</a:t>
            </a:r>
            <a:r>
              <a:rPr lang="en-US" b="1" dirty="0">
                <a:solidFill>
                  <a:srgbClr val="0070C0"/>
                </a:solidFill>
              </a:rPr>
              <a:t> </a:t>
            </a:r>
            <a:r>
              <a:rPr lang="en-US" b="1" dirty="0" err="1">
                <a:solidFill>
                  <a:srgbClr val="0070C0"/>
                </a:solidFill>
              </a:rPr>
              <a:t>ind</a:t>
            </a:r>
            <a:r>
              <a:rPr lang="en-US" b="1" dirty="0">
                <a:solidFill>
                  <a:srgbClr val="0070C0"/>
                </a:solidFill>
              </a:rPr>
              <a:t>=true;</a:t>
            </a:r>
          </a:p>
          <a:p>
            <a:r>
              <a:rPr lang="en-US" b="1" dirty="0" err="1">
                <a:solidFill>
                  <a:srgbClr val="0070C0"/>
                </a:solidFill>
              </a:rPr>
              <a:t>int</a:t>
            </a:r>
            <a:r>
              <a:rPr lang="en-US" b="1" dirty="0">
                <a:solidFill>
                  <a:srgbClr val="0070C0"/>
                </a:solidFill>
              </a:rPr>
              <a:t> last=n-1,nl;</a:t>
            </a:r>
          </a:p>
          <a:p>
            <a:r>
              <a:rPr lang="en-US" b="1" dirty="0">
                <a:solidFill>
                  <a:srgbClr val="0070C0"/>
                </a:solidFill>
              </a:rPr>
              <a:t>while(</a:t>
            </a:r>
            <a:r>
              <a:rPr lang="en-US" b="1" dirty="0" err="1">
                <a:solidFill>
                  <a:srgbClr val="0070C0"/>
                </a:solidFill>
              </a:rPr>
              <a:t>ind</a:t>
            </a:r>
            <a:r>
              <a:rPr lang="en-US" b="1" dirty="0">
                <a:solidFill>
                  <a:srgbClr val="0070C0"/>
                </a:solidFill>
              </a:rPr>
              <a:t>){</a:t>
            </a:r>
          </a:p>
          <a:p>
            <a:r>
              <a:rPr lang="en-US" b="1" dirty="0">
                <a:solidFill>
                  <a:srgbClr val="0070C0"/>
                </a:solidFill>
              </a:rPr>
              <a:t>        </a:t>
            </a:r>
            <a:r>
              <a:rPr lang="en-US" b="1" dirty="0" err="1">
                <a:solidFill>
                  <a:srgbClr val="0070C0"/>
                </a:solidFill>
              </a:rPr>
              <a:t>ind</a:t>
            </a:r>
            <a:r>
              <a:rPr lang="en-US" b="1" dirty="0">
                <a:solidFill>
                  <a:srgbClr val="0070C0"/>
                </a:solidFill>
              </a:rPr>
              <a:t>=false;</a:t>
            </a:r>
          </a:p>
          <a:p>
            <a:r>
              <a:rPr lang="en-US" b="1" dirty="0">
                <a:solidFill>
                  <a:srgbClr val="0070C0"/>
                </a:solidFill>
              </a:rPr>
              <a:t>        </a:t>
            </a:r>
            <a:r>
              <a:rPr lang="en-US" b="1" dirty="0" err="1">
                <a:solidFill>
                  <a:srgbClr val="0070C0"/>
                </a:solidFill>
              </a:rPr>
              <a:t>nl</a:t>
            </a:r>
            <a:r>
              <a:rPr lang="en-US" b="1" dirty="0">
                <a:solidFill>
                  <a:srgbClr val="0070C0"/>
                </a:solidFill>
              </a:rPr>
              <a:t>=last;</a:t>
            </a:r>
          </a:p>
          <a:p>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last;j</a:t>
            </a:r>
            <a:r>
              <a:rPr lang="en-US" b="1" dirty="0">
                <a:solidFill>
                  <a:srgbClr val="0070C0"/>
                </a:solidFill>
              </a:rPr>
              <a:t>++)</a:t>
            </a:r>
          </a:p>
          <a:p>
            <a:r>
              <a:rPr lang="en-US" b="1" dirty="0">
                <a:solidFill>
                  <a:srgbClr val="0070C0"/>
                </a:solidFill>
              </a:rPr>
              <a:t>        if(x[j]&gt;x[j+1]){</a:t>
            </a:r>
          </a:p>
          <a:p>
            <a:r>
              <a:rPr lang="en-US" b="1" dirty="0">
                <a:solidFill>
                  <a:srgbClr val="0070C0"/>
                </a:solidFill>
              </a:rPr>
              <a:t>            swap(x[j],x[j+1]);</a:t>
            </a:r>
          </a:p>
          <a:p>
            <a:r>
              <a:rPr lang="en-US" b="1" dirty="0">
                <a:solidFill>
                  <a:srgbClr val="0070C0"/>
                </a:solidFill>
              </a:rPr>
              <a:t>            </a:t>
            </a:r>
            <a:r>
              <a:rPr lang="en-US" b="1" dirty="0" err="1">
                <a:solidFill>
                  <a:srgbClr val="0070C0"/>
                </a:solidFill>
              </a:rPr>
              <a:t>ind</a:t>
            </a:r>
            <a:r>
              <a:rPr lang="en-US" b="1" dirty="0">
                <a:solidFill>
                  <a:srgbClr val="0070C0"/>
                </a:solidFill>
              </a:rPr>
              <a:t>=true;</a:t>
            </a:r>
          </a:p>
          <a:p>
            <a:r>
              <a:rPr lang="en-US" b="1" dirty="0">
                <a:solidFill>
                  <a:srgbClr val="0070C0"/>
                </a:solidFill>
              </a:rPr>
              <a:t>            </a:t>
            </a:r>
            <a:r>
              <a:rPr lang="en-US" b="1" dirty="0" err="1">
                <a:solidFill>
                  <a:srgbClr val="0070C0"/>
                </a:solidFill>
              </a:rPr>
              <a:t>nl</a:t>
            </a:r>
            <a:r>
              <a:rPr lang="en-US" b="1" dirty="0">
                <a:solidFill>
                  <a:srgbClr val="0070C0"/>
                </a:solidFill>
              </a:rPr>
              <a:t>=j;</a:t>
            </a:r>
          </a:p>
          <a:p>
            <a:r>
              <a:rPr lang="en-US" b="1" dirty="0">
                <a:solidFill>
                  <a:srgbClr val="0070C0"/>
                </a:solidFill>
              </a:rPr>
              <a:t>        }</a:t>
            </a:r>
          </a:p>
          <a:p>
            <a:r>
              <a:rPr lang="en-US" b="1" dirty="0">
                <a:solidFill>
                  <a:srgbClr val="0070C0"/>
                </a:solidFill>
              </a:rPr>
              <a:t>        last=</a:t>
            </a:r>
            <a:r>
              <a:rPr lang="en-US" b="1" dirty="0" err="1">
                <a:solidFill>
                  <a:srgbClr val="0070C0"/>
                </a:solidFill>
              </a:rPr>
              <a:t>nl</a:t>
            </a:r>
            <a:r>
              <a:rPr lang="en-US" b="1" dirty="0">
                <a:solidFill>
                  <a:srgbClr val="0070C0"/>
                </a:solidFill>
              </a:rPr>
              <a:t>;        </a:t>
            </a:r>
          </a:p>
          <a:p>
            <a:r>
              <a:rPr lang="en-US" b="1" dirty="0">
                <a:solidFill>
                  <a:srgbClr val="0070C0"/>
                </a:solidFill>
              </a:rPr>
              <a:t>    }</a:t>
            </a:r>
          </a:p>
          <a:p>
            <a:r>
              <a:rPr lang="en-US" b="1" dirty="0">
                <a:solidFill>
                  <a:srgbClr val="0070C0"/>
                </a:solidFill>
              </a:rPr>
              <a:t>}</a:t>
            </a:r>
          </a:p>
        </p:txBody>
      </p:sp>
      <p:sp>
        <p:nvSpPr>
          <p:cNvPr id="9" name="Rectangle 8"/>
          <p:cNvSpPr/>
          <p:nvPr/>
        </p:nvSpPr>
        <p:spPr>
          <a:xfrm>
            <a:off x="0" y="6096000"/>
            <a:ext cx="5867400" cy="369332"/>
          </a:xfrm>
          <a:prstGeom prst="rect">
            <a:avLst/>
          </a:prstGeom>
        </p:spPr>
        <p:txBody>
          <a:bodyPr wrap="square">
            <a:spAutoFit/>
          </a:bodyPr>
          <a:lstStyle/>
          <a:p>
            <a:r>
              <a:rPr lang="en-US" b="1" dirty="0">
                <a:solidFill>
                  <a:srgbClr val="FF0000"/>
                </a:solidFill>
              </a:rPr>
              <a:t>https://www.youtube.com/watch?v=lyZQPjUT5B4</a:t>
            </a:r>
          </a:p>
        </p:txBody>
      </p:sp>
      <p:sp>
        <p:nvSpPr>
          <p:cNvPr id="10" name="TextBox 9"/>
          <p:cNvSpPr txBox="1"/>
          <p:nvPr/>
        </p:nvSpPr>
        <p:spPr>
          <a:xfrm>
            <a:off x="0" y="6465332"/>
            <a:ext cx="3124200" cy="369332"/>
          </a:xfrm>
          <a:prstGeom prst="rect">
            <a:avLst/>
          </a:prstGeom>
          <a:noFill/>
        </p:spPr>
        <p:txBody>
          <a:bodyPr wrap="square" rtlCol="0">
            <a:spAutoFit/>
          </a:bodyPr>
          <a:lstStyle/>
          <a:p>
            <a:r>
              <a:rPr lang="sr-Latn-ME" dirty="0" smtClean="0"/>
              <a:t>Pogledati ovaj video klip.</a:t>
            </a:r>
            <a:endParaRPr lang="en-US" dirty="0"/>
          </a:p>
        </p:txBody>
      </p:sp>
      <p:sp>
        <p:nvSpPr>
          <p:cNvPr id="11" name="TextBox 10"/>
          <p:cNvSpPr txBox="1"/>
          <p:nvPr/>
        </p:nvSpPr>
        <p:spPr>
          <a:xfrm>
            <a:off x="304800" y="4114800"/>
            <a:ext cx="3352800" cy="1477328"/>
          </a:xfrm>
          <a:prstGeom prst="rect">
            <a:avLst/>
          </a:prstGeom>
          <a:noFill/>
        </p:spPr>
        <p:txBody>
          <a:bodyPr wrap="square" rtlCol="0">
            <a:spAutoFit/>
          </a:bodyPr>
          <a:lstStyle/>
          <a:p>
            <a:r>
              <a:rPr lang="sr-Latn-ME" dirty="0" smtClean="0"/>
              <a:t>Algoritam dobro radi kod djelimično sortiranih nizova ali u opštem slučaju složenost je </a:t>
            </a:r>
            <a:r>
              <a:rPr lang="sr-Latn-ME" b="1" i="1" dirty="0" smtClean="0">
                <a:solidFill>
                  <a:srgbClr val="FF0000"/>
                </a:solidFill>
              </a:rPr>
              <a:t>O</a:t>
            </a:r>
            <a:r>
              <a:rPr lang="sr-Latn-ME" b="1" dirty="0" smtClean="0">
                <a:solidFill>
                  <a:srgbClr val="FF0000"/>
                </a:solidFill>
              </a:rPr>
              <a:t>(</a:t>
            </a:r>
            <a:r>
              <a:rPr lang="sr-Latn-ME" b="1" i="1" dirty="0" smtClean="0">
                <a:solidFill>
                  <a:srgbClr val="FF0000"/>
                </a:solidFill>
              </a:rPr>
              <a:t>n</a:t>
            </a:r>
            <a:r>
              <a:rPr lang="sr-Latn-ME" b="1" baseline="30000" dirty="0" smtClean="0">
                <a:solidFill>
                  <a:srgbClr val="FF0000"/>
                </a:solidFill>
              </a:rPr>
              <a:t>2</a:t>
            </a:r>
            <a:r>
              <a:rPr lang="sr-Latn-ME" b="1" dirty="0" smtClean="0">
                <a:solidFill>
                  <a:srgbClr val="FF0000"/>
                </a:solidFill>
              </a:rPr>
              <a:t>)</a:t>
            </a:r>
            <a:r>
              <a:rPr lang="sr-Latn-ME" dirty="0" smtClean="0"/>
              <a:t>.</a:t>
            </a:r>
          </a:p>
          <a:p>
            <a:r>
              <a:rPr lang="sr-Latn-ME" dirty="0" smtClean="0"/>
              <a:t>Algoritam je </a:t>
            </a:r>
            <a:r>
              <a:rPr lang="sr-Latn-ME" b="1" dirty="0" smtClean="0"/>
              <a:t>stabilan</a:t>
            </a:r>
            <a:r>
              <a:rPr lang="sr-Latn-ME" dirty="0" smtClean="0"/>
              <a:t>.</a:t>
            </a:r>
            <a:endParaRPr lang="en-US" dirty="0"/>
          </a:p>
        </p:txBody>
      </p:sp>
    </p:spTree>
    <p:extLst>
      <p:ext uri="{BB962C8B-B14F-4D97-AF65-F5344CB8AC3E}">
        <p14:creationId xmlns:p14="http://schemas.microsoft.com/office/powerpoint/2010/main" val="22575970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 y="76200"/>
            <a:ext cx="8229600" cy="990600"/>
          </a:xfrm>
        </p:spPr>
        <p:txBody>
          <a:bodyPr/>
          <a:lstStyle/>
          <a:p>
            <a:r>
              <a:rPr lang="en-US" dirty="0" smtClean="0"/>
              <a:t>Insertion sort</a:t>
            </a:r>
            <a:endParaRPr lang="en-US" dirty="0"/>
          </a:p>
        </p:txBody>
      </p:sp>
      <p:sp>
        <p:nvSpPr>
          <p:cNvPr id="3" name="Content Placeholder 2"/>
          <p:cNvSpPr>
            <a:spLocks noGrp="1"/>
          </p:cNvSpPr>
          <p:nvPr>
            <p:ph idx="1"/>
          </p:nvPr>
        </p:nvSpPr>
        <p:spPr>
          <a:xfrm>
            <a:off x="0" y="838200"/>
            <a:ext cx="9144000" cy="5562600"/>
          </a:xfrm>
        </p:spPr>
        <p:txBody>
          <a:bodyPr/>
          <a:lstStyle/>
          <a:p>
            <a:r>
              <a:rPr lang="en-US" dirty="0" smtClean="0"/>
              <a:t>Insertion sort je </a:t>
            </a:r>
            <a:r>
              <a:rPr lang="en-US" dirty="0" err="1" smtClean="0"/>
              <a:t>algoritam</a:t>
            </a:r>
            <a:r>
              <a:rPr lang="en-US" dirty="0" smtClean="0"/>
              <a:t> </a:t>
            </a:r>
            <a:r>
              <a:rPr lang="en-US" dirty="0" err="1" smtClean="0"/>
              <a:t>kojim</a:t>
            </a:r>
            <a:r>
              <a:rPr lang="en-US" dirty="0" smtClean="0"/>
              <a:t> se </a:t>
            </a:r>
            <a:r>
              <a:rPr lang="en-US" dirty="0" err="1" smtClean="0"/>
              <a:t>na</a:t>
            </a:r>
            <a:r>
              <a:rPr lang="en-US" dirty="0" smtClean="0"/>
              <a:t> </a:t>
            </a:r>
            <a:r>
              <a:rPr lang="en-US" dirty="0" err="1" smtClean="0"/>
              <a:t>po</a:t>
            </a:r>
            <a:r>
              <a:rPr lang="sr-Latn-ME" dirty="0" smtClean="0"/>
              <a:t>četku sortiraju prva dva člana niza. Zatim se dodaje treći i poredi sa prethodnima i postavlja na pravo mjesto. Otpadaju nepotrebne provjere sa elementima za koje smo sigurni da su manji od novododatog elementa. Proces se nastavlja sve do kraja niza. Algoritam je </a:t>
            </a:r>
            <a:r>
              <a:rPr lang="sr-Latn-ME" b="1" i="1" dirty="0" smtClean="0">
                <a:solidFill>
                  <a:srgbClr val="FF0000"/>
                </a:solidFill>
              </a:rPr>
              <a:t>O</a:t>
            </a:r>
            <a:r>
              <a:rPr lang="sr-Latn-ME" b="1" dirty="0" smtClean="0">
                <a:solidFill>
                  <a:srgbClr val="FF0000"/>
                </a:solidFill>
              </a:rPr>
              <a:t>(</a:t>
            </a:r>
            <a:r>
              <a:rPr lang="sr-Latn-ME" b="1" i="1" dirty="0" smtClean="0">
                <a:solidFill>
                  <a:srgbClr val="FF0000"/>
                </a:solidFill>
              </a:rPr>
              <a:t>n</a:t>
            </a:r>
            <a:r>
              <a:rPr lang="sr-Latn-ME" b="1" baseline="30000" dirty="0" smtClean="0">
                <a:solidFill>
                  <a:srgbClr val="FF0000"/>
                </a:solidFill>
              </a:rPr>
              <a:t>2</a:t>
            </a:r>
            <a:r>
              <a:rPr lang="sr-Latn-ME" b="1" dirty="0" smtClean="0">
                <a:solidFill>
                  <a:srgbClr val="FF0000"/>
                </a:solidFill>
              </a:rPr>
              <a:t>)</a:t>
            </a:r>
            <a:r>
              <a:rPr lang="sr-Latn-ME" dirty="0" smtClean="0"/>
              <a:t> složenosti ali u neekstremnim situacijama (može se npr. koristiti LIS algoritam složenosti </a:t>
            </a:r>
            <a:r>
              <a:rPr lang="sr-Latn-ME" b="1" i="1" dirty="0" smtClean="0">
                <a:solidFill>
                  <a:srgbClr val="FF0000"/>
                </a:solidFill>
              </a:rPr>
              <a:t>O</a:t>
            </a:r>
            <a:r>
              <a:rPr lang="sr-Latn-ME" b="1" dirty="0" smtClean="0">
                <a:solidFill>
                  <a:srgbClr val="FF0000"/>
                </a:solidFill>
              </a:rPr>
              <a:t>(</a:t>
            </a:r>
            <a:r>
              <a:rPr lang="sr-Latn-ME" b="1" i="1" dirty="0" smtClean="0">
                <a:solidFill>
                  <a:srgbClr val="FF0000"/>
                </a:solidFill>
              </a:rPr>
              <a:t>n</a:t>
            </a:r>
            <a:r>
              <a:rPr lang="sr-Latn-ME" b="1" dirty="0" smtClean="0">
                <a:solidFill>
                  <a:srgbClr val="FF0000"/>
                </a:solidFill>
              </a:rPr>
              <a:t>log</a:t>
            </a:r>
            <a:r>
              <a:rPr lang="sr-Latn-ME" b="1" baseline="-25000" dirty="0" smtClean="0">
                <a:solidFill>
                  <a:srgbClr val="FF0000"/>
                </a:solidFill>
              </a:rPr>
              <a:t>2</a:t>
            </a:r>
            <a:r>
              <a:rPr lang="sr-Latn-ME" b="1" i="1" dirty="0" smtClean="0">
                <a:solidFill>
                  <a:srgbClr val="FF0000"/>
                </a:solidFill>
              </a:rPr>
              <a:t>n</a:t>
            </a:r>
            <a:r>
              <a:rPr lang="sr-Latn-ME" b="1" dirty="0" smtClean="0">
                <a:solidFill>
                  <a:srgbClr val="FF0000"/>
                </a:solidFill>
              </a:rPr>
              <a:t>)</a:t>
            </a:r>
            <a:r>
              <a:rPr lang="sr-Latn-ME" dirty="0" smtClean="0"/>
              <a:t> provjeriti) radi kvalitetno. U prosječnom slučaju do dužina niza od nekoliko desetina ili stotina članova jedan je od najefikasnijih.</a:t>
            </a:r>
            <a:endParaRPr lang="en-US" dirty="0"/>
          </a:p>
        </p:txBody>
      </p:sp>
      <p:sp>
        <p:nvSpPr>
          <p:cNvPr id="4" name="TextBox 3"/>
          <p:cNvSpPr txBox="1"/>
          <p:nvPr/>
        </p:nvSpPr>
        <p:spPr>
          <a:xfrm>
            <a:off x="0" y="4272677"/>
            <a:ext cx="4114800" cy="2585323"/>
          </a:xfrm>
          <a:prstGeom prst="rect">
            <a:avLst/>
          </a:prstGeom>
          <a:noFill/>
        </p:spPr>
        <p:txBody>
          <a:bodyPr wrap="square" rtlCol="0">
            <a:spAutoFit/>
          </a:bodyPr>
          <a:lstStyle/>
          <a:p>
            <a:r>
              <a:rPr lang="en-US" b="1" dirty="0">
                <a:solidFill>
                  <a:srgbClr val="0070C0"/>
                </a:solidFill>
              </a:rPr>
              <a:t>void </a:t>
            </a:r>
            <a:r>
              <a:rPr lang="en-US" b="1" dirty="0" err="1">
                <a:solidFill>
                  <a:srgbClr val="0070C0"/>
                </a:solidFill>
              </a:rPr>
              <a:t>sort_insertion</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n){</a:t>
            </a:r>
          </a:p>
          <a:p>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=1,j;</a:t>
            </a:r>
          </a:p>
          <a:p>
            <a:r>
              <a:rPr lang="en-US" b="1" dirty="0">
                <a:solidFill>
                  <a:srgbClr val="0070C0"/>
                </a:solidFill>
              </a:rPr>
              <a:t>while(</a:t>
            </a:r>
            <a:r>
              <a:rPr lang="en-US" b="1" dirty="0" err="1">
                <a:solidFill>
                  <a:srgbClr val="0070C0"/>
                </a:solidFill>
              </a:rPr>
              <a:t>i</a:t>
            </a:r>
            <a:r>
              <a:rPr lang="en-US" b="1" dirty="0">
                <a:solidFill>
                  <a:srgbClr val="0070C0"/>
                </a:solidFill>
              </a:rPr>
              <a:t>&lt;n){</a:t>
            </a:r>
          </a:p>
          <a:p>
            <a:r>
              <a:rPr lang="en-US" b="1" dirty="0">
                <a:solidFill>
                  <a:srgbClr val="0070C0"/>
                </a:solidFill>
              </a:rPr>
              <a:t>    j=</a:t>
            </a:r>
            <a:r>
              <a:rPr lang="en-US" b="1" dirty="0" err="1">
                <a:solidFill>
                  <a:srgbClr val="0070C0"/>
                </a:solidFill>
              </a:rPr>
              <a:t>i</a:t>
            </a:r>
            <a:r>
              <a:rPr lang="en-US" b="1" dirty="0">
                <a:solidFill>
                  <a:srgbClr val="0070C0"/>
                </a:solidFill>
              </a:rPr>
              <a:t>;</a:t>
            </a:r>
          </a:p>
          <a:p>
            <a:r>
              <a:rPr lang="en-US" b="1" dirty="0">
                <a:solidFill>
                  <a:srgbClr val="0070C0"/>
                </a:solidFill>
              </a:rPr>
              <a:t>    while(j&gt;0 &amp;&amp; x[j]&lt;x[j-1]){</a:t>
            </a:r>
          </a:p>
          <a:p>
            <a:r>
              <a:rPr lang="en-US" b="1" dirty="0">
                <a:solidFill>
                  <a:srgbClr val="0070C0"/>
                </a:solidFill>
              </a:rPr>
              <a:t>        swap(x[j],x[j-1]);</a:t>
            </a:r>
          </a:p>
          <a:p>
            <a:r>
              <a:rPr lang="en-US" b="1" dirty="0">
                <a:solidFill>
                  <a:srgbClr val="0070C0"/>
                </a:solidFill>
              </a:rPr>
              <a:t>        j-</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a:solidFill>
                  <a:srgbClr val="0070C0"/>
                </a:solidFill>
              </a:rPr>
              <a:t>}}</a:t>
            </a:r>
          </a:p>
        </p:txBody>
      </p:sp>
      <p:sp>
        <p:nvSpPr>
          <p:cNvPr id="5" name="Rectangle 4"/>
          <p:cNvSpPr/>
          <p:nvPr/>
        </p:nvSpPr>
        <p:spPr>
          <a:xfrm>
            <a:off x="3733800" y="4648200"/>
            <a:ext cx="5867400" cy="338554"/>
          </a:xfrm>
          <a:prstGeom prst="rect">
            <a:avLst/>
          </a:prstGeom>
        </p:spPr>
        <p:txBody>
          <a:bodyPr wrap="square">
            <a:spAutoFit/>
          </a:bodyPr>
          <a:lstStyle/>
          <a:p>
            <a:r>
              <a:rPr lang="en-US" sz="1600" b="1" dirty="0">
                <a:solidFill>
                  <a:srgbClr val="0070C0"/>
                </a:solidFill>
              </a:rPr>
              <a:t>https://petlja.org/biblioteka/r/Problems/AntickiRacunar</a:t>
            </a:r>
            <a:endParaRPr lang="en-US" sz="1600" b="1" dirty="0"/>
          </a:p>
        </p:txBody>
      </p:sp>
      <p:sp>
        <p:nvSpPr>
          <p:cNvPr id="6" name="Title 1"/>
          <p:cNvSpPr txBox="1">
            <a:spLocks/>
          </p:cNvSpPr>
          <p:nvPr/>
        </p:nvSpPr>
        <p:spPr>
          <a:xfrm>
            <a:off x="3810000" y="3886200"/>
            <a:ext cx="82296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Primjer – antički računar</a:t>
            </a:r>
            <a:endParaRPr lang="en-US" dirty="0"/>
          </a:p>
        </p:txBody>
      </p:sp>
      <p:sp>
        <p:nvSpPr>
          <p:cNvPr id="7" name="Rectangle 6"/>
          <p:cNvSpPr/>
          <p:nvPr/>
        </p:nvSpPr>
        <p:spPr>
          <a:xfrm>
            <a:off x="3810000" y="5027474"/>
            <a:ext cx="4572000" cy="1754326"/>
          </a:xfrm>
          <a:prstGeom prst="rect">
            <a:avLst/>
          </a:prstGeom>
        </p:spPr>
        <p:txBody>
          <a:bodyPr>
            <a:spAutoFit/>
          </a:bodyPr>
          <a:lstStyle/>
          <a:p>
            <a:r>
              <a:rPr lang="sr-Latn-ME" dirty="0" smtClean="0"/>
              <a:t>Niz se postepeno sortira i vrše odgovarajući ispisi, mora se voditi računa da se upiti mogu ponoviti. Kako insertion </a:t>
            </a:r>
            <a:r>
              <a:rPr lang="sr-Latn-ME" smtClean="0"/>
              <a:t>sort postepeno </a:t>
            </a:r>
            <a:r>
              <a:rPr lang="sr-Latn-ME" dirty="0" smtClean="0"/>
              <a:t>sortira niz ovo je odgovarajući algoritam za sortiranje u ovom slučaju.</a:t>
            </a:r>
            <a:endParaRPr lang="en-US" dirty="0"/>
          </a:p>
        </p:txBody>
      </p:sp>
    </p:spTree>
    <p:extLst>
      <p:ext uri="{BB962C8B-B14F-4D97-AF65-F5344CB8AC3E}">
        <p14:creationId xmlns:p14="http://schemas.microsoft.com/office/powerpoint/2010/main" val="6534572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229600" cy="990600"/>
          </a:xfrm>
        </p:spPr>
        <p:txBody>
          <a:bodyPr/>
          <a:lstStyle/>
          <a:p>
            <a:r>
              <a:rPr lang="en-US" dirty="0" err="1" smtClean="0"/>
              <a:t>Primjer</a:t>
            </a:r>
            <a:r>
              <a:rPr lang="en-US" dirty="0" smtClean="0"/>
              <a:t> – anti</a:t>
            </a:r>
            <a:r>
              <a:rPr lang="sr-Latn-ME" dirty="0" smtClean="0"/>
              <a:t>čki mehanizam</a:t>
            </a:r>
            <a:endParaRPr lang="en-US" dirty="0"/>
          </a:p>
        </p:txBody>
      </p:sp>
      <p:sp>
        <p:nvSpPr>
          <p:cNvPr id="3" name="Content Placeholder 2"/>
          <p:cNvSpPr>
            <a:spLocks noGrp="1"/>
          </p:cNvSpPr>
          <p:nvPr>
            <p:ph idx="1"/>
          </p:nvPr>
        </p:nvSpPr>
        <p:spPr/>
        <p:txBody>
          <a:bodyPr/>
          <a:lstStyle/>
          <a:p>
            <a:endParaRPr lang="en-US"/>
          </a:p>
        </p:txBody>
      </p:sp>
      <p:sp>
        <p:nvSpPr>
          <p:cNvPr id="6" name="TextBox 5"/>
          <p:cNvSpPr txBox="1"/>
          <p:nvPr/>
        </p:nvSpPr>
        <p:spPr>
          <a:xfrm>
            <a:off x="0" y="990600"/>
            <a:ext cx="9144000" cy="5909310"/>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long </a:t>
            </a:r>
            <a:r>
              <a:rPr lang="en-US" b="1" dirty="0" err="1">
                <a:solidFill>
                  <a:srgbClr val="0070C0"/>
                </a:solidFill>
              </a:rPr>
              <a:t>long</a:t>
            </a:r>
            <a:r>
              <a:rPr lang="en-US" b="1" dirty="0">
                <a:solidFill>
                  <a:srgbClr val="0070C0"/>
                </a:solidFill>
              </a:rPr>
              <a:t> M,N;</a:t>
            </a:r>
          </a:p>
          <a:p>
            <a:r>
              <a:rPr lang="en-US" b="1" dirty="0">
                <a:solidFill>
                  <a:srgbClr val="0070C0"/>
                </a:solidFill>
              </a:rPr>
              <a:t>    </a:t>
            </a:r>
            <a:r>
              <a:rPr lang="en-US" b="1" dirty="0" err="1">
                <a:solidFill>
                  <a:srgbClr val="0070C0"/>
                </a:solidFill>
              </a:rPr>
              <a:t>cin</a:t>
            </a:r>
            <a:r>
              <a:rPr lang="en-US" b="1" dirty="0">
                <a:solidFill>
                  <a:srgbClr val="0070C0"/>
                </a:solidFill>
              </a:rPr>
              <a:t>&gt;&gt;M&gt;&gt;N;</a:t>
            </a:r>
          </a:p>
          <a:p>
            <a:r>
              <a:rPr lang="en-US" b="1" dirty="0">
                <a:solidFill>
                  <a:srgbClr val="0070C0"/>
                </a:solidFill>
              </a:rPr>
              <a:t>    long </a:t>
            </a:r>
            <a:r>
              <a:rPr lang="en-US" b="1" dirty="0" err="1">
                <a:solidFill>
                  <a:srgbClr val="0070C0"/>
                </a:solidFill>
              </a:rPr>
              <a:t>long</a:t>
            </a:r>
            <a:r>
              <a:rPr lang="en-US" b="1" dirty="0">
                <a:solidFill>
                  <a:srgbClr val="0070C0"/>
                </a:solidFill>
              </a:rPr>
              <a:t> a[M],g[N],</a:t>
            </a:r>
            <a:r>
              <a:rPr lang="en-US" b="1" dirty="0" err="1">
                <a:solidFill>
                  <a:srgbClr val="0070C0"/>
                </a:solidFill>
              </a:rPr>
              <a:t>i,j,r</a:t>
            </a:r>
            <a:r>
              <a:rPr lang="en-US" b="1" dirty="0">
                <a:solidFill>
                  <a:srgbClr val="0070C0"/>
                </a:solidFill>
              </a:rPr>
              <a:t>=0,pom;</a:t>
            </a:r>
          </a:p>
          <a:p>
            <a:r>
              <a:rPr lang="sr-Latn-ME" b="1" dirty="0">
                <a:solidFill>
                  <a:srgbClr val="0070C0"/>
                </a:solidFill>
              </a:rPr>
              <a:t> </a:t>
            </a:r>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M;i</a:t>
            </a:r>
            <a:r>
              <a:rPr lang="en-US" b="1" dirty="0">
                <a:solidFill>
                  <a:srgbClr val="0070C0"/>
                </a:solidFill>
              </a:rPr>
              <a:t>++) </a:t>
            </a:r>
            <a:r>
              <a:rPr lang="en-US" b="1" dirty="0" err="1">
                <a:solidFill>
                  <a:srgbClr val="0070C0"/>
                </a:solidFill>
              </a:rPr>
              <a:t>cin</a:t>
            </a:r>
            <a:r>
              <a:rPr lang="en-US" b="1" dirty="0">
                <a:solidFill>
                  <a:srgbClr val="0070C0"/>
                </a:solidFill>
              </a:rPr>
              <a:t>&gt;&gt;a[</a:t>
            </a:r>
            <a:r>
              <a:rPr lang="en-US" b="1" dirty="0" err="1">
                <a:solidFill>
                  <a:srgbClr val="0070C0"/>
                </a:solidFill>
              </a:rPr>
              <a:t>i</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&gt;&gt;g[</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err="1" smtClean="0">
                <a:solidFill>
                  <a:srgbClr val="0070C0"/>
                </a:solidFill>
              </a:rPr>
              <a:t>i</a:t>
            </a:r>
            <a:r>
              <a:rPr lang="en-US" b="1" dirty="0" smtClean="0">
                <a:solidFill>
                  <a:srgbClr val="0070C0"/>
                </a:solidFill>
              </a:rPr>
              <a:t>=1</a:t>
            </a:r>
            <a:r>
              <a:rPr lang="en-US" b="1" dirty="0">
                <a:solidFill>
                  <a:srgbClr val="0070C0"/>
                </a:solidFill>
              </a:rPr>
              <a:t>;</a:t>
            </a:r>
          </a:p>
          <a:p>
            <a:r>
              <a:rPr lang="sr-Latn-ME" b="1" dirty="0" smtClean="0">
                <a:solidFill>
                  <a:srgbClr val="0070C0"/>
                </a:solidFill>
              </a:rPr>
              <a:t>    </a:t>
            </a:r>
            <a:r>
              <a:rPr lang="en-US" b="1" dirty="0" smtClean="0">
                <a:solidFill>
                  <a:srgbClr val="0070C0"/>
                </a:solidFill>
              </a:rPr>
              <a:t>if(g[0</a:t>
            </a:r>
            <a:r>
              <a:rPr lang="en-US" b="1" dirty="0">
                <a:solidFill>
                  <a:srgbClr val="0070C0"/>
                </a:solidFill>
              </a:rPr>
              <a:t>]==1) {</a:t>
            </a:r>
            <a:r>
              <a:rPr lang="en-US" b="1" dirty="0" err="1">
                <a:solidFill>
                  <a:srgbClr val="0070C0"/>
                </a:solidFill>
              </a:rPr>
              <a:t>cout</a:t>
            </a:r>
            <a:r>
              <a:rPr lang="en-US" b="1" dirty="0">
                <a:solidFill>
                  <a:srgbClr val="0070C0"/>
                </a:solidFill>
              </a:rPr>
              <a:t>&lt;&lt;a[0]&lt;&lt;</a:t>
            </a:r>
            <a:r>
              <a:rPr lang="en-US" b="1" dirty="0" err="1">
                <a:solidFill>
                  <a:srgbClr val="0070C0"/>
                </a:solidFill>
              </a:rPr>
              <a:t>endl;r</a:t>
            </a:r>
            <a:r>
              <a:rPr lang="en-US" b="1" dirty="0">
                <a:solidFill>
                  <a:srgbClr val="0070C0"/>
                </a:solidFill>
              </a:rPr>
              <a:t>++;}</a:t>
            </a:r>
          </a:p>
          <a:p>
            <a:r>
              <a:rPr lang="en-US" b="1" dirty="0">
                <a:solidFill>
                  <a:srgbClr val="0070C0"/>
                </a:solidFill>
              </a:rPr>
              <a:t>    while(</a:t>
            </a:r>
            <a:r>
              <a:rPr lang="en-US" b="1" dirty="0" err="1">
                <a:solidFill>
                  <a:srgbClr val="0070C0"/>
                </a:solidFill>
              </a:rPr>
              <a:t>i</a:t>
            </a:r>
            <a:r>
              <a:rPr lang="en-US" b="1" dirty="0">
                <a:solidFill>
                  <a:srgbClr val="0070C0"/>
                </a:solidFill>
              </a:rPr>
              <a:t>&lt;M){</a:t>
            </a:r>
          </a:p>
          <a:p>
            <a:r>
              <a:rPr lang="sr-Latn-ME" b="1" dirty="0">
                <a:solidFill>
                  <a:srgbClr val="0070C0"/>
                </a:solidFill>
              </a:rPr>
              <a:t> </a:t>
            </a:r>
            <a:r>
              <a:rPr lang="sr-Latn-ME" b="1" dirty="0" smtClean="0">
                <a:solidFill>
                  <a:srgbClr val="0070C0"/>
                </a:solidFill>
              </a:rPr>
              <a:t>        </a:t>
            </a:r>
            <a:r>
              <a:rPr lang="en-US" b="1" dirty="0" smtClean="0">
                <a:solidFill>
                  <a:srgbClr val="0070C0"/>
                </a:solidFill>
              </a:rPr>
              <a:t>j=</a:t>
            </a:r>
            <a:r>
              <a:rPr lang="en-US" b="1" dirty="0" err="1" smtClean="0">
                <a:solidFill>
                  <a:srgbClr val="0070C0"/>
                </a:solidFill>
              </a:rPr>
              <a:t>i</a:t>
            </a:r>
            <a:r>
              <a:rPr lang="en-US" b="1" dirty="0">
                <a:solidFill>
                  <a:srgbClr val="0070C0"/>
                </a:solidFill>
              </a:rPr>
              <a:t>;</a:t>
            </a:r>
          </a:p>
          <a:p>
            <a:r>
              <a:rPr lang="en-US" b="1" dirty="0">
                <a:solidFill>
                  <a:srgbClr val="0070C0"/>
                </a:solidFill>
              </a:rPr>
              <a:t>        while(j&gt;0 &amp;&amp; a[j]&lt;a[j-1]){</a:t>
            </a:r>
          </a:p>
          <a:p>
            <a:r>
              <a:rPr lang="en-US" b="1" dirty="0">
                <a:solidFill>
                  <a:srgbClr val="0070C0"/>
                </a:solidFill>
              </a:rPr>
              <a:t>            </a:t>
            </a:r>
            <a:r>
              <a:rPr lang="en-US" b="1" dirty="0" err="1">
                <a:solidFill>
                  <a:srgbClr val="0070C0"/>
                </a:solidFill>
              </a:rPr>
              <a:t>pom</a:t>
            </a:r>
            <a:r>
              <a:rPr lang="en-US" b="1" dirty="0">
                <a:solidFill>
                  <a:srgbClr val="0070C0"/>
                </a:solidFill>
              </a:rPr>
              <a:t>=a[j];</a:t>
            </a:r>
          </a:p>
          <a:p>
            <a:r>
              <a:rPr lang="en-US" b="1" dirty="0">
                <a:solidFill>
                  <a:srgbClr val="0070C0"/>
                </a:solidFill>
              </a:rPr>
              <a:t>            a[j]=a[j-1];</a:t>
            </a:r>
          </a:p>
          <a:p>
            <a:r>
              <a:rPr lang="en-US" b="1" dirty="0">
                <a:solidFill>
                  <a:srgbClr val="0070C0"/>
                </a:solidFill>
              </a:rPr>
              <a:t>            a[j-1]=</a:t>
            </a:r>
            <a:r>
              <a:rPr lang="en-US" b="1" dirty="0" err="1">
                <a:solidFill>
                  <a:srgbClr val="0070C0"/>
                </a:solidFill>
              </a:rPr>
              <a:t>pom</a:t>
            </a:r>
            <a:r>
              <a:rPr lang="en-US" b="1" dirty="0">
                <a:solidFill>
                  <a:srgbClr val="0070C0"/>
                </a:solidFill>
              </a:rPr>
              <a:t>;</a:t>
            </a:r>
          </a:p>
          <a:p>
            <a:r>
              <a:rPr lang="en-US" b="1" dirty="0">
                <a:solidFill>
                  <a:srgbClr val="0070C0"/>
                </a:solidFill>
              </a:rPr>
              <a:t>            j--;</a:t>
            </a:r>
          </a:p>
          <a:p>
            <a:r>
              <a:rPr lang="en-US" b="1" dirty="0">
                <a:solidFill>
                  <a:srgbClr val="0070C0"/>
                </a:solidFill>
              </a:rPr>
              <a:t>}</a:t>
            </a:r>
          </a:p>
          <a:p>
            <a:r>
              <a:rPr lang="en-US" b="1" dirty="0" smtClean="0">
                <a:solidFill>
                  <a:srgbClr val="0070C0"/>
                </a:solidFill>
              </a:rPr>
              <a:t>while(g[r</a:t>
            </a:r>
            <a:r>
              <a:rPr lang="en-US" b="1" dirty="0">
                <a:solidFill>
                  <a:srgbClr val="0070C0"/>
                </a:solidFill>
              </a:rPr>
              <a:t>]-1==</a:t>
            </a:r>
            <a:r>
              <a:rPr lang="en-US" b="1" dirty="0" err="1">
                <a:solidFill>
                  <a:srgbClr val="0070C0"/>
                </a:solidFill>
              </a:rPr>
              <a:t>i</a:t>
            </a:r>
            <a:r>
              <a:rPr lang="en-US" b="1" dirty="0">
                <a:solidFill>
                  <a:srgbClr val="0070C0"/>
                </a:solidFill>
              </a:rPr>
              <a:t>) {</a:t>
            </a:r>
            <a:r>
              <a:rPr lang="en-US" b="1" dirty="0" err="1">
                <a:solidFill>
                  <a:srgbClr val="0070C0"/>
                </a:solidFill>
              </a:rPr>
              <a:t>cout</a:t>
            </a:r>
            <a:r>
              <a:rPr lang="en-US" b="1" dirty="0">
                <a:solidFill>
                  <a:srgbClr val="0070C0"/>
                </a:solidFill>
              </a:rPr>
              <a:t>&lt;&lt;a[r]&lt;&lt;</a:t>
            </a:r>
            <a:r>
              <a:rPr lang="en-US" b="1" dirty="0" err="1">
                <a:solidFill>
                  <a:srgbClr val="0070C0"/>
                </a:solidFill>
              </a:rPr>
              <a:t>endl;r</a:t>
            </a:r>
            <a:r>
              <a:rPr lang="en-US" b="1" dirty="0">
                <a:solidFill>
                  <a:srgbClr val="0070C0"/>
                </a:solidFill>
              </a:rPr>
              <a:t>++;}</a:t>
            </a:r>
          </a:p>
          <a:p>
            <a:r>
              <a:rPr lang="en-US" b="1" dirty="0">
                <a:solidFill>
                  <a:srgbClr val="0070C0"/>
                </a:solidFill>
              </a:rPr>
              <a:t>        </a:t>
            </a:r>
            <a:r>
              <a:rPr lang="en-US" b="1" dirty="0" err="1">
                <a:solidFill>
                  <a:srgbClr val="0070C0"/>
                </a:solidFill>
              </a:rPr>
              <a:t>i</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7" name="TextBox 6"/>
          <p:cNvSpPr txBox="1"/>
          <p:nvPr/>
        </p:nvSpPr>
        <p:spPr>
          <a:xfrm>
            <a:off x="5029200" y="1066800"/>
            <a:ext cx="1752600" cy="646331"/>
          </a:xfrm>
          <a:prstGeom prst="rect">
            <a:avLst/>
          </a:prstGeom>
          <a:noFill/>
          <a:ln>
            <a:solidFill>
              <a:srgbClr val="C00000"/>
            </a:solidFill>
          </a:ln>
        </p:spPr>
        <p:txBody>
          <a:bodyPr wrap="square" rtlCol="0">
            <a:spAutoFit/>
          </a:bodyPr>
          <a:lstStyle/>
          <a:p>
            <a:r>
              <a:rPr lang="en-US" b="1" dirty="0" smtClean="0">
                <a:solidFill>
                  <a:srgbClr val="0070C0"/>
                </a:solidFill>
              </a:rPr>
              <a:t>return </a:t>
            </a:r>
            <a:r>
              <a:rPr lang="en-US" b="1" dirty="0">
                <a:solidFill>
                  <a:srgbClr val="0070C0"/>
                </a:solidFill>
              </a:rPr>
              <a:t>0;</a:t>
            </a:r>
          </a:p>
          <a:p>
            <a:r>
              <a:rPr lang="en-US" b="1" dirty="0" smtClean="0">
                <a:solidFill>
                  <a:srgbClr val="0070C0"/>
                </a:solidFill>
              </a:rPr>
              <a:t>}</a:t>
            </a:r>
            <a:endParaRPr lang="en-US" b="1" dirty="0">
              <a:solidFill>
                <a:srgbClr val="0070C0"/>
              </a:solidFill>
            </a:endParaRPr>
          </a:p>
        </p:txBody>
      </p:sp>
      <p:sp>
        <p:nvSpPr>
          <p:cNvPr id="8" name="Title 1"/>
          <p:cNvSpPr txBox="1">
            <a:spLocks/>
          </p:cNvSpPr>
          <p:nvPr/>
        </p:nvSpPr>
        <p:spPr>
          <a:xfrm>
            <a:off x="5410200" y="1600200"/>
            <a:ext cx="27432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Quick sort</a:t>
            </a:r>
            <a:endParaRPr lang="en-US" dirty="0"/>
          </a:p>
        </p:txBody>
      </p:sp>
      <p:cxnSp>
        <p:nvCxnSpPr>
          <p:cNvPr id="10" name="Straight Connector 9"/>
          <p:cNvCxnSpPr/>
          <p:nvPr/>
        </p:nvCxnSpPr>
        <p:spPr>
          <a:xfrm>
            <a:off x="4800600" y="1828800"/>
            <a:ext cx="0" cy="49530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00600" y="2438400"/>
            <a:ext cx="4343400" cy="4247317"/>
          </a:xfrm>
          <a:prstGeom prst="rect">
            <a:avLst/>
          </a:prstGeom>
          <a:noFill/>
        </p:spPr>
        <p:txBody>
          <a:bodyPr wrap="square" rtlCol="0">
            <a:spAutoFit/>
          </a:bodyPr>
          <a:lstStyle/>
          <a:p>
            <a:r>
              <a:rPr lang="sr-Latn-ME" dirty="0" smtClean="0"/>
              <a:t>Jedan od najboljih algoritama sortiranja je </a:t>
            </a:r>
            <a:r>
              <a:rPr lang="sr-Latn-ME" b="1" dirty="0" smtClean="0">
                <a:solidFill>
                  <a:srgbClr val="C00000"/>
                </a:solidFill>
              </a:rPr>
              <a:t>Quick</a:t>
            </a:r>
            <a:r>
              <a:rPr lang="sr-Latn-ME" dirty="0" smtClean="0"/>
              <a:t> (brzi) </a:t>
            </a:r>
            <a:r>
              <a:rPr lang="sr-Latn-ME" b="1" dirty="0" smtClean="0">
                <a:solidFill>
                  <a:srgbClr val="C00000"/>
                </a:solidFill>
              </a:rPr>
              <a:t>sort</a:t>
            </a:r>
            <a:r>
              <a:rPr lang="sr-Latn-ME" dirty="0" smtClean="0"/>
              <a:t>.</a:t>
            </a:r>
          </a:p>
          <a:p>
            <a:r>
              <a:rPr lang="sr-Latn-ME" dirty="0" smtClean="0"/>
              <a:t>Radi tako što poredi sve članove niza sa jednim (naziva se </a:t>
            </a:r>
            <a:r>
              <a:rPr lang="sr-Latn-ME" b="1" dirty="0" smtClean="0">
                <a:solidFill>
                  <a:srgbClr val="C00000"/>
                </a:solidFill>
              </a:rPr>
              <a:t>pivot</a:t>
            </a:r>
            <a:r>
              <a:rPr lang="sr-Latn-ME" dirty="0" smtClean="0"/>
              <a:t>) slično kao Selection sort algoritmi. </a:t>
            </a:r>
          </a:p>
          <a:p>
            <a:r>
              <a:rPr lang="sr-Latn-ME" dirty="0" smtClean="0"/>
              <a:t>Postavlja sve elemente koji su manji od pivota ispred njega a sve veće iza njega.</a:t>
            </a:r>
          </a:p>
          <a:p>
            <a:r>
              <a:rPr lang="sr-Latn-ME" dirty="0" smtClean="0"/>
              <a:t>Nakon toga rekurzivo se primjenjuje quick sort na manje i na veće elemente niza.</a:t>
            </a:r>
          </a:p>
          <a:p>
            <a:r>
              <a:rPr lang="sr-Latn-ME" dirty="0" smtClean="0"/>
              <a:t>Ako je podjela približno na pola članova složenost je </a:t>
            </a:r>
            <a:r>
              <a:rPr lang="sr-Latn-ME" b="1" dirty="0" smtClean="0">
                <a:solidFill>
                  <a:srgbClr val="C00000"/>
                </a:solidFill>
              </a:rPr>
              <a:t>O(</a:t>
            </a:r>
            <a:r>
              <a:rPr lang="sr-Latn-ME" b="1" i="1" dirty="0" smtClean="0">
                <a:solidFill>
                  <a:srgbClr val="C00000"/>
                </a:solidFill>
              </a:rPr>
              <a:t>N</a:t>
            </a:r>
            <a:r>
              <a:rPr lang="sr-Latn-ME" b="1" dirty="0" smtClean="0">
                <a:solidFill>
                  <a:srgbClr val="C00000"/>
                </a:solidFill>
              </a:rPr>
              <a:t>log</a:t>
            </a:r>
            <a:r>
              <a:rPr lang="sr-Latn-ME" b="1" baseline="-25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Postoje varijante koje rade i u slučaju npr. sortiranih nizova kada quick sort u osnovnoj varijanti slabo funkcioniše.</a:t>
            </a:r>
            <a:endParaRPr lang="en-US" dirty="0"/>
          </a:p>
        </p:txBody>
      </p:sp>
    </p:spTree>
    <p:extLst>
      <p:ext uri="{BB962C8B-B14F-4D97-AF65-F5344CB8AC3E}">
        <p14:creationId xmlns:p14="http://schemas.microsoft.com/office/powerpoint/2010/main" val="5641536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638800"/>
          </a:xfrm>
        </p:spPr>
        <p:txBody>
          <a:bodyPr/>
          <a:lstStyle/>
          <a:p>
            <a:r>
              <a:rPr lang="sr-Latn-ME" dirty="0" smtClean="0"/>
              <a:t>Za </a:t>
            </a:r>
            <a:r>
              <a:rPr lang="sr-Latn-ME" i="1" dirty="0" smtClean="0"/>
              <a:t>f</a:t>
            </a:r>
            <a:r>
              <a:rPr lang="sr-Latn-ME" dirty="0" smtClean="0"/>
              <a:t>(</a:t>
            </a:r>
            <a:r>
              <a:rPr lang="sr-Latn-ME" i="1" dirty="0" smtClean="0"/>
              <a:t>n</a:t>
            </a:r>
            <a:r>
              <a:rPr lang="sr-Latn-ME" dirty="0" smtClean="0"/>
              <a:t>) i </a:t>
            </a:r>
            <a:r>
              <a:rPr lang="sr-Latn-ME" i="1" dirty="0" smtClean="0"/>
              <a:t>g</a:t>
            </a:r>
            <a:r>
              <a:rPr lang="sr-Latn-ME" dirty="0" smtClean="0"/>
              <a:t>(</a:t>
            </a:r>
            <a:r>
              <a:rPr lang="sr-Latn-ME" i="1" dirty="0" smtClean="0"/>
              <a:t>n</a:t>
            </a:r>
            <a:r>
              <a:rPr lang="sr-Latn-ME" dirty="0" smtClean="0"/>
              <a:t>) asimptotski nenegativne funkcije dokazati max(</a:t>
            </a:r>
            <a:r>
              <a:rPr lang="sr-Latn-ME" i="1" dirty="0" smtClean="0"/>
              <a:t>f</a:t>
            </a:r>
            <a:r>
              <a:rPr lang="sr-Latn-ME" dirty="0" smtClean="0"/>
              <a:t>(</a:t>
            </a:r>
            <a:r>
              <a:rPr lang="sr-Latn-ME" i="1" dirty="0" smtClean="0"/>
              <a:t>n</a:t>
            </a:r>
            <a:r>
              <a:rPr lang="sr-Latn-ME" dirty="0" smtClean="0"/>
              <a:t>),</a:t>
            </a:r>
            <a:r>
              <a:rPr lang="sr-Latn-ME" i="1" dirty="0" smtClean="0"/>
              <a:t>g</a:t>
            </a:r>
            <a:r>
              <a:rPr lang="sr-Latn-ME" dirty="0" smtClean="0"/>
              <a:t>(</a:t>
            </a:r>
            <a:r>
              <a:rPr lang="sr-Latn-ME" i="1" dirty="0" smtClean="0"/>
              <a:t>n</a:t>
            </a:r>
            <a:r>
              <a:rPr lang="sr-Latn-ME" dirty="0" smtClean="0"/>
              <a:t>))=</a:t>
            </a:r>
            <a:r>
              <a:rPr lang="sr-Latn-ME" dirty="0" smtClean="0">
                <a:latin typeface="Symbol" pitchFamily="18" charset="2"/>
              </a:rPr>
              <a:t>Q</a:t>
            </a:r>
            <a:r>
              <a:rPr lang="sr-Latn-ME" dirty="0" smtClean="0"/>
              <a:t>(</a:t>
            </a:r>
            <a:r>
              <a:rPr lang="sr-Latn-ME" i="1" dirty="0" smtClean="0"/>
              <a:t>f</a:t>
            </a:r>
            <a:r>
              <a:rPr lang="sr-Latn-ME" dirty="0" smtClean="0"/>
              <a:t>(</a:t>
            </a:r>
            <a:r>
              <a:rPr lang="sr-Latn-ME" i="1" dirty="0" smtClean="0"/>
              <a:t>n</a:t>
            </a:r>
            <a:r>
              <a:rPr lang="sr-Latn-ME" dirty="0" smtClean="0"/>
              <a:t>)+</a:t>
            </a:r>
            <a:r>
              <a:rPr lang="sr-Latn-ME" i="1" dirty="0"/>
              <a:t>g</a:t>
            </a:r>
            <a:r>
              <a:rPr lang="sr-Latn-ME" dirty="0"/>
              <a:t>(</a:t>
            </a:r>
            <a:r>
              <a:rPr lang="sr-Latn-ME" i="1" dirty="0"/>
              <a:t>n</a:t>
            </a:r>
            <a:r>
              <a:rPr lang="sr-Latn-ME" dirty="0" smtClean="0"/>
              <a:t>)).</a:t>
            </a:r>
          </a:p>
          <a:p>
            <a:r>
              <a:rPr lang="sr-Latn-ME" dirty="0" smtClean="0"/>
              <a:t>Da li važi 2</a:t>
            </a:r>
            <a:r>
              <a:rPr lang="sr-Latn-ME" i="1" baseline="30000" dirty="0" smtClean="0"/>
              <a:t>n</a:t>
            </a:r>
            <a:r>
              <a:rPr lang="sr-Latn-ME" baseline="30000" dirty="0" smtClean="0"/>
              <a:t>+1</a:t>
            </a:r>
            <a:r>
              <a:rPr lang="sr-Latn-ME" dirty="0" smtClean="0"/>
              <a:t>=O(2</a:t>
            </a:r>
            <a:r>
              <a:rPr lang="sr-Latn-ME" i="1" baseline="30000" dirty="0" smtClean="0"/>
              <a:t>n</a:t>
            </a:r>
            <a:r>
              <a:rPr lang="sr-Latn-ME" dirty="0" smtClean="0"/>
              <a:t>) i 2</a:t>
            </a:r>
            <a:r>
              <a:rPr lang="sr-Latn-ME" baseline="30000" dirty="0" smtClean="0"/>
              <a:t>2</a:t>
            </a:r>
            <a:r>
              <a:rPr lang="sr-Latn-ME" i="1" baseline="30000" dirty="0" smtClean="0"/>
              <a:t>n</a:t>
            </a:r>
            <a:r>
              <a:rPr lang="sr-Latn-ME" dirty="0" smtClean="0"/>
              <a:t>=</a:t>
            </a:r>
            <a:r>
              <a:rPr lang="sr-Latn-ME" i="1" dirty="0" smtClean="0"/>
              <a:t>O</a:t>
            </a:r>
            <a:r>
              <a:rPr lang="sr-Latn-ME" dirty="0" smtClean="0"/>
              <a:t>(2</a:t>
            </a:r>
            <a:r>
              <a:rPr lang="sr-Latn-ME" i="1" baseline="30000" dirty="0" smtClean="0"/>
              <a:t>n</a:t>
            </a:r>
            <a:r>
              <a:rPr lang="sr-Latn-ME" dirty="0" smtClean="0"/>
              <a:t>)?</a:t>
            </a:r>
          </a:p>
          <a:p>
            <a:r>
              <a:rPr lang="sr-Latn-ME" dirty="0" smtClean="0"/>
              <a:t>Dokazati da </a:t>
            </a:r>
            <a:r>
              <a:rPr lang="sr-Latn-ME" i="1" dirty="0" smtClean="0"/>
              <a:t>o</a:t>
            </a:r>
            <a:r>
              <a:rPr lang="sr-Latn-ME" dirty="0" smtClean="0"/>
              <a:t>(</a:t>
            </a:r>
            <a:r>
              <a:rPr lang="sr-Latn-ME" i="1" dirty="0" smtClean="0"/>
              <a:t>f</a:t>
            </a:r>
            <a:r>
              <a:rPr lang="sr-Latn-ME" dirty="0" smtClean="0"/>
              <a:t>(</a:t>
            </a:r>
            <a:r>
              <a:rPr lang="sr-Latn-ME" i="1" dirty="0" smtClean="0"/>
              <a:t>n</a:t>
            </a:r>
            <a:r>
              <a:rPr lang="sr-Latn-ME" dirty="0" smtClean="0"/>
              <a:t>))</a:t>
            </a:r>
            <a:r>
              <a:rPr lang="sr-Latn-ME" dirty="0" smtClean="0">
                <a:sym typeface="Symbol"/>
              </a:rPr>
              <a:t></a:t>
            </a:r>
            <a:r>
              <a:rPr lang="en-US" dirty="0" smtClean="0">
                <a:latin typeface="Symbol" pitchFamily="18" charset="2"/>
              </a:rPr>
              <a:t>w</a:t>
            </a:r>
            <a:r>
              <a:rPr lang="sr-Latn-ME" dirty="0" smtClean="0"/>
              <a:t>(</a:t>
            </a:r>
            <a:r>
              <a:rPr lang="sr-Latn-ME" i="1" dirty="0" smtClean="0"/>
              <a:t>f</a:t>
            </a:r>
            <a:r>
              <a:rPr lang="sr-Latn-ME" dirty="0" smtClean="0"/>
              <a:t>(</a:t>
            </a:r>
            <a:r>
              <a:rPr lang="sr-Latn-ME" i="1" dirty="0" smtClean="0"/>
              <a:t>n</a:t>
            </a:r>
            <a:r>
              <a:rPr lang="sr-Latn-ME" dirty="0" smtClean="0"/>
              <a:t>)) je prazan skup.</a:t>
            </a:r>
          </a:p>
          <a:p>
            <a:r>
              <a:rPr lang="sr-Latn-ME" dirty="0" smtClean="0"/>
              <a:t>Dokazati da važi </a:t>
            </a:r>
            <a:r>
              <a:rPr lang="sr-Latn-ME" i="1" dirty="0" smtClean="0"/>
              <a:t>n</a:t>
            </a:r>
            <a:r>
              <a:rPr lang="sr-Latn-ME" dirty="0" smtClean="0"/>
              <a:t>!=</a:t>
            </a:r>
            <a:r>
              <a:rPr lang="en-US" dirty="0" smtClean="0">
                <a:latin typeface="Symbol" pitchFamily="18" charset="2"/>
              </a:rPr>
              <a:t>w</a:t>
            </a:r>
            <a:r>
              <a:rPr lang="sr-Latn-ME" dirty="0" smtClean="0"/>
              <a:t>(2</a:t>
            </a:r>
            <a:r>
              <a:rPr lang="sr-Latn-ME" i="1" baseline="30000" dirty="0" smtClean="0"/>
              <a:t>n</a:t>
            </a:r>
            <a:r>
              <a:rPr lang="sr-Latn-ME" dirty="0" smtClean="0"/>
              <a:t>) i </a:t>
            </a:r>
            <a:r>
              <a:rPr lang="sr-Latn-ME" i="1" dirty="0" smtClean="0"/>
              <a:t>n</a:t>
            </a:r>
            <a:r>
              <a:rPr lang="sr-Latn-ME" dirty="0" smtClean="0"/>
              <a:t>!</a:t>
            </a:r>
            <a:r>
              <a:rPr lang="sr-Latn-ME" i="1" baseline="30000" dirty="0" smtClean="0"/>
              <a:t> </a:t>
            </a:r>
            <a:r>
              <a:rPr lang="sr-Latn-ME" dirty="0" smtClean="0"/>
              <a:t>=</a:t>
            </a:r>
            <a:r>
              <a:rPr lang="sr-Latn-ME" i="1" dirty="0" smtClean="0"/>
              <a:t>o</a:t>
            </a:r>
            <a:r>
              <a:rPr lang="sr-Latn-ME" dirty="0" smtClean="0"/>
              <a:t>(</a:t>
            </a:r>
            <a:r>
              <a:rPr lang="sr-Latn-ME" i="1" dirty="0" smtClean="0"/>
              <a:t>n</a:t>
            </a:r>
            <a:r>
              <a:rPr lang="sr-Latn-ME" i="1" baseline="30000" dirty="0" smtClean="0"/>
              <a:t>n</a:t>
            </a:r>
            <a:r>
              <a:rPr lang="sr-Latn-ME" dirty="0" smtClean="0"/>
              <a:t>).</a:t>
            </a:r>
          </a:p>
          <a:p>
            <a:r>
              <a:rPr lang="sr-Latn-ME" dirty="0" smtClean="0"/>
              <a:t>Da li su sljedeće dvije funkcije sa polinomijalnom granicom:</a:t>
            </a:r>
            <a:endParaRPr lang="en-US" dirty="0" smtClean="0"/>
          </a:p>
          <a:p>
            <a:endParaRPr lang="en-US" dirty="0"/>
          </a:p>
          <a:p>
            <a:r>
              <a:rPr lang="en-US" dirty="0" err="1" smtClean="0"/>
              <a:t>Koja</a:t>
            </a:r>
            <a:r>
              <a:rPr lang="en-US" dirty="0" smtClean="0"/>
              <a:t> je  od </a:t>
            </a:r>
            <a:r>
              <a:rPr lang="en-US" dirty="0" err="1" smtClean="0"/>
              <a:t>sl</a:t>
            </a:r>
            <a:r>
              <a:rPr lang="sr-Latn-ME" dirty="0" smtClean="0"/>
              <a:t>j</a:t>
            </a:r>
            <a:r>
              <a:rPr lang="en-US" dirty="0" err="1" smtClean="0"/>
              <a:t>ede</a:t>
            </a:r>
            <a:r>
              <a:rPr lang="sr-Latn-ME" dirty="0" smtClean="0"/>
              <a:t>će dvije funkcije asimptotski veća </a:t>
            </a:r>
            <a:r>
              <a:rPr lang="sr-Latn-ME" dirty="0"/>
              <a:t/>
            </a:r>
            <a:br>
              <a:rPr lang="sr-Latn-ME" dirty="0"/>
            </a:br>
            <a:r>
              <a:rPr lang="sr-Latn-ME" dirty="0" smtClean="0"/>
              <a:t>	log</a:t>
            </a:r>
            <a:r>
              <a:rPr lang="en-US" dirty="0" smtClean="0"/>
              <a:t>(log*</a:t>
            </a:r>
            <a:r>
              <a:rPr lang="en-US" i="1" dirty="0" smtClean="0"/>
              <a:t>n</a:t>
            </a:r>
            <a:r>
              <a:rPr lang="en-US" dirty="0" smtClean="0"/>
              <a:t>)		log*(</a:t>
            </a:r>
            <a:r>
              <a:rPr lang="en-US" dirty="0" err="1" smtClean="0"/>
              <a:t>log</a:t>
            </a:r>
            <a:r>
              <a:rPr lang="en-US" i="1" dirty="0" err="1" smtClean="0"/>
              <a:t>n</a:t>
            </a:r>
            <a:r>
              <a:rPr lang="en-US" dirty="0" smtClean="0"/>
              <a:t>)</a:t>
            </a:r>
          </a:p>
          <a:p>
            <a:r>
              <a:rPr lang="en-US" dirty="0" err="1" smtClean="0"/>
              <a:t>Pokazati</a:t>
            </a:r>
            <a:r>
              <a:rPr lang="en-US" dirty="0" smtClean="0"/>
              <a:t> da </a:t>
            </a:r>
            <a:r>
              <a:rPr lang="en-US" dirty="0" err="1" smtClean="0"/>
              <a:t>zlatni</a:t>
            </a:r>
            <a:r>
              <a:rPr lang="en-US" dirty="0" smtClean="0"/>
              <a:t> </a:t>
            </a:r>
            <a:r>
              <a:rPr lang="en-US" dirty="0" err="1" smtClean="0"/>
              <a:t>odnos</a:t>
            </a:r>
            <a:r>
              <a:rPr lang="en-US" dirty="0" smtClean="0"/>
              <a:t> (</a:t>
            </a:r>
            <a:r>
              <a:rPr lang="en-US" dirty="0" err="1" smtClean="0"/>
              <a:t>kod</a:t>
            </a:r>
            <a:r>
              <a:rPr lang="en-US" dirty="0" smtClean="0"/>
              <a:t> </a:t>
            </a:r>
            <a:r>
              <a:rPr lang="en-US" dirty="0" err="1" smtClean="0"/>
              <a:t>Fibon</a:t>
            </a:r>
            <a:r>
              <a:rPr lang="sr-Latn-ME" dirty="0" smtClean="0"/>
              <a:t>ačijevih brojeva) i njegova konjugovana vrijednost zadovoljavaju jednačinu </a:t>
            </a:r>
            <a:r>
              <a:rPr lang="sr-Latn-ME" i="1" dirty="0" smtClean="0"/>
              <a:t>x</a:t>
            </a:r>
            <a:r>
              <a:rPr lang="sr-Latn-ME" baseline="30000" dirty="0" smtClean="0"/>
              <a:t>2</a:t>
            </a:r>
            <a:r>
              <a:rPr lang="sr-Latn-ME" dirty="0" smtClean="0"/>
              <a:t>=</a:t>
            </a:r>
            <a:r>
              <a:rPr lang="sr-Latn-ME" i="1" dirty="0" smtClean="0"/>
              <a:t>x</a:t>
            </a:r>
            <a:r>
              <a:rPr lang="sr-Latn-ME" dirty="0" smtClean="0"/>
              <a:t>+1.</a:t>
            </a:r>
          </a:p>
          <a:p>
            <a:r>
              <a:rPr lang="sr-Latn-ME" dirty="0" smtClean="0"/>
              <a:t>Pokazati da Fibonačijevi brojevi zadovoljavaju</a:t>
            </a:r>
          </a:p>
          <a:p>
            <a:pPr marL="0" indent="0" algn="ctr">
              <a:buNone/>
            </a:pPr>
            <a:endParaRPr lang="sr-Latn-ME"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1144438743"/>
              </p:ext>
            </p:extLst>
          </p:nvPr>
        </p:nvGraphicFramePr>
        <p:xfrm>
          <a:off x="1600200" y="3606800"/>
          <a:ext cx="965200" cy="431800"/>
        </p:xfrm>
        <a:graphic>
          <a:graphicData uri="http://schemas.openxmlformats.org/presentationml/2006/ole">
            <mc:AlternateContent xmlns:mc="http://schemas.openxmlformats.org/markup-compatibility/2006">
              <mc:Choice xmlns:v="urn:schemas-microsoft-com:vml" Requires="v">
                <p:oleObj spid="_x0000_s18047" name="Equation" r:id="rId3" imgW="965160" imgH="431640" progId="Equation.DSMT4">
                  <p:embed/>
                </p:oleObj>
              </mc:Choice>
              <mc:Fallback>
                <p:oleObj name="Equation" r:id="rId3" imgW="965160" imgH="431640" progId="Equation.DSMT4">
                  <p:embed/>
                  <p:pic>
                    <p:nvPicPr>
                      <p:cNvPr id="0" name=""/>
                      <p:cNvPicPr/>
                      <p:nvPr/>
                    </p:nvPicPr>
                    <p:blipFill>
                      <a:blip r:embed="rId4"/>
                      <a:stretch>
                        <a:fillRect/>
                      </a:stretch>
                    </p:blipFill>
                    <p:spPr>
                      <a:xfrm>
                        <a:off x="1600200" y="3606800"/>
                        <a:ext cx="965200" cy="4318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862668095"/>
              </p:ext>
            </p:extLst>
          </p:nvPr>
        </p:nvGraphicFramePr>
        <p:xfrm>
          <a:off x="3733800" y="3568700"/>
          <a:ext cx="1397000" cy="431800"/>
        </p:xfrm>
        <a:graphic>
          <a:graphicData uri="http://schemas.openxmlformats.org/presentationml/2006/ole">
            <mc:AlternateContent xmlns:mc="http://schemas.openxmlformats.org/markup-compatibility/2006">
              <mc:Choice xmlns:v="urn:schemas-microsoft-com:vml" Requires="v">
                <p:oleObj spid="_x0000_s18048" name="Equation" r:id="rId5" imgW="1396800" imgH="431640" progId="Equation.DSMT4">
                  <p:embed/>
                </p:oleObj>
              </mc:Choice>
              <mc:Fallback>
                <p:oleObj name="Equation" r:id="rId5" imgW="1396800" imgH="431640" progId="Equation.DSMT4">
                  <p:embed/>
                  <p:pic>
                    <p:nvPicPr>
                      <p:cNvPr id="0" name=""/>
                      <p:cNvPicPr/>
                      <p:nvPr/>
                    </p:nvPicPr>
                    <p:blipFill>
                      <a:blip r:embed="rId6"/>
                      <a:stretch>
                        <a:fillRect/>
                      </a:stretch>
                    </p:blipFill>
                    <p:spPr>
                      <a:xfrm>
                        <a:off x="3733800" y="3568700"/>
                        <a:ext cx="1397000" cy="4318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75955436"/>
              </p:ext>
            </p:extLst>
          </p:nvPr>
        </p:nvGraphicFramePr>
        <p:xfrm>
          <a:off x="203200" y="6035675"/>
          <a:ext cx="1282700" cy="787400"/>
        </p:xfrm>
        <a:graphic>
          <a:graphicData uri="http://schemas.openxmlformats.org/presentationml/2006/ole">
            <mc:AlternateContent xmlns:mc="http://schemas.openxmlformats.org/markup-compatibility/2006">
              <mc:Choice xmlns:v="urn:schemas-microsoft-com:vml" Requires="v">
                <p:oleObj spid="_x0000_s18049" name="Equation" r:id="rId7" imgW="1282680" imgH="787320" progId="Equation.DSMT4">
                  <p:embed/>
                </p:oleObj>
              </mc:Choice>
              <mc:Fallback>
                <p:oleObj name="Equation" r:id="rId7" imgW="1282680" imgH="787320" progId="Equation.DSMT4">
                  <p:embed/>
                  <p:pic>
                    <p:nvPicPr>
                      <p:cNvPr id="0" name=""/>
                      <p:cNvPicPr/>
                      <p:nvPr/>
                    </p:nvPicPr>
                    <p:blipFill>
                      <a:blip r:embed="rId8"/>
                      <a:stretch>
                        <a:fillRect/>
                      </a:stretch>
                    </p:blipFill>
                    <p:spPr>
                      <a:xfrm>
                        <a:off x="203200" y="6035675"/>
                        <a:ext cx="1282700" cy="7874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646199126"/>
              </p:ext>
            </p:extLst>
          </p:nvPr>
        </p:nvGraphicFramePr>
        <p:xfrm>
          <a:off x="6858000" y="5638800"/>
          <a:ext cx="1422400" cy="838200"/>
        </p:xfrm>
        <a:graphic>
          <a:graphicData uri="http://schemas.openxmlformats.org/presentationml/2006/ole">
            <mc:AlternateContent xmlns:mc="http://schemas.openxmlformats.org/markup-compatibility/2006">
              <mc:Choice xmlns:v="urn:schemas-microsoft-com:vml" Requires="v">
                <p:oleObj spid="_x0000_s18050" name="Equation" r:id="rId9" imgW="1422360" imgH="838080" progId="Equation.DSMT4">
                  <p:embed/>
                </p:oleObj>
              </mc:Choice>
              <mc:Fallback>
                <p:oleObj name="Equation" r:id="rId9" imgW="1422360" imgH="838080" progId="Equation.DSMT4">
                  <p:embed/>
                  <p:pic>
                    <p:nvPicPr>
                      <p:cNvPr id="0" name=""/>
                      <p:cNvPicPr/>
                      <p:nvPr/>
                    </p:nvPicPr>
                    <p:blipFill>
                      <a:blip r:embed="rId10"/>
                      <a:stretch>
                        <a:fillRect/>
                      </a:stretch>
                    </p:blipFill>
                    <p:spPr>
                      <a:xfrm>
                        <a:off x="6858000" y="5638800"/>
                        <a:ext cx="1422400" cy="838200"/>
                      </a:xfrm>
                      <a:prstGeom prst="rect">
                        <a:avLst/>
                      </a:prstGeom>
                    </p:spPr>
                  </p:pic>
                </p:oleObj>
              </mc:Fallback>
            </mc:AlternateContent>
          </a:graphicData>
        </a:graphic>
      </p:graphicFrame>
      <p:sp>
        <p:nvSpPr>
          <p:cNvPr id="9" name="TextBox 8"/>
          <p:cNvSpPr txBox="1"/>
          <p:nvPr/>
        </p:nvSpPr>
        <p:spPr>
          <a:xfrm>
            <a:off x="1600200" y="6248400"/>
            <a:ext cx="2133600" cy="369332"/>
          </a:xfrm>
          <a:prstGeom prst="rect">
            <a:avLst/>
          </a:prstGeom>
          <a:noFill/>
        </p:spPr>
        <p:txBody>
          <a:bodyPr wrap="square" rtlCol="0">
            <a:spAutoFit/>
          </a:bodyPr>
          <a:lstStyle/>
          <a:p>
            <a:r>
              <a:rPr lang="en-US" dirty="0" err="1" smtClean="0"/>
              <a:t>Zlatni</a:t>
            </a:r>
            <a:r>
              <a:rPr lang="en-US" dirty="0" smtClean="0"/>
              <a:t> </a:t>
            </a:r>
            <a:r>
              <a:rPr lang="en-US" dirty="0" err="1" smtClean="0"/>
              <a:t>odnos</a:t>
            </a:r>
            <a:r>
              <a:rPr lang="en-US" dirty="0" smtClean="0"/>
              <a:t>.</a:t>
            </a:r>
            <a:endParaRPr lang="en-US" dirty="0"/>
          </a:p>
        </p:txBody>
      </p:sp>
      <p:graphicFrame>
        <p:nvGraphicFramePr>
          <p:cNvPr id="10" name="Object 9"/>
          <p:cNvGraphicFramePr>
            <a:graphicFrameLocks noChangeAspect="1"/>
          </p:cNvGraphicFramePr>
          <p:nvPr>
            <p:extLst>
              <p:ext uri="{D42A27DB-BD31-4B8C-83A1-F6EECF244321}">
                <p14:modId xmlns:p14="http://schemas.microsoft.com/office/powerpoint/2010/main" val="2834888826"/>
              </p:ext>
            </p:extLst>
          </p:nvPr>
        </p:nvGraphicFramePr>
        <p:xfrm>
          <a:off x="3657600" y="6038850"/>
          <a:ext cx="1270000" cy="787400"/>
        </p:xfrm>
        <a:graphic>
          <a:graphicData uri="http://schemas.openxmlformats.org/presentationml/2006/ole">
            <mc:AlternateContent xmlns:mc="http://schemas.openxmlformats.org/markup-compatibility/2006">
              <mc:Choice xmlns:v="urn:schemas-microsoft-com:vml" Requires="v">
                <p:oleObj spid="_x0000_s18051" name="Equation" r:id="rId11" imgW="1269720" imgH="787320" progId="Equation.DSMT4">
                  <p:embed/>
                </p:oleObj>
              </mc:Choice>
              <mc:Fallback>
                <p:oleObj name="Equation" r:id="rId11" imgW="1269720" imgH="787320" progId="Equation.DSMT4">
                  <p:embed/>
                  <p:pic>
                    <p:nvPicPr>
                      <p:cNvPr id="0" name=""/>
                      <p:cNvPicPr/>
                      <p:nvPr/>
                    </p:nvPicPr>
                    <p:blipFill>
                      <a:blip r:embed="rId12"/>
                      <a:stretch>
                        <a:fillRect/>
                      </a:stretch>
                    </p:blipFill>
                    <p:spPr>
                      <a:xfrm>
                        <a:off x="3657600" y="6038850"/>
                        <a:ext cx="1270000" cy="787400"/>
                      </a:xfrm>
                      <a:prstGeom prst="rect">
                        <a:avLst/>
                      </a:prstGeom>
                    </p:spPr>
                  </p:pic>
                </p:oleObj>
              </mc:Fallback>
            </mc:AlternateContent>
          </a:graphicData>
        </a:graphic>
      </p:graphicFrame>
    </p:spTree>
    <p:extLst>
      <p:ext uri="{BB962C8B-B14F-4D97-AF65-F5344CB8AC3E}">
        <p14:creationId xmlns:p14="http://schemas.microsoft.com/office/powerpoint/2010/main" val="38737859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3810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219200"/>
            <a:ext cx="9144000" cy="5638800"/>
          </a:xfrm>
        </p:spPr>
        <p:txBody>
          <a:bodyPr/>
          <a:lstStyle/>
          <a:p>
            <a:r>
              <a:rPr lang="sr-Latn-ME" dirty="0" smtClean="0"/>
              <a:t>Pokazati da </a:t>
            </a:r>
            <a:r>
              <a:rPr lang="sr-Latn-ME" i="1" dirty="0" smtClean="0"/>
              <a:t>k</a:t>
            </a:r>
            <a:r>
              <a:rPr lang="sr-Latn-ME" dirty="0" smtClean="0"/>
              <a:t>ln</a:t>
            </a:r>
            <a:r>
              <a:rPr lang="sr-Latn-ME" i="1" dirty="0" smtClean="0"/>
              <a:t>k</a:t>
            </a:r>
            <a:r>
              <a:rPr lang="sr-Latn-ME" dirty="0" smtClean="0"/>
              <a:t>=</a:t>
            </a:r>
            <a:r>
              <a:rPr lang="sr-Latn-ME" dirty="0" smtClean="0">
                <a:latin typeface="Symbol" pitchFamily="18" charset="2"/>
              </a:rPr>
              <a:t>Q</a:t>
            </a:r>
            <a:r>
              <a:rPr lang="sr-Latn-ME" dirty="0" smtClean="0"/>
              <a:t>(</a:t>
            </a:r>
            <a:r>
              <a:rPr lang="sr-Latn-ME" i="1" dirty="0" smtClean="0"/>
              <a:t>n</a:t>
            </a:r>
            <a:r>
              <a:rPr lang="sr-Latn-ME" dirty="0" smtClean="0"/>
              <a:t>) implicira </a:t>
            </a:r>
            <a:r>
              <a:rPr lang="sr-Latn-ME" i="1" dirty="0" smtClean="0"/>
              <a:t>k</a:t>
            </a:r>
            <a:r>
              <a:rPr lang="sr-Latn-ME" dirty="0" smtClean="0"/>
              <a:t>=</a:t>
            </a:r>
            <a:r>
              <a:rPr lang="sr-Latn-ME" dirty="0" smtClean="0">
                <a:latin typeface="Symbol" pitchFamily="18" charset="2"/>
              </a:rPr>
              <a:t>Q</a:t>
            </a:r>
            <a:r>
              <a:rPr lang="sr-Latn-ME" dirty="0" smtClean="0"/>
              <a:t>(</a:t>
            </a:r>
            <a:r>
              <a:rPr lang="sr-Latn-ME" i="1" dirty="0" smtClean="0"/>
              <a:t>n</a:t>
            </a:r>
            <a:r>
              <a:rPr lang="sr-Latn-ME" dirty="0" smtClean="0"/>
              <a:t>/ln</a:t>
            </a:r>
            <a:r>
              <a:rPr lang="sr-Latn-ME" i="1" dirty="0" smtClean="0"/>
              <a:t>n</a:t>
            </a:r>
            <a:r>
              <a:rPr lang="sr-Latn-ME" dirty="0" smtClean="0"/>
              <a:t>).</a:t>
            </a:r>
          </a:p>
          <a:p>
            <a:r>
              <a:rPr lang="sr-Latn-ME" dirty="0" smtClean="0"/>
              <a:t>Data je polinomijalna funkcija:</a:t>
            </a:r>
            <a:br>
              <a:rPr lang="sr-Latn-ME" dirty="0" smtClean="0"/>
            </a:br>
            <a:r>
              <a:rPr lang="sr-Latn-ME" dirty="0" smtClean="0"/>
              <a:t/>
            </a:r>
            <a:br>
              <a:rPr lang="sr-Latn-ME" dirty="0" smtClean="0"/>
            </a:br>
            <a:r>
              <a:rPr lang="sr-Latn-ME" dirty="0" smtClean="0"/>
              <a:t>Pokazati: Ako je </a:t>
            </a:r>
            <a:r>
              <a:rPr lang="sr-Latn-ME" i="1" dirty="0" smtClean="0"/>
              <a:t>k</a:t>
            </a:r>
            <a:r>
              <a:rPr lang="sr-Latn-ME" dirty="0" smtClean="0"/>
              <a:t>≥</a:t>
            </a:r>
            <a:r>
              <a:rPr lang="sr-Latn-ME" i="1" dirty="0" smtClean="0"/>
              <a:t>d</a:t>
            </a:r>
            <a:r>
              <a:rPr lang="sr-Latn-ME" dirty="0" smtClean="0"/>
              <a:t> važi </a:t>
            </a:r>
            <a:r>
              <a:rPr lang="sr-Latn-ME" i="1" dirty="0" smtClean="0"/>
              <a:t>p</a:t>
            </a:r>
            <a:r>
              <a:rPr lang="sr-Latn-ME" dirty="0" smtClean="0"/>
              <a:t>(</a:t>
            </a:r>
            <a:r>
              <a:rPr lang="sr-Latn-ME" i="1" dirty="0" smtClean="0"/>
              <a:t>n</a:t>
            </a:r>
            <a:r>
              <a:rPr lang="sr-Latn-ME" dirty="0" smtClean="0"/>
              <a:t>)=</a:t>
            </a:r>
            <a:r>
              <a:rPr lang="sr-Latn-ME" i="1" dirty="0" smtClean="0"/>
              <a:t>O</a:t>
            </a:r>
            <a:r>
              <a:rPr lang="sr-Latn-ME" dirty="0" smtClean="0"/>
              <a:t>(</a:t>
            </a:r>
            <a:r>
              <a:rPr lang="sr-Latn-ME" i="1" dirty="0" smtClean="0"/>
              <a:t>n</a:t>
            </a:r>
            <a:r>
              <a:rPr lang="sr-Latn-ME" i="1" baseline="30000" dirty="0" smtClean="0"/>
              <a:t>k</a:t>
            </a:r>
            <a:r>
              <a:rPr lang="sr-Latn-ME" dirty="0" smtClean="0"/>
              <a:t>).</a:t>
            </a:r>
            <a:br>
              <a:rPr lang="sr-Latn-ME" dirty="0" smtClean="0"/>
            </a:br>
            <a:r>
              <a:rPr lang="sr-Latn-ME" dirty="0"/>
              <a:t>Ako je </a:t>
            </a:r>
            <a:r>
              <a:rPr lang="sr-Latn-ME" i="1" dirty="0" smtClean="0"/>
              <a:t>k</a:t>
            </a:r>
            <a:r>
              <a:rPr lang="sr-Latn-ME" dirty="0" smtClean="0">
                <a:sym typeface="Symbol"/>
              </a:rPr>
              <a:t></a:t>
            </a:r>
            <a:r>
              <a:rPr lang="sr-Latn-ME" i="1" dirty="0" smtClean="0"/>
              <a:t>d</a:t>
            </a:r>
            <a:r>
              <a:rPr lang="sr-Latn-ME" dirty="0" smtClean="0"/>
              <a:t> </a:t>
            </a:r>
            <a:r>
              <a:rPr lang="sr-Latn-ME" dirty="0"/>
              <a:t>važi </a:t>
            </a:r>
            <a:r>
              <a:rPr lang="sr-Latn-ME" i="1" dirty="0"/>
              <a:t>p</a:t>
            </a:r>
            <a:r>
              <a:rPr lang="sr-Latn-ME" dirty="0"/>
              <a:t>(</a:t>
            </a:r>
            <a:r>
              <a:rPr lang="sr-Latn-ME" i="1" dirty="0"/>
              <a:t>n</a:t>
            </a:r>
            <a:r>
              <a:rPr lang="sr-Latn-ME" dirty="0" smtClean="0"/>
              <a:t>)=</a:t>
            </a:r>
            <a:r>
              <a:rPr lang="sr-Latn-ME" dirty="0" smtClean="0">
                <a:latin typeface="Symbol" pitchFamily="18" charset="2"/>
              </a:rPr>
              <a:t>W</a:t>
            </a:r>
            <a:r>
              <a:rPr lang="sr-Latn-ME" dirty="0" smtClean="0"/>
              <a:t>(</a:t>
            </a:r>
            <a:r>
              <a:rPr lang="sr-Latn-ME" i="1" dirty="0" smtClean="0"/>
              <a:t>n</a:t>
            </a:r>
            <a:r>
              <a:rPr lang="sr-Latn-ME" i="1" baseline="30000" dirty="0" smtClean="0"/>
              <a:t>k</a:t>
            </a:r>
            <a:r>
              <a:rPr lang="sr-Latn-ME" dirty="0" smtClean="0"/>
              <a:t>). </a:t>
            </a:r>
            <a:r>
              <a:rPr lang="sr-Latn-ME" dirty="0"/>
              <a:t>Ako je </a:t>
            </a:r>
            <a:r>
              <a:rPr lang="sr-Latn-ME" i="1" dirty="0" smtClean="0"/>
              <a:t>k</a:t>
            </a:r>
            <a:r>
              <a:rPr lang="sr-Latn-ME" dirty="0" smtClean="0">
                <a:sym typeface="Symbol"/>
              </a:rPr>
              <a:t>=</a:t>
            </a:r>
            <a:r>
              <a:rPr lang="sr-Latn-ME" i="1" dirty="0" smtClean="0"/>
              <a:t>d</a:t>
            </a:r>
            <a:r>
              <a:rPr lang="sr-Latn-ME" dirty="0" smtClean="0"/>
              <a:t> </a:t>
            </a:r>
            <a:r>
              <a:rPr lang="sr-Latn-ME" dirty="0"/>
              <a:t>važi </a:t>
            </a:r>
            <a:r>
              <a:rPr lang="sr-Latn-ME" i="1" dirty="0"/>
              <a:t>p</a:t>
            </a:r>
            <a:r>
              <a:rPr lang="sr-Latn-ME" dirty="0"/>
              <a:t>(</a:t>
            </a:r>
            <a:r>
              <a:rPr lang="sr-Latn-ME" i="1" dirty="0"/>
              <a:t>n</a:t>
            </a:r>
            <a:r>
              <a:rPr lang="sr-Latn-ME" dirty="0" smtClean="0"/>
              <a:t>)=</a:t>
            </a:r>
            <a:r>
              <a:rPr lang="sr-Latn-ME" dirty="0" smtClean="0">
                <a:latin typeface="Symbol" pitchFamily="18" charset="2"/>
              </a:rPr>
              <a:t>Q</a:t>
            </a:r>
            <a:r>
              <a:rPr lang="sr-Latn-ME" dirty="0" smtClean="0"/>
              <a:t>(</a:t>
            </a:r>
            <a:r>
              <a:rPr lang="sr-Latn-ME" i="1" dirty="0" smtClean="0"/>
              <a:t>n</a:t>
            </a:r>
            <a:r>
              <a:rPr lang="sr-Latn-ME" i="1" baseline="30000" dirty="0" smtClean="0"/>
              <a:t>k</a:t>
            </a:r>
            <a:r>
              <a:rPr lang="sr-Latn-ME" dirty="0" smtClean="0"/>
              <a:t>).</a:t>
            </a:r>
            <a:br>
              <a:rPr lang="sr-Latn-ME" dirty="0" smtClean="0"/>
            </a:br>
            <a:r>
              <a:rPr lang="sr-Latn-ME" dirty="0"/>
              <a:t>Ako je </a:t>
            </a:r>
            <a:r>
              <a:rPr lang="sr-Latn-ME" i="1" dirty="0" smtClean="0"/>
              <a:t>k</a:t>
            </a:r>
            <a:r>
              <a:rPr lang="en-US" i="1" dirty="0" smtClean="0"/>
              <a:t>&gt;</a:t>
            </a:r>
            <a:r>
              <a:rPr lang="sr-Latn-ME" i="1" dirty="0" smtClean="0"/>
              <a:t>d</a:t>
            </a:r>
            <a:r>
              <a:rPr lang="sr-Latn-ME" dirty="0" smtClean="0"/>
              <a:t> </a:t>
            </a:r>
            <a:r>
              <a:rPr lang="sr-Latn-ME" dirty="0"/>
              <a:t>važi </a:t>
            </a:r>
            <a:r>
              <a:rPr lang="sr-Latn-ME" i="1" dirty="0"/>
              <a:t>p</a:t>
            </a:r>
            <a:r>
              <a:rPr lang="sr-Latn-ME" dirty="0"/>
              <a:t>(</a:t>
            </a:r>
            <a:r>
              <a:rPr lang="sr-Latn-ME" i="1" dirty="0"/>
              <a:t>n</a:t>
            </a:r>
            <a:r>
              <a:rPr lang="sr-Latn-ME" dirty="0" smtClean="0"/>
              <a:t>)=</a:t>
            </a:r>
            <a:r>
              <a:rPr lang="en-US" i="1" dirty="0" smtClean="0"/>
              <a:t>o</a:t>
            </a:r>
            <a:r>
              <a:rPr lang="sr-Latn-ME" dirty="0" smtClean="0"/>
              <a:t>(</a:t>
            </a:r>
            <a:r>
              <a:rPr lang="sr-Latn-ME" i="1" dirty="0" smtClean="0"/>
              <a:t>n</a:t>
            </a:r>
            <a:r>
              <a:rPr lang="sr-Latn-ME" i="1" baseline="30000" dirty="0" smtClean="0"/>
              <a:t>k</a:t>
            </a:r>
            <a:r>
              <a:rPr lang="sr-Latn-ME" dirty="0" smtClean="0"/>
              <a:t>).</a:t>
            </a:r>
            <a:r>
              <a:rPr lang="en-US" dirty="0" smtClean="0"/>
              <a:t> </a:t>
            </a:r>
            <a:r>
              <a:rPr lang="sr-Latn-ME" dirty="0"/>
              <a:t>Ako je </a:t>
            </a:r>
            <a:r>
              <a:rPr lang="sr-Latn-ME" i="1" dirty="0" smtClean="0"/>
              <a:t>k</a:t>
            </a:r>
            <a:r>
              <a:rPr lang="en-US" dirty="0" smtClean="0">
                <a:sym typeface="Symbol"/>
              </a:rPr>
              <a:t>&lt;</a:t>
            </a:r>
            <a:r>
              <a:rPr lang="sr-Latn-ME" i="1" dirty="0" smtClean="0"/>
              <a:t>d</a:t>
            </a:r>
            <a:r>
              <a:rPr lang="sr-Latn-ME" dirty="0" smtClean="0"/>
              <a:t> </a:t>
            </a:r>
            <a:r>
              <a:rPr lang="sr-Latn-ME" dirty="0"/>
              <a:t>važi </a:t>
            </a:r>
            <a:r>
              <a:rPr lang="sr-Latn-ME" i="1" dirty="0"/>
              <a:t>p</a:t>
            </a:r>
            <a:r>
              <a:rPr lang="sr-Latn-ME" dirty="0"/>
              <a:t>(</a:t>
            </a:r>
            <a:r>
              <a:rPr lang="sr-Latn-ME" i="1" dirty="0"/>
              <a:t>n</a:t>
            </a:r>
            <a:r>
              <a:rPr lang="sr-Latn-ME" dirty="0" smtClean="0"/>
              <a:t>)=</a:t>
            </a:r>
            <a:r>
              <a:rPr lang="en-US" dirty="0" smtClean="0">
                <a:latin typeface="Symbol" pitchFamily="18" charset="2"/>
              </a:rPr>
              <a:t>w</a:t>
            </a:r>
            <a:r>
              <a:rPr lang="sr-Latn-ME" dirty="0" smtClean="0"/>
              <a:t>(</a:t>
            </a:r>
            <a:r>
              <a:rPr lang="sr-Latn-ME" i="1" dirty="0" smtClean="0"/>
              <a:t>n</a:t>
            </a:r>
            <a:r>
              <a:rPr lang="sr-Latn-ME" i="1" baseline="30000" dirty="0" smtClean="0"/>
              <a:t>k</a:t>
            </a:r>
            <a:r>
              <a:rPr lang="sr-Latn-ME" dirty="0" smtClean="0"/>
              <a:t>).</a:t>
            </a:r>
            <a:endParaRPr lang="sr-Latn-ME" dirty="0"/>
          </a:p>
          <a:p>
            <a:r>
              <a:rPr lang="en-GB" dirty="0" smtClean="0"/>
              <a:t>U </a:t>
            </a:r>
            <a:r>
              <a:rPr lang="en-GB" dirty="0" err="1" smtClean="0"/>
              <a:t>tabeli</a:t>
            </a:r>
            <a:r>
              <a:rPr lang="en-GB" dirty="0" smtClean="0"/>
              <a:t> </a:t>
            </a:r>
            <a:r>
              <a:rPr lang="en-GB" dirty="0" err="1" smtClean="0"/>
              <a:t>su</a:t>
            </a:r>
            <a:r>
              <a:rPr lang="en-GB" dirty="0" smtClean="0"/>
              <a:t> date f-je </a:t>
            </a:r>
            <a:r>
              <a:rPr lang="en-GB" i="1" dirty="0" smtClean="0"/>
              <a:t>A</a:t>
            </a:r>
            <a:r>
              <a:rPr lang="en-GB" dirty="0" smtClean="0"/>
              <a:t> </a:t>
            </a:r>
            <a:r>
              <a:rPr lang="en-GB" dirty="0" err="1" smtClean="0"/>
              <a:t>i</a:t>
            </a:r>
            <a:r>
              <a:rPr lang="en-GB" dirty="0" smtClean="0"/>
              <a:t> </a:t>
            </a:r>
            <a:r>
              <a:rPr lang="en-GB" i="1" dirty="0" smtClean="0"/>
              <a:t>B</a:t>
            </a:r>
            <a:r>
              <a:rPr lang="en-GB" dirty="0" smtClean="0"/>
              <a:t>. </a:t>
            </a:r>
            <a:r>
              <a:rPr lang="en-GB" dirty="0" err="1" smtClean="0"/>
              <a:t>Upi</a:t>
            </a:r>
            <a:r>
              <a:rPr lang="sr-Latn-ME" dirty="0" smtClean="0"/>
              <a:t>šite da li je </a:t>
            </a:r>
            <a:r>
              <a:rPr lang="sr-Latn-ME" i="1" dirty="0" smtClean="0"/>
              <a:t>A</a:t>
            </a:r>
            <a:r>
              <a:rPr lang="sr-Latn-ME" dirty="0" smtClean="0"/>
              <a:t> </a:t>
            </a:r>
            <a:r>
              <a:rPr lang="sr-Latn-ME" i="1" dirty="0" smtClean="0"/>
              <a:t>O</a:t>
            </a:r>
            <a:r>
              <a:rPr lang="sr-Latn-ME" dirty="0" smtClean="0"/>
              <a:t>, </a:t>
            </a:r>
            <a:r>
              <a:rPr lang="sr-Latn-ME" i="1" dirty="0" smtClean="0"/>
              <a:t>o</a:t>
            </a:r>
            <a:r>
              <a:rPr lang="sr-Latn-ME" dirty="0" smtClean="0"/>
              <a:t>, </a:t>
            </a:r>
            <a:r>
              <a:rPr lang="sr-Latn-ME" dirty="0" smtClean="0">
                <a:latin typeface="Symbol" pitchFamily="18" charset="2"/>
              </a:rPr>
              <a:t>W</a:t>
            </a:r>
            <a:r>
              <a:rPr lang="sr-Latn-ME" dirty="0" smtClean="0"/>
              <a:t>, </a:t>
            </a:r>
            <a:r>
              <a:rPr lang="sr-Latn-ME" dirty="0" smtClean="0">
                <a:latin typeface="Symbol" pitchFamily="18" charset="2"/>
              </a:rPr>
              <a:t>w</a:t>
            </a:r>
            <a:r>
              <a:rPr lang="sr-Latn-ME" dirty="0" smtClean="0"/>
              <a:t> ili </a:t>
            </a:r>
            <a:r>
              <a:rPr lang="sr-Latn-ME" dirty="0" smtClean="0">
                <a:latin typeface="Symbol" pitchFamily="18" charset="2"/>
              </a:rPr>
              <a:t>Q</a:t>
            </a:r>
            <a:r>
              <a:rPr lang="sr-Latn-ME" dirty="0" smtClean="0"/>
              <a:t> od B.</a:t>
            </a:r>
            <a:endParaRPr lang="en-US" dirty="0" smtClean="0"/>
          </a:p>
          <a:p>
            <a:endParaRPr lang="sr-Latn-ME"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3406304943"/>
              </p:ext>
            </p:extLst>
          </p:nvPr>
        </p:nvGraphicFramePr>
        <p:xfrm>
          <a:off x="4495800" y="1752600"/>
          <a:ext cx="1778000" cy="863600"/>
        </p:xfrm>
        <a:graphic>
          <a:graphicData uri="http://schemas.openxmlformats.org/presentationml/2006/ole">
            <mc:AlternateContent xmlns:mc="http://schemas.openxmlformats.org/markup-compatibility/2006">
              <mc:Choice xmlns:v="urn:schemas-microsoft-com:vml" Requires="v">
                <p:oleObj spid="_x0000_s18757" name="Equation" r:id="rId3" imgW="1777680" imgH="863280" progId="Equation.DSMT4">
                  <p:embed/>
                </p:oleObj>
              </mc:Choice>
              <mc:Fallback>
                <p:oleObj name="Equation" r:id="rId3" imgW="1777680" imgH="863280" progId="Equation.DSMT4">
                  <p:embed/>
                  <p:pic>
                    <p:nvPicPr>
                      <p:cNvPr id="0" name="Object 5"/>
                      <p:cNvPicPr>
                        <a:picLocks noChangeAspect="1" noChangeArrowheads="1"/>
                      </p:cNvPicPr>
                      <p:nvPr/>
                    </p:nvPicPr>
                    <p:blipFill>
                      <a:blip r:embed="rId4"/>
                      <a:srcRect/>
                      <a:stretch>
                        <a:fillRect/>
                      </a:stretch>
                    </p:blipFill>
                    <p:spPr bwMode="auto">
                      <a:xfrm>
                        <a:off x="4495800" y="1752600"/>
                        <a:ext cx="17780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8463"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114800"/>
            <a:ext cx="6390583"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943600" y="4267200"/>
            <a:ext cx="3200400" cy="646331"/>
          </a:xfrm>
          <a:prstGeom prst="rect">
            <a:avLst/>
          </a:prstGeom>
          <a:noFill/>
        </p:spPr>
        <p:txBody>
          <a:bodyPr wrap="square" rtlCol="0">
            <a:spAutoFit/>
          </a:bodyPr>
          <a:lstStyle/>
          <a:p>
            <a:r>
              <a:rPr lang="sr-Latn-ME" dirty="0" smtClean="0"/>
              <a:t>Možete koristiti T, F, ili da i ne ili T i </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155679028"/>
              </p:ext>
            </p:extLst>
          </p:nvPr>
        </p:nvGraphicFramePr>
        <p:xfrm>
          <a:off x="6629400" y="4648200"/>
          <a:ext cx="215900" cy="228600"/>
        </p:xfrm>
        <a:graphic>
          <a:graphicData uri="http://schemas.openxmlformats.org/presentationml/2006/ole">
            <mc:AlternateContent xmlns:mc="http://schemas.openxmlformats.org/markup-compatibility/2006">
              <mc:Choice xmlns:v="urn:schemas-microsoft-com:vml" Requires="v">
                <p:oleObj spid="_x0000_s18758" name="Equation" r:id="rId6" imgW="215640" imgH="228600" progId="Equation.DSMT4">
                  <p:embed/>
                </p:oleObj>
              </mc:Choice>
              <mc:Fallback>
                <p:oleObj name="Equation" r:id="rId6" imgW="215640" imgH="228600" progId="Equation.DSMT4">
                  <p:embed/>
                  <p:pic>
                    <p:nvPicPr>
                      <p:cNvPr id="0" name=""/>
                      <p:cNvPicPr/>
                      <p:nvPr/>
                    </p:nvPicPr>
                    <p:blipFill>
                      <a:blip r:embed="rId7"/>
                      <a:stretch>
                        <a:fillRect/>
                      </a:stretch>
                    </p:blipFill>
                    <p:spPr>
                      <a:xfrm>
                        <a:off x="6629400" y="4648200"/>
                        <a:ext cx="215900" cy="228600"/>
                      </a:xfrm>
                      <a:prstGeom prst="rect">
                        <a:avLst/>
                      </a:prstGeom>
                    </p:spPr>
                  </p:pic>
                </p:oleObj>
              </mc:Fallback>
            </mc:AlternateContent>
          </a:graphicData>
        </a:graphic>
      </p:graphicFrame>
    </p:spTree>
    <p:extLst>
      <p:ext uri="{BB962C8B-B14F-4D97-AF65-F5344CB8AC3E}">
        <p14:creationId xmlns:p14="http://schemas.microsoft.com/office/powerpoint/2010/main" val="31604537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295400"/>
            <a:ext cx="9144000" cy="5562600"/>
          </a:xfrm>
        </p:spPr>
        <p:txBody>
          <a:bodyPr/>
          <a:lstStyle/>
          <a:p>
            <a:r>
              <a:rPr lang="sr-Latn-ME" dirty="0" smtClean="0"/>
              <a:t>Rangirati funkcije po složenosti (knjiga Cormen, ...) </a:t>
            </a:r>
          </a:p>
          <a:p>
            <a:endParaRPr lang="sr-Latn-ME" dirty="0"/>
          </a:p>
          <a:p>
            <a:endParaRPr lang="sr-Latn-ME" dirty="0" smtClean="0"/>
          </a:p>
          <a:p>
            <a:endParaRPr lang="sr-Latn-ME" dirty="0"/>
          </a:p>
          <a:p>
            <a:endParaRPr lang="sr-Latn-ME" dirty="0" smtClean="0"/>
          </a:p>
          <a:p>
            <a:endParaRPr lang="sr-Latn-ME" dirty="0"/>
          </a:p>
          <a:p>
            <a:endParaRPr lang="sr-Latn-ME" dirty="0" smtClean="0"/>
          </a:p>
          <a:p>
            <a:r>
              <a:rPr lang="sr-Latn-ME" dirty="0" smtClean="0"/>
              <a:t>Dokazati: </a:t>
            </a:r>
            <a:r>
              <a:rPr lang="sr-Latn-ME" i="1" dirty="0" smtClean="0"/>
              <a:t>f</a:t>
            </a:r>
            <a:r>
              <a:rPr lang="sr-Latn-ME" dirty="0" smtClean="0"/>
              <a:t>(</a:t>
            </a:r>
            <a:r>
              <a:rPr lang="sr-Latn-ME" i="1" dirty="0" smtClean="0"/>
              <a:t>n</a:t>
            </a:r>
            <a:r>
              <a:rPr lang="sr-Latn-ME" dirty="0" smtClean="0"/>
              <a:t>)=</a:t>
            </a:r>
            <a:r>
              <a:rPr lang="sr-Latn-ME" i="1" dirty="0" smtClean="0"/>
              <a:t>O</a:t>
            </a:r>
            <a:r>
              <a:rPr lang="sr-Latn-ME" dirty="0" smtClean="0"/>
              <a:t>(</a:t>
            </a:r>
            <a:r>
              <a:rPr lang="sr-Latn-ME" i="1" dirty="0" smtClean="0"/>
              <a:t>g</a:t>
            </a:r>
            <a:r>
              <a:rPr lang="sr-Latn-ME" dirty="0" smtClean="0"/>
              <a:t>(</a:t>
            </a:r>
            <a:r>
              <a:rPr lang="sr-Latn-ME" i="1" dirty="0" smtClean="0"/>
              <a:t>n</a:t>
            </a:r>
            <a:r>
              <a:rPr lang="sr-Latn-ME" dirty="0" smtClean="0"/>
              <a:t>)) implicira </a:t>
            </a:r>
            <a:r>
              <a:rPr lang="sr-Latn-ME" i="1" dirty="0" smtClean="0"/>
              <a:t>g</a:t>
            </a:r>
            <a:r>
              <a:rPr lang="sr-Latn-ME" dirty="0" smtClean="0"/>
              <a:t>(</a:t>
            </a:r>
            <a:r>
              <a:rPr lang="sr-Latn-ME" i="1" dirty="0" smtClean="0"/>
              <a:t>n</a:t>
            </a:r>
            <a:r>
              <a:rPr lang="sr-Latn-ME" dirty="0"/>
              <a:t>)=</a:t>
            </a:r>
            <a:r>
              <a:rPr lang="sr-Latn-ME" i="1" dirty="0" smtClean="0"/>
              <a:t>O</a:t>
            </a:r>
            <a:r>
              <a:rPr lang="sr-Latn-ME" dirty="0" smtClean="0"/>
              <a:t>(</a:t>
            </a:r>
            <a:r>
              <a:rPr lang="sr-Latn-ME" i="1" dirty="0" smtClean="0"/>
              <a:t>f</a:t>
            </a:r>
            <a:r>
              <a:rPr lang="sr-Latn-ME" dirty="0" smtClean="0"/>
              <a:t>(</a:t>
            </a:r>
            <a:r>
              <a:rPr lang="sr-Latn-ME" i="1" dirty="0" smtClean="0"/>
              <a:t>n</a:t>
            </a:r>
            <a:r>
              <a:rPr lang="sr-Latn-ME" dirty="0" smtClean="0"/>
              <a:t>)); </a:t>
            </a:r>
          </a:p>
          <a:p>
            <a:r>
              <a:rPr lang="sr-Latn-ME" i="1" dirty="0" smtClean="0"/>
              <a:t>f</a:t>
            </a:r>
            <a:r>
              <a:rPr lang="sr-Latn-ME" dirty="0" smtClean="0"/>
              <a:t>(</a:t>
            </a:r>
            <a:r>
              <a:rPr lang="sr-Latn-ME" i="1" dirty="0" smtClean="0"/>
              <a:t>n</a:t>
            </a:r>
            <a:r>
              <a:rPr lang="sr-Latn-ME" dirty="0" smtClean="0"/>
              <a:t>)+</a:t>
            </a:r>
            <a:r>
              <a:rPr lang="sr-Latn-ME" i="1" dirty="0"/>
              <a:t>g</a:t>
            </a:r>
            <a:r>
              <a:rPr lang="sr-Latn-ME" dirty="0"/>
              <a:t>(</a:t>
            </a:r>
            <a:r>
              <a:rPr lang="sr-Latn-ME" i="1" dirty="0"/>
              <a:t>n</a:t>
            </a:r>
            <a:r>
              <a:rPr lang="sr-Latn-ME" dirty="0" smtClean="0"/>
              <a:t>)=</a:t>
            </a:r>
            <a:r>
              <a:rPr lang="sr-Latn-ME" dirty="0" smtClean="0">
                <a:latin typeface="Symbol" pitchFamily="18" charset="2"/>
              </a:rPr>
              <a:t>Q</a:t>
            </a:r>
            <a:r>
              <a:rPr lang="sr-Latn-ME" dirty="0" smtClean="0"/>
              <a:t>(min(</a:t>
            </a:r>
            <a:r>
              <a:rPr lang="sr-Latn-ME" i="1" dirty="0" smtClean="0"/>
              <a:t>f</a:t>
            </a:r>
            <a:r>
              <a:rPr lang="sr-Latn-ME" dirty="0" smtClean="0"/>
              <a:t>(</a:t>
            </a:r>
            <a:r>
              <a:rPr lang="sr-Latn-ME" i="1" dirty="0" smtClean="0"/>
              <a:t>n</a:t>
            </a:r>
            <a:r>
              <a:rPr lang="sr-Latn-ME" dirty="0" smtClean="0"/>
              <a:t>),</a:t>
            </a:r>
            <a:r>
              <a:rPr lang="sr-Latn-ME" i="1" dirty="0" smtClean="0"/>
              <a:t>g</a:t>
            </a:r>
            <a:r>
              <a:rPr lang="sr-Latn-ME" dirty="0" smtClean="0"/>
              <a:t>(</a:t>
            </a:r>
            <a:r>
              <a:rPr lang="sr-Latn-ME" i="1" dirty="0" smtClean="0"/>
              <a:t>n</a:t>
            </a:r>
            <a:r>
              <a:rPr lang="sr-Latn-ME" dirty="0" smtClean="0"/>
              <a:t>)); </a:t>
            </a:r>
          </a:p>
          <a:p>
            <a:r>
              <a:rPr lang="sr-Latn-ME" i="1" dirty="0"/>
              <a:t>f</a:t>
            </a:r>
            <a:r>
              <a:rPr lang="sr-Latn-ME" dirty="0"/>
              <a:t>(</a:t>
            </a:r>
            <a:r>
              <a:rPr lang="sr-Latn-ME" i="1" dirty="0"/>
              <a:t>n</a:t>
            </a:r>
            <a:r>
              <a:rPr lang="sr-Latn-ME" dirty="0"/>
              <a:t>)=</a:t>
            </a:r>
            <a:r>
              <a:rPr lang="sr-Latn-ME" i="1" dirty="0"/>
              <a:t>O</a:t>
            </a:r>
            <a:r>
              <a:rPr lang="sr-Latn-ME" dirty="0"/>
              <a:t>(</a:t>
            </a:r>
            <a:r>
              <a:rPr lang="sr-Latn-ME" i="1" dirty="0"/>
              <a:t>g</a:t>
            </a:r>
            <a:r>
              <a:rPr lang="sr-Latn-ME" dirty="0"/>
              <a:t>(</a:t>
            </a:r>
            <a:r>
              <a:rPr lang="sr-Latn-ME" i="1" dirty="0"/>
              <a:t>n</a:t>
            </a:r>
            <a:r>
              <a:rPr lang="sr-Latn-ME" dirty="0"/>
              <a:t>)) </a:t>
            </a:r>
            <a:r>
              <a:rPr lang="sr-Latn-ME" dirty="0" smtClean="0"/>
              <a:t>implicira log(</a:t>
            </a:r>
            <a:r>
              <a:rPr lang="sr-Latn-ME" i="1" dirty="0" smtClean="0"/>
              <a:t>f</a:t>
            </a:r>
            <a:r>
              <a:rPr lang="sr-Latn-ME" dirty="0" smtClean="0"/>
              <a:t>(</a:t>
            </a:r>
            <a:r>
              <a:rPr lang="sr-Latn-ME" i="1" dirty="0" smtClean="0"/>
              <a:t>n</a:t>
            </a:r>
            <a:r>
              <a:rPr lang="sr-Latn-ME" dirty="0" smtClean="0"/>
              <a:t>))=</a:t>
            </a:r>
            <a:r>
              <a:rPr lang="sr-Latn-ME" i="1" dirty="0" smtClean="0"/>
              <a:t>O</a:t>
            </a:r>
            <a:r>
              <a:rPr lang="sr-Latn-ME" dirty="0" smtClean="0"/>
              <a:t>(log(</a:t>
            </a:r>
            <a:r>
              <a:rPr lang="sr-Latn-ME" i="1" dirty="0" smtClean="0"/>
              <a:t>g</a:t>
            </a:r>
            <a:r>
              <a:rPr lang="sr-Latn-ME" dirty="0" smtClean="0"/>
              <a:t>(</a:t>
            </a:r>
            <a:r>
              <a:rPr lang="sr-Latn-ME" i="1" dirty="0" smtClean="0"/>
              <a:t>n</a:t>
            </a:r>
            <a:r>
              <a:rPr lang="sr-Latn-ME" dirty="0" smtClean="0"/>
              <a:t>))) za </a:t>
            </a:r>
            <a:r>
              <a:rPr lang="sr-Latn-ME" dirty="0"/>
              <a:t>log(</a:t>
            </a:r>
            <a:r>
              <a:rPr lang="sr-Latn-ME" i="1" dirty="0"/>
              <a:t>g</a:t>
            </a:r>
            <a:r>
              <a:rPr lang="sr-Latn-ME" dirty="0"/>
              <a:t>(</a:t>
            </a:r>
            <a:r>
              <a:rPr lang="sr-Latn-ME" i="1" dirty="0"/>
              <a:t>n</a:t>
            </a:r>
            <a:r>
              <a:rPr lang="sr-Latn-ME" dirty="0" smtClean="0"/>
              <a:t>))≥1 i </a:t>
            </a:r>
            <a:r>
              <a:rPr lang="sr-Latn-ME" i="1" dirty="0" smtClean="0"/>
              <a:t>f</a:t>
            </a:r>
            <a:r>
              <a:rPr lang="sr-Latn-ME" dirty="0" smtClean="0"/>
              <a:t>(</a:t>
            </a:r>
            <a:r>
              <a:rPr lang="sr-Latn-ME" i="1" dirty="0" smtClean="0"/>
              <a:t>n</a:t>
            </a:r>
            <a:r>
              <a:rPr lang="sr-Latn-ME" dirty="0" smtClean="0"/>
              <a:t>)≥1 za dovoljno veliko </a:t>
            </a:r>
            <a:r>
              <a:rPr lang="sr-Latn-ME" i="1" dirty="0" smtClean="0"/>
              <a:t>n</a:t>
            </a:r>
            <a:r>
              <a:rPr lang="sr-Latn-ME" dirty="0" smtClean="0"/>
              <a:t>.</a:t>
            </a:r>
          </a:p>
          <a:p>
            <a:r>
              <a:rPr lang="sr-Latn-ME" i="1" dirty="0"/>
              <a:t>f</a:t>
            </a:r>
            <a:r>
              <a:rPr lang="sr-Latn-ME" dirty="0"/>
              <a:t>(</a:t>
            </a:r>
            <a:r>
              <a:rPr lang="sr-Latn-ME" i="1" dirty="0"/>
              <a:t>n</a:t>
            </a:r>
            <a:r>
              <a:rPr lang="sr-Latn-ME" dirty="0"/>
              <a:t>)=</a:t>
            </a:r>
            <a:r>
              <a:rPr lang="sr-Latn-ME" i="1" dirty="0"/>
              <a:t>O</a:t>
            </a:r>
            <a:r>
              <a:rPr lang="sr-Latn-ME" dirty="0"/>
              <a:t>(</a:t>
            </a:r>
            <a:r>
              <a:rPr lang="sr-Latn-ME" i="1" dirty="0"/>
              <a:t>g</a:t>
            </a:r>
            <a:r>
              <a:rPr lang="sr-Latn-ME" dirty="0"/>
              <a:t>(</a:t>
            </a:r>
            <a:r>
              <a:rPr lang="sr-Latn-ME" i="1" dirty="0"/>
              <a:t>n</a:t>
            </a:r>
            <a:r>
              <a:rPr lang="sr-Latn-ME" dirty="0"/>
              <a:t>)) </a:t>
            </a:r>
            <a:r>
              <a:rPr lang="sr-Latn-ME" dirty="0" smtClean="0"/>
              <a:t>implicira 2</a:t>
            </a:r>
            <a:r>
              <a:rPr lang="sr-Latn-ME" i="1" baseline="30000" dirty="0" smtClean="0"/>
              <a:t>f</a:t>
            </a:r>
            <a:r>
              <a:rPr lang="sr-Latn-ME" baseline="30000" dirty="0" smtClean="0"/>
              <a:t>(</a:t>
            </a:r>
            <a:r>
              <a:rPr lang="sr-Latn-ME" i="1" baseline="30000" dirty="0" smtClean="0"/>
              <a:t>n</a:t>
            </a:r>
            <a:r>
              <a:rPr lang="sr-Latn-ME" baseline="30000" dirty="0"/>
              <a:t>)</a:t>
            </a:r>
            <a:r>
              <a:rPr lang="sr-Latn-ME" dirty="0"/>
              <a:t>=</a:t>
            </a:r>
            <a:r>
              <a:rPr lang="sr-Latn-ME" i="1" dirty="0" smtClean="0"/>
              <a:t>O</a:t>
            </a:r>
            <a:r>
              <a:rPr lang="sr-Latn-ME" dirty="0" smtClean="0"/>
              <a:t>(2</a:t>
            </a:r>
            <a:r>
              <a:rPr lang="sr-Latn-ME" i="1" baseline="30000" dirty="0" smtClean="0"/>
              <a:t>g</a:t>
            </a:r>
            <a:r>
              <a:rPr lang="sr-Latn-ME" baseline="30000" dirty="0" smtClean="0"/>
              <a:t>(</a:t>
            </a:r>
            <a:r>
              <a:rPr lang="sr-Latn-ME" i="1" baseline="30000" dirty="0" smtClean="0"/>
              <a:t>n</a:t>
            </a:r>
            <a:r>
              <a:rPr lang="sr-Latn-ME" baseline="30000" dirty="0" smtClean="0"/>
              <a:t>)</a:t>
            </a:r>
            <a:r>
              <a:rPr lang="sr-Latn-ME" dirty="0" smtClean="0"/>
              <a:t>).</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627434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274340" y="1828800"/>
            <a:ext cx="2641060" cy="400110"/>
          </a:xfrm>
          <a:prstGeom prst="rect">
            <a:avLst/>
          </a:prstGeom>
          <a:noFill/>
        </p:spPr>
        <p:txBody>
          <a:bodyPr wrap="square" rtlCol="0">
            <a:spAutoFit/>
          </a:bodyPr>
          <a:lstStyle/>
          <a:p>
            <a:r>
              <a:rPr lang="sr-Latn-ME" sz="2000" dirty="0" smtClean="0"/>
              <a:t>lg=log</a:t>
            </a:r>
            <a:r>
              <a:rPr lang="sr-Latn-ME" sz="2000" baseline="-25000" dirty="0" smtClean="0"/>
              <a:t>2</a:t>
            </a:r>
            <a:endParaRPr lang="en-US" sz="2000" baseline="-25000" dirty="0"/>
          </a:p>
        </p:txBody>
      </p:sp>
      <p:sp>
        <p:nvSpPr>
          <p:cNvPr id="6" name="TextBox 5"/>
          <p:cNvSpPr txBox="1"/>
          <p:nvPr/>
        </p:nvSpPr>
        <p:spPr>
          <a:xfrm>
            <a:off x="6096000" y="2400420"/>
            <a:ext cx="3048000" cy="1938992"/>
          </a:xfrm>
          <a:prstGeom prst="rect">
            <a:avLst/>
          </a:prstGeom>
          <a:noFill/>
        </p:spPr>
        <p:txBody>
          <a:bodyPr wrap="square" rtlCol="0">
            <a:spAutoFit/>
          </a:bodyPr>
          <a:lstStyle/>
          <a:p>
            <a:r>
              <a:rPr lang="sr-Latn-ME" sz="2000" dirty="0" smtClean="0"/>
              <a:t>Sortirati ih </a:t>
            </a:r>
            <a:r>
              <a:rPr lang="sr-Latn-ME" sz="2000" i="1" dirty="0" smtClean="0"/>
              <a:t>g</a:t>
            </a:r>
            <a:r>
              <a:rPr lang="sr-Latn-ME" sz="2000" baseline="-25000" dirty="0" smtClean="0"/>
              <a:t>1</a:t>
            </a:r>
            <a:r>
              <a:rPr lang="sr-Latn-ME" sz="2000" dirty="0" smtClean="0"/>
              <a:t>, </a:t>
            </a:r>
            <a:r>
              <a:rPr lang="sr-Latn-ME" sz="2000" i="1" dirty="0" smtClean="0"/>
              <a:t>g</a:t>
            </a:r>
            <a:r>
              <a:rPr lang="sr-Latn-ME" sz="2000" baseline="-25000" dirty="0" smtClean="0"/>
              <a:t>2</a:t>
            </a:r>
            <a:r>
              <a:rPr lang="sr-Latn-ME" sz="2000" dirty="0" smtClean="0"/>
              <a:t>, ..., </a:t>
            </a:r>
            <a:r>
              <a:rPr lang="sr-Latn-ME" sz="2000" i="1" dirty="0" smtClean="0"/>
              <a:t>g</a:t>
            </a:r>
            <a:r>
              <a:rPr lang="sr-Latn-ME" sz="2000" baseline="-25000" dirty="0" smtClean="0"/>
              <a:t>30</a:t>
            </a:r>
            <a:r>
              <a:rPr lang="sr-Latn-ME" sz="2000" dirty="0" smtClean="0"/>
              <a:t> </a:t>
            </a:r>
            <a:r>
              <a:rPr lang="en-GB" sz="2000" dirty="0" err="1" smtClean="0"/>
              <a:t>tako</a:t>
            </a:r>
            <a:r>
              <a:rPr lang="en-GB" sz="2000" dirty="0" smtClean="0"/>
              <a:t> da je </a:t>
            </a:r>
            <a:r>
              <a:rPr lang="en-GB" sz="2000" i="1" dirty="0" err="1" smtClean="0"/>
              <a:t>g</a:t>
            </a:r>
            <a:r>
              <a:rPr lang="en-GB" sz="2000" i="1" baseline="-25000" dirty="0" err="1" smtClean="0"/>
              <a:t>i</a:t>
            </a:r>
            <a:r>
              <a:rPr lang="en-GB" sz="2000" dirty="0" smtClean="0"/>
              <a:t>=</a:t>
            </a:r>
            <a:r>
              <a:rPr lang="en-GB" sz="2000" dirty="0" smtClean="0">
                <a:latin typeface="Symbol" pitchFamily="18" charset="2"/>
              </a:rPr>
              <a:t>W</a:t>
            </a:r>
            <a:r>
              <a:rPr lang="en-GB" sz="2000" dirty="0" smtClean="0"/>
              <a:t>(</a:t>
            </a:r>
            <a:r>
              <a:rPr lang="en-GB" sz="2000" i="1" dirty="0" smtClean="0"/>
              <a:t>g</a:t>
            </a:r>
            <a:r>
              <a:rPr lang="en-GB" sz="2000" i="1" baseline="-25000" dirty="0" smtClean="0"/>
              <a:t>i</a:t>
            </a:r>
            <a:r>
              <a:rPr lang="en-GB" sz="2000" baseline="-25000" dirty="0" smtClean="0"/>
              <a:t>+1</a:t>
            </a:r>
            <a:r>
              <a:rPr lang="en-GB" sz="2000" dirty="0" smtClean="0"/>
              <a:t>).</a:t>
            </a:r>
          </a:p>
          <a:p>
            <a:r>
              <a:rPr lang="en-GB" sz="2000" dirty="0" err="1" smtClean="0"/>
              <a:t>Grupisati</a:t>
            </a:r>
            <a:r>
              <a:rPr lang="en-GB" sz="2000" dirty="0" smtClean="0"/>
              <a:t> </a:t>
            </a:r>
            <a:r>
              <a:rPr lang="en-GB" sz="2000" dirty="0" err="1" smtClean="0"/>
              <a:t>ove</a:t>
            </a:r>
            <a:r>
              <a:rPr lang="en-GB" sz="2000" dirty="0" smtClean="0"/>
              <a:t> </a:t>
            </a:r>
            <a:r>
              <a:rPr lang="en-GB" sz="2000" dirty="0" err="1" smtClean="0"/>
              <a:t>slo</a:t>
            </a:r>
            <a:r>
              <a:rPr lang="sr-Latn-ME" sz="2000" dirty="0" smtClean="0"/>
              <a:t>ženosti tako da </a:t>
            </a:r>
            <a:r>
              <a:rPr lang="sr-Latn-ME" sz="2000" i="1" dirty="0" smtClean="0"/>
              <a:t>f</a:t>
            </a:r>
            <a:r>
              <a:rPr lang="sr-Latn-ME" sz="2000" dirty="0" smtClean="0"/>
              <a:t>(</a:t>
            </a:r>
            <a:r>
              <a:rPr lang="sr-Latn-ME" sz="2000" i="1" dirty="0" smtClean="0"/>
              <a:t>n</a:t>
            </a:r>
            <a:r>
              <a:rPr lang="sr-Latn-ME" sz="2000" dirty="0" smtClean="0"/>
              <a:t>) i </a:t>
            </a:r>
            <a:r>
              <a:rPr lang="sr-Latn-ME" sz="2000" i="1" dirty="0" smtClean="0"/>
              <a:t>g</a:t>
            </a:r>
            <a:r>
              <a:rPr lang="sr-Latn-ME" sz="2000" dirty="0" smtClean="0"/>
              <a:t>(</a:t>
            </a:r>
            <a:r>
              <a:rPr lang="sr-Latn-ME" sz="2000" i="1" dirty="0" smtClean="0"/>
              <a:t>n</a:t>
            </a:r>
            <a:r>
              <a:rPr lang="sr-Latn-ME" sz="2000" dirty="0" smtClean="0"/>
              <a:t>) pripadaju istoj klasi ako važi </a:t>
            </a:r>
            <a:r>
              <a:rPr lang="sr-Latn-ME" sz="2000" i="1" dirty="0" smtClean="0"/>
              <a:t>f</a:t>
            </a:r>
            <a:r>
              <a:rPr lang="sr-Latn-ME" sz="2000" dirty="0" smtClean="0"/>
              <a:t>(</a:t>
            </a:r>
            <a:r>
              <a:rPr lang="sr-Latn-ME" sz="2000" i="1" dirty="0" smtClean="0"/>
              <a:t>n</a:t>
            </a:r>
            <a:r>
              <a:rPr lang="sr-Latn-ME" sz="2000" dirty="0" smtClean="0"/>
              <a:t>)=</a:t>
            </a:r>
            <a:r>
              <a:rPr lang="sr-Latn-ME" sz="2000" dirty="0" smtClean="0">
                <a:latin typeface="Symbol" pitchFamily="18" charset="2"/>
              </a:rPr>
              <a:t>Q</a:t>
            </a:r>
            <a:r>
              <a:rPr lang="sr-Latn-ME" sz="2000" dirty="0" smtClean="0"/>
              <a:t>(</a:t>
            </a:r>
            <a:r>
              <a:rPr lang="sr-Latn-ME" sz="2000" i="1" dirty="0" smtClean="0"/>
              <a:t>g</a:t>
            </a:r>
            <a:r>
              <a:rPr lang="sr-Latn-ME" sz="2000" dirty="0" smtClean="0"/>
              <a:t>(</a:t>
            </a:r>
            <a:r>
              <a:rPr lang="sr-Latn-ME" sz="2000" i="1" dirty="0" smtClean="0"/>
              <a:t>n</a:t>
            </a:r>
            <a:r>
              <a:rPr lang="sr-Latn-ME" sz="2000" dirty="0" smtClean="0"/>
              <a:t>)).</a:t>
            </a:r>
            <a:endParaRPr lang="en-GB" sz="2000" dirty="0" smtClean="0"/>
          </a:p>
        </p:txBody>
      </p:sp>
    </p:spTree>
    <p:extLst>
      <p:ext uri="{BB962C8B-B14F-4D97-AF65-F5344CB8AC3E}">
        <p14:creationId xmlns:p14="http://schemas.microsoft.com/office/powerpoint/2010/main" val="11939240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5181600" cy="990600"/>
          </a:xfrm>
        </p:spPr>
        <p:txBody>
          <a:bodyPr/>
          <a:lstStyle/>
          <a:p>
            <a:r>
              <a:rPr lang="en-GB" dirty="0" err="1" smtClean="0"/>
              <a:t>Zadaci</a:t>
            </a:r>
            <a:r>
              <a:rPr lang="en-GB" dirty="0" smtClean="0"/>
              <a:t> za </a:t>
            </a:r>
            <a:r>
              <a:rPr lang="en-GB" dirty="0" err="1" smtClean="0"/>
              <a:t>vje</a:t>
            </a:r>
            <a:r>
              <a:rPr lang="sr-Latn-ME" dirty="0" smtClean="0"/>
              <a:t>žbanje</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Verzije QUICK </a:t>
            </a:r>
            <a:r>
              <a:rPr lang="en-US" dirty="0" smtClean="0"/>
              <a:t>SORT</a:t>
            </a:r>
            <a:r>
              <a:rPr lang="sr-Cyrl-BA" dirty="0" smtClean="0"/>
              <a:t> </a:t>
            </a:r>
            <a:r>
              <a:rPr lang="en-US" dirty="0" err="1" smtClean="0"/>
              <a:t>algoritma</a:t>
            </a:r>
            <a:r>
              <a:rPr lang="en-US" dirty="0" smtClean="0"/>
              <a:t> </a:t>
            </a:r>
            <a:r>
              <a:rPr lang="en-US" dirty="0" err="1" smtClean="0"/>
              <a:t>koje</a:t>
            </a:r>
            <a:r>
              <a:rPr lang="en-US" dirty="0" smtClean="0"/>
              <a:t> </a:t>
            </a:r>
            <a:r>
              <a:rPr lang="en-US" dirty="0" err="1" smtClean="0"/>
              <a:t>su</a:t>
            </a:r>
            <a:r>
              <a:rPr lang="en-US" dirty="0" smtClean="0"/>
              <a:t> </a:t>
            </a:r>
            <a:r>
              <a:rPr lang="en-GB" dirty="0" smtClean="0"/>
              <a:t>p</a:t>
            </a:r>
            <a:r>
              <a:rPr lang="sr-Latn-ME" dirty="0" smtClean="0"/>
              <a:t>omenute analizirati i realizovati.</a:t>
            </a:r>
          </a:p>
          <a:p>
            <a:r>
              <a:rPr lang="sr-Latn-ME" dirty="0" smtClean="0"/>
              <a:t>Složenost svih predmetnih algoritama – poređenje sa stanovišta složenosti pod različitim scenarijima.</a:t>
            </a:r>
          </a:p>
          <a:p>
            <a:r>
              <a:rPr lang="sr-Latn-ME" dirty="0" smtClean="0"/>
              <a:t>Mogućnost inkorporiranja LIS algoritma u predmetne algoritme sortiranja za odabir strategije koja je u predmetnom slučaju najpovoljnija.</a:t>
            </a:r>
          </a:p>
          <a:p>
            <a:r>
              <a:rPr lang="sr-Latn-ME" dirty="0" smtClean="0"/>
              <a:t>Sortirati studente redom po godini studija, broju položenih ispita,</a:t>
            </a:r>
            <a:r>
              <a:rPr lang="en-US" smtClean="0"/>
              <a:t> </a:t>
            </a:r>
            <a:r>
              <a:rPr lang="sr-Latn-ME" smtClean="0"/>
              <a:t>prosječnoj </a:t>
            </a:r>
            <a:r>
              <a:rPr lang="sr-Latn-ME" dirty="0" smtClean="0"/>
              <a:t>ocjeni, prezimenu i imenu.</a:t>
            </a:r>
          </a:p>
          <a:p>
            <a:r>
              <a:rPr lang="sr-Latn-ME" dirty="0"/>
              <a:t>Realizovati radix sort i bucket sort algoritme.</a:t>
            </a:r>
            <a:endParaRPr lang="en-US" dirty="0"/>
          </a:p>
          <a:p>
            <a:r>
              <a:rPr lang="sr-Latn-ME" dirty="0" smtClean="0"/>
              <a:t>Za algoritam sa buradima odrediti složenost pod pretpostavkom da je </a:t>
            </a:r>
            <a:r>
              <a:rPr lang="sr-Latn-ME" b="1" dirty="0" smtClean="0">
                <a:solidFill>
                  <a:srgbClr val="C00000"/>
                </a:solidFill>
              </a:rPr>
              <a:t>h</a:t>
            </a:r>
            <a:r>
              <a:rPr lang="sr-Latn-ME" b="1" baseline="-25000" dirty="0" smtClean="0">
                <a:solidFill>
                  <a:srgbClr val="C00000"/>
                </a:solidFill>
              </a:rPr>
              <a:t>max</a:t>
            </a:r>
            <a:r>
              <a:rPr lang="sr-Latn-ME" dirty="0" smtClean="0"/>
              <a:t> maksimalna visina vode u buretu, </a:t>
            </a:r>
            <a:r>
              <a:rPr lang="sr-Latn-ME" b="1" dirty="0" smtClean="0">
                <a:solidFill>
                  <a:srgbClr val="C00000"/>
                </a:solidFill>
                <a:latin typeface="Symbol" pitchFamily="18" charset="2"/>
              </a:rPr>
              <a:t>D</a:t>
            </a:r>
            <a:r>
              <a:rPr lang="sr-Latn-ME" b="1" i="1" dirty="0" smtClean="0">
                <a:solidFill>
                  <a:srgbClr val="C00000"/>
                </a:solidFill>
              </a:rPr>
              <a:t>t</a:t>
            </a:r>
            <a:r>
              <a:rPr lang="sr-Latn-ME" dirty="0" smtClean="0"/>
              <a:t> tražena tačnost, </a:t>
            </a:r>
            <a:r>
              <a:rPr lang="sr-Latn-ME" b="1" i="1" dirty="0" smtClean="0">
                <a:solidFill>
                  <a:srgbClr val="C00000"/>
                </a:solidFill>
              </a:rPr>
              <a:t>n</a:t>
            </a:r>
            <a:r>
              <a:rPr lang="sr-Latn-ME" dirty="0" smtClean="0"/>
              <a:t> broj buradi.</a:t>
            </a:r>
          </a:p>
          <a:p>
            <a:r>
              <a:rPr lang="sr-Latn-ME" dirty="0"/>
              <a:t>Realizujte sve varijante binarne pretrage </a:t>
            </a:r>
            <a:r>
              <a:rPr lang="sr-Latn-ME" sz="1600" b="1" dirty="0">
                <a:hlinkClick r:id="rId2"/>
              </a:rPr>
              <a:t>https://www.geeksforgeeks.org/variants-of-binary-search</a:t>
            </a:r>
            <a:r>
              <a:rPr lang="sr-Latn-ME" sz="1600" b="1" dirty="0" smtClean="0">
                <a:hlinkClick r:id="rId2"/>
              </a:rPr>
              <a:t>/</a:t>
            </a:r>
            <a:r>
              <a:rPr lang="sr-Latn-ME" dirty="0" smtClean="0"/>
              <a:t> za brojeve i stringove.</a:t>
            </a:r>
            <a:endParaRPr lang="en-US" dirty="0" smtClean="0"/>
          </a:p>
        </p:txBody>
      </p:sp>
    </p:spTree>
    <p:extLst>
      <p:ext uri="{BB962C8B-B14F-4D97-AF65-F5344CB8AC3E}">
        <p14:creationId xmlns:p14="http://schemas.microsoft.com/office/powerpoint/2010/main" val="3145172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Resursi</a:t>
            </a:r>
            <a:endParaRPr lang="en-US" dirty="0"/>
          </a:p>
        </p:txBody>
      </p:sp>
      <p:sp>
        <p:nvSpPr>
          <p:cNvPr id="3" name="Content Placeholder 2"/>
          <p:cNvSpPr>
            <a:spLocks noGrp="1"/>
          </p:cNvSpPr>
          <p:nvPr>
            <p:ph idx="1"/>
          </p:nvPr>
        </p:nvSpPr>
        <p:spPr>
          <a:xfrm>
            <a:off x="76200" y="1600200"/>
            <a:ext cx="8991600" cy="5257800"/>
          </a:xfrm>
        </p:spPr>
        <p:txBody>
          <a:bodyPr>
            <a:normAutofit/>
          </a:bodyPr>
          <a:lstStyle/>
          <a:p>
            <a:r>
              <a:rPr lang="en-GB" dirty="0" err="1" smtClean="0"/>
              <a:t>Postoje</a:t>
            </a:r>
            <a:r>
              <a:rPr lang="en-GB" dirty="0" smtClean="0"/>
              <a:t> </a:t>
            </a:r>
            <a:r>
              <a:rPr lang="en-GB" dirty="0" err="1" smtClean="0"/>
              <a:t>jo</a:t>
            </a:r>
            <a:r>
              <a:rPr lang="sr-Latn-ME" dirty="0" smtClean="0"/>
              <a:t>š dvije knjige (sličnog gradiva) nekih od navedenih autora.</a:t>
            </a:r>
          </a:p>
          <a:p>
            <a:r>
              <a:rPr lang="sr-Latn-ME" dirty="0" smtClean="0"/>
              <a:t>Steven and Felix Halim: Competitive programming. Dobro dopunjuje neke od tema koje će biti obrađene.</a:t>
            </a:r>
          </a:p>
          <a:p>
            <a:r>
              <a:rPr lang="sr-Latn-ME" dirty="0" smtClean="0"/>
              <a:t>Na </a:t>
            </a:r>
            <a:r>
              <a:rPr lang="sr-Latn-ME" dirty="0" smtClean="0"/>
              <a:t>internetu </a:t>
            </a:r>
            <a:r>
              <a:rPr lang="sr-Latn-ME" dirty="0" smtClean="0"/>
              <a:t>se mogu naći mnogi materijali koji objedinjuju pitanja na intervjuima u poznatim firmama (počele su sa nekoliko desetina pitanja i problema da bi danas imale i preko 350 a u nekim varijantama i preko 500 pitanja).</a:t>
            </a:r>
          </a:p>
          <a:p>
            <a:r>
              <a:rPr lang="sr-Latn-ME" dirty="0" smtClean="0"/>
              <a:t>Toplo preporučujem web sajt </a:t>
            </a:r>
            <a:r>
              <a:rPr lang="en-US" dirty="0">
                <a:hlinkClick r:id="rId2"/>
              </a:rPr>
              <a:t>https://www.geeksforgeeks.org</a:t>
            </a:r>
            <a:r>
              <a:rPr lang="en-US" dirty="0" smtClean="0">
                <a:hlinkClick r:id="rId2"/>
              </a:rPr>
              <a:t>/</a:t>
            </a:r>
            <a:r>
              <a:rPr lang="sr-Latn-ME" dirty="0" smtClean="0"/>
              <a:t>. Od najjednostavnijih do </a:t>
            </a:r>
            <a:r>
              <a:rPr lang="en-US" dirty="0" err="1" smtClean="0"/>
              <a:t>najslo</a:t>
            </a:r>
            <a:r>
              <a:rPr lang="sr-Latn-ME" dirty="0" smtClean="0"/>
              <a:t>ženijih sa objašnjenjima praćenih često video sekvencama. Ako nešto što predajemo nije jasno a posebno ako nije jasna realizacija idite na ovaj web sajt. Naravno kao i svaka crowd priča ima propusta.</a:t>
            </a:r>
            <a:endParaRPr lang="en-US" dirty="0"/>
          </a:p>
        </p:txBody>
      </p:sp>
    </p:spTree>
    <p:extLst>
      <p:ext uri="{BB962C8B-B14F-4D97-AF65-F5344CB8AC3E}">
        <p14:creationId xmlns:p14="http://schemas.microsoft.com/office/powerpoint/2010/main" val="38746130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 y="228600"/>
            <a:ext cx="8229600" cy="990600"/>
          </a:xfrm>
        </p:spPr>
        <p:txBody>
          <a:bodyPr/>
          <a:lstStyle/>
          <a:p>
            <a:r>
              <a:rPr lang="en-US" dirty="0" err="1" smtClean="0"/>
              <a:t>Zadaci</a:t>
            </a:r>
            <a:r>
              <a:rPr lang="en-US" dirty="0" smtClean="0"/>
              <a:t> za </a:t>
            </a:r>
            <a:r>
              <a:rPr lang="en-US" dirty="0" err="1" smtClean="0"/>
              <a:t>vje</a:t>
            </a:r>
            <a:r>
              <a:rPr lang="sr-Latn-ME" dirty="0" smtClean="0"/>
              <a:t>žbu</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a:t>Jedini naučni rad kojega je napisao Bil Gejts odnosi se na </a:t>
            </a:r>
            <a:r>
              <a:rPr lang="sr-Latn-ME" b="1" u="sng" dirty="0"/>
              <a:t>sortiranje palačinki</a:t>
            </a:r>
            <a:r>
              <a:rPr lang="sr-Latn-ME" dirty="0"/>
              <a:t>. </a:t>
            </a:r>
            <a:r>
              <a:rPr lang="sr-Latn-ME" dirty="0" smtClean="0"/>
              <a:t>Realizovati ovaj algoritam sa ciljem da se što je mogući manji broj obrtanja napravljen a) špatula ide od početka do indeksa </a:t>
            </a:r>
            <a:r>
              <a:rPr lang="sr-Latn-ME" b="1" i="1" dirty="0" smtClean="0">
                <a:solidFill>
                  <a:srgbClr val="C00000"/>
                </a:solidFill>
              </a:rPr>
              <a:t>i</a:t>
            </a:r>
            <a:r>
              <a:rPr lang="sr-Latn-ME" dirty="0" smtClean="0"/>
              <a:t> u nizu; b) štaptula može da napravi </a:t>
            </a:r>
            <a:r>
              <a:rPr lang="sr-Latn-ME" smtClean="0"/>
              <a:t>obrtanje proizvoljnog </a:t>
            </a:r>
            <a:r>
              <a:rPr lang="sr-Latn-ME" dirty="0" smtClean="0"/>
              <a:t>dijela niza od </a:t>
            </a:r>
            <a:r>
              <a:rPr lang="sr-Latn-ME" b="1" i="1" dirty="0" smtClean="0">
                <a:solidFill>
                  <a:srgbClr val="C00000"/>
                </a:solidFill>
              </a:rPr>
              <a:t>i</a:t>
            </a:r>
            <a:r>
              <a:rPr lang="sr-Latn-ME" dirty="0" smtClean="0"/>
              <a:t> do </a:t>
            </a:r>
            <a:r>
              <a:rPr lang="sr-Latn-ME" b="1" i="1" dirty="0" smtClean="0">
                <a:solidFill>
                  <a:srgbClr val="C00000"/>
                </a:solidFill>
              </a:rPr>
              <a:t>j</a:t>
            </a:r>
            <a:r>
              <a:rPr lang="sr-Latn-ME" dirty="0" smtClean="0"/>
              <a:t>.</a:t>
            </a:r>
          </a:p>
          <a:p>
            <a:r>
              <a:rPr lang="sr-Latn-ME" b="1" u="sng" dirty="0" smtClean="0"/>
              <a:t>Obavezan problem!</a:t>
            </a:r>
            <a:r>
              <a:rPr lang="sr-Latn-ME" dirty="0" smtClean="0"/>
              <a:t> Dat je niz intervala od </a:t>
            </a:r>
            <a:r>
              <a:rPr lang="en-US" b="1" dirty="0" smtClean="0">
                <a:solidFill>
                  <a:srgbClr val="C00000"/>
                </a:solidFill>
              </a:rPr>
              <a:t>[</a:t>
            </a:r>
            <a:r>
              <a:rPr lang="en-US" b="1" i="1" dirty="0" err="1" smtClean="0">
                <a:solidFill>
                  <a:srgbClr val="C00000"/>
                </a:solidFill>
              </a:rPr>
              <a:t>x</a:t>
            </a:r>
            <a:r>
              <a:rPr lang="en-US" b="1" i="1" baseline="-25000" dirty="0" err="1" smtClean="0">
                <a:solidFill>
                  <a:srgbClr val="C00000"/>
                </a:solidFill>
              </a:rPr>
              <a:t>i</a:t>
            </a:r>
            <a:r>
              <a:rPr lang="en-US" b="1" dirty="0" err="1" smtClean="0">
                <a:solidFill>
                  <a:srgbClr val="C00000"/>
                </a:solidFill>
              </a:rPr>
              <a:t>,</a:t>
            </a:r>
            <a:r>
              <a:rPr lang="en-US" b="1" i="1" dirty="0" err="1" smtClean="0">
                <a:solidFill>
                  <a:srgbClr val="C00000"/>
                </a:solidFill>
              </a:rPr>
              <a:t>y</a:t>
            </a:r>
            <a:r>
              <a:rPr lang="en-US" b="1" i="1" baseline="-25000" dirty="0" err="1" smtClean="0">
                <a:solidFill>
                  <a:srgbClr val="C00000"/>
                </a:solidFill>
              </a:rPr>
              <a:t>i</a:t>
            </a:r>
            <a:r>
              <a:rPr lang="en-US" b="1" dirty="0" smtClean="0">
                <a:solidFill>
                  <a:srgbClr val="C00000"/>
                </a:solidFill>
              </a:rPr>
              <a:t>]</a:t>
            </a:r>
            <a:r>
              <a:rPr lang="en-US" dirty="0" smtClean="0"/>
              <a:t>. </a:t>
            </a:r>
            <a:r>
              <a:rPr lang="en-US" dirty="0" err="1" smtClean="0"/>
              <a:t>Odrediti</a:t>
            </a:r>
            <a:r>
              <a:rPr lang="en-US" dirty="0" smtClean="0"/>
              <a:t> </a:t>
            </a:r>
            <a:r>
              <a:rPr lang="sr-Latn-ME" dirty="0" smtClean="0"/>
              <a:t>podinterval</a:t>
            </a:r>
            <a:r>
              <a:rPr lang="en-US" dirty="0" smtClean="0"/>
              <a:t> </a:t>
            </a:r>
            <a:r>
              <a:rPr lang="en-US" dirty="0" err="1" smtClean="0"/>
              <a:t>gdje</a:t>
            </a:r>
            <a:r>
              <a:rPr lang="en-US" dirty="0" smtClean="0"/>
              <a:t> se </a:t>
            </a:r>
            <a:r>
              <a:rPr lang="en-US" dirty="0" err="1" smtClean="0"/>
              <a:t>najve</a:t>
            </a:r>
            <a:r>
              <a:rPr lang="sr-Latn-ME" dirty="0" smtClean="0"/>
              <a:t>ći broj intervala presjeca. Smatrati da krajevi intervala pripadaju intervalu. Dozvoljena složenost je složenost sortiranja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Naučnici vole da se „koče“ pa su uvedene razne mjere kvaliteta naučnog rada. Jedna od njih je H-indeks. Za svaki rad kojega je neki naučnik objavio zna se koliko puta je citiran u drugim naučnim radovima. H indeks je maksimalan broj H tako da je H radova toga naučnika citirano H ili više puta. Napisati efikasan program koji određuje H indeks.</a:t>
            </a:r>
            <a:endParaRPr lang="en-US" dirty="0"/>
          </a:p>
        </p:txBody>
      </p:sp>
    </p:spTree>
    <p:extLst>
      <p:ext uri="{BB962C8B-B14F-4D97-AF65-F5344CB8AC3E}">
        <p14:creationId xmlns:p14="http://schemas.microsoft.com/office/powerpoint/2010/main" val="277617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Resursi</a:t>
            </a:r>
            <a:endParaRPr lang="en-US" dirty="0"/>
          </a:p>
        </p:txBody>
      </p:sp>
      <p:sp>
        <p:nvSpPr>
          <p:cNvPr id="3" name="Content Placeholder 2"/>
          <p:cNvSpPr>
            <a:spLocks noGrp="1"/>
          </p:cNvSpPr>
          <p:nvPr>
            <p:ph idx="1"/>
          </p:nvPr>
        </p:nvSpPr>
        <p:spPr>
          <a:xfrm>
            <a:off x="457200" y="1600200"/>
            <a:ext cx="8686800" cy="4876800"/>
          </a:xfrm>
        </p:spPr>
        <p:txBody>
          <a:bodyPr>
            <a:normAutofit fontScale="92500"/>
          </a:bodyPr>
          <a:lstStyle/>
          <a:p>
            <a:r>
              <a:rPr lang="sr-Latn-ME" dirty="0" smtClean="0"/>
              <a:t>Za programiranje (pretežno sintaksa i semantika) </a:t>
            </a:r>
            <a:r>
              <a:rPr lang="en-US" dirty="0">
                <a:hlinkClick r:id="rId2"/>
              </a:rPr>
              <a:t>https://en.cppreference.com/w</a:t>
            </a:r>
            <a:r>
              <a:rPr lang="en-US" dirty="0" smtClean="0">
                <a:hlinkClick r:id="rId2"/>
              </a:rPr>
              <a:t>/</a:t>
            </a:r>
            <a:r>
              <a:rPr lang="en-US" dirty="0" smtClean="0"/>
              <a:t> </a:t>
            </a:r>
            <a:r>
              <a:rPr lang="en-US" dirty="0" err="1" smtClean="0"/>
              <a:t>sa</a:t>
            </a:r>
            <a:r>
              <a:rPr lang="en-US" dirty="0" smtClean="0"/>
              <a:t> </a:t>
            </a:r>
            <a:r>
              <a:rPr lang="en-US" dirty="0" err="1" smtClean="0"/>
              <a:t>puno</a:t>
            </a:r>
            <a:r>
              <a:rPr lang="en-US" dirty="0" smtClean="0"/>
              <a:t> </a:t>
            </a:r>
            <a:r>
              <a:rPr lang="en-US" dirty="0" err="1" smtClean="0"/>
              <a:t>detalja</a:t>
            </a:r>
            <a:r>
              <a:rPr lang="en-US" dirty="0" smtClean="0"/>
              <a:t> </a:t>
            </a:r>
            <a:r>
              <a:rPr lang="en-US" dirty="0" err="1" smtClean="0"/>
              <a:t>koji</a:t>
            </a:r>
            <a:r>
              <a:rPr lang="en-US" dirty="0" smtClean="0"/>
              <a:t> </a:t>
            </a:r>
            <a:r>
              <a:rPr lang="en-US" dirty="0" err="1" smtClean="0"/>
              <a:t>mogu</a:t>
            </a:r>
            <a:r>
              <a:rPr lang="en-US" dirty="0" smtClean="0"/>
              <a:t> da </a:t>
            </a:r>
            <a:r>
              <a:rPr lang="en-US" dirty="0" err="1" smtClean="0"/>
              <a:t>pomognu</a:t>
            </a:r>
            <a:r>
              <a:rPr lang="en-US" dirty="0" smtClean="0"/>
              <a:t> u </a:t>
            </a:r>
            <a:r>
              <a:rPr lang="en-US" dirty="0" err="1" smtClean="0"/>
              <a:t>implementaciji</a:t>
            </a:r>
            <a:r>
              <a:rPr lang="en-US" dirty="0" smtClean="0"/>
              <a:t> </a:t>
            </a:r>
            <a:r>
              <a:rPr lang="en-US" dirty="0" err="1" smtClean="0"/>
              <a:t>efikasnih</a:t>
            </a:r>
            <a:r>
              <a:rPr lang="en-US" dirty="0" smtClean="0"/>
              <a:t> </a:t>
            </a:r>
            <a:r>
              <a:rPr lang="en-US" dirty="0" err="1" smtClean="0"/>
              <a:t>algoritama</a:t>
            </a:r>
            <a:r>
              <a:rPr lang="en-US" dirty="0" smtClean="0"/>
              <a:t>.</a:t>
            </a:r>
          </a:p>
          <a:p>
            <a:r>
              <a:rPr lang="en-GB" dirty="0" err="1" smtClean="0"/>
              <a:t>Najpopularniji</a:t>
            </a:r>
            <a:r>
              <a:rPr lang="en-GB" dirty="0" smtClean="0"/>
              <a:t> </a:t>
            </a:r>
            <a:r>
              <a:rPr lang="en-GB" dirty="0" err="1" smtClean="0"/>
              <a:t>sajt</a:t>
            </a:r>
            <a:r>
              <a:rPr lang="en-GB" dirty="0" smtClean="0"/>
              <a:t> </a:t>
            </a:r>
            <a:r>
              <a:rPr lang="en-GB" dirty="0" err="1" smtClean="0"/>
              <a:t>na</a:t>
            </a:r>
            <a:r>
              <a:rPr lang="en-GB" dirty="0" smtClean="0"/>
              <a:t> </a:t>
            </a:r>
            <a:r>
              <a:rPr lang="en-GB" dirty="0" err="1" smtClean="0"/>
              <a:t>svijetu</a:t>
            </a:r>
            <a:r>
              <a:rPr lang="en-GB" dirty="0" smtClean="0"/>
              <a:t> za </a:t>
            </a:r>
            <a:r>
              <a:rPr lang="en-GB" dirty="0" err="1" smtClean="0"/>
              <a:t>kompetitivno</a:t>
            </a:r>
            <a:r>
              <a:rPr lang="en-GB" dirty="0" smtClean="0"/>
              <a:t> </a:t>
            </a:r>
            <a:r>
              <a:rPr lang="en-GB" dirty="0" err="1" smtClean="0"/>
              <a:t>programiranje</a:t>
            </a:r>
            <a:r>
              <a:rPr lang="en-GB" dirty="0" smtClean="0"/>
              <a:t> </a:t>
            </a:r>
            <a:r>
              <a:rPr lang="en-GB" dirty="0" smtClean="0">
                <a:hlinkClick r:id="rId3"/>
              </a:rPr>
              <a:t>www.codeforces.com</a:t>
            </a:r>
            <a:r>
              <a:rPr lang="en-GB" dirty="0" smtClean="0"/>
              <a:t> </a:t>
            </a:r>
            <a:r>
              <a:rPr lang="en-GB" dirty="0" err="1" smtClean="0"/>
              <a:t>koji</a:t>
            </a:r>
            <a:r>
              <a:rPr lang="en-GB" dirty="0" smtClean="0"/>
              <a:t> pored </a:t>
            </a:r>
            <a:r>
              <a:rPr lang="en-GB" dirty="0" err="1" smtClean="0"/>
              <a:t>zadataka</a:t>
            </a:r>
            <a:r>
              <a:rPr lang="en-GB" dirty="0" smtClean="0"/>
              <a:t> </a:t>
            </a:r>
            <a:r>
              <a:rPr lang="en-GB" dirty="0" err="1" smtClean="0"/>
              <a:t>posjeduje</a:t>
            </a:r>
            <a:r>
              <a:rPr lang="en-GB" dirty="0" smtClean="0"/>
              <a:t> </a:t>
            </a:r>
            <a:r>
              <a:rPr lang="en-GB" dirty="0" err="1" smtClean="0"/>
              <a:t>i</a:t>
            </a:r>
            <a:r>
              <a:rPr lang="en-GB" dirty="0" smtClean="0"/>
              <a:t> </a:t>
            </a:r>
            <a:r>
              <a:rPr lang="en-GB" dirty="0" err="1" smtClean="0"/>
              <a:t>brojne</a:t>
            </a:r>
            <a:r>
              <a:rPr lang="en-GB" dirty="0" smtClean="0"/>
              <a:t> </a:t>
            </a:r>
            <a:r>
              <a:rPr lang="en-GB" dirty="0" err="1" smtClean="0"/>
              <a:t>blogove</a:t>
            </a:r>
            <a:r>
              <a:rPr lang="en-GB" dirty="0" smtClean="0"/>
              <a:t>, </a:t>
            </a:r>
            <a:r>
              <a:rPr lang="en-GB" dirty="0" err="1" smtClean="0"/>
              <a:t>komentare</a:t>
            </a:r>
            <a:r>
              <a:rPr lang="en-GB" dirty="0" smtClean="0"/>
              <a:t> </a:t>
            </a:r>
            <a:r>
              <a:rPr lang="en-GB" dirty="0" err="1" smtClean="0"/>
              <a:t>i</a:t>
            </a:r>
            <a:r>
              <a:rPr lang="en-GB" dirty="0" smtClean="0"/>
              <a:t> </a:t>
            </a:r>
            <a:r>
              <a:rPr lang="en-GB" dirty="0" err="1" smtClean="0"/>
              <a:t>obja</a:t>
            </a:r>
            <a:r>
              <a:rPr lang="sr-Latn-ME" dirty="0" smtClean="0"/>
              <a:t>šnjenja.</a:t>
            </a:r>
          </a:p>
          <a:p>
            <a:r>
              <a:rPr lang="sr-Latn-ME" dirty="0" smtClean="0"/>
              <a:t>Veoma je atraktivan i </a:t>
            </a:r>
            <a:r>
              <a:rPr lang="sr-Latn-ME" u="sng" dirty="0" smtClean="0">
                <a:solidFill>
                  <a:srgbClr val="0070C0"/>
                </a:solidFill>
              </a:rPr>
              <a:t>cp-algorithms.com</a:t>
            </a:r>
            <a:r>
              <a:rPr lang="sr-Latn-ME" dirty="0" smtClean="0"/>
              <a:t>.</a:t>
            </a:r>
          </a:p>
          <a:p>
            <a:r>
              <a:rPr lang="sr-Latn-ME" dirty="0" smtClean="0"/>
              <a:t>Sajt </a:t>
            </a:r>
            <a:r>
              <a:rPr lang="sr-Latn-ME" u="sng" dirty="0" smtClean="0">
                <a:solidFill>
                  <a:srgbClr val="0070C0"/>
                </a:solidFill>
              </a:rPr>
              <a:t>petlja.org</a:t>
            </a:r>
            <a:r>
              <a:rPr lang="sr-Latn-ME" dirty="0" smtClean="0"/>
              <a:t> koji održava udruženje koje se u Srbiji bavi popularizacijom programiranja i organizuje lokalna takmičenja iz ove oblasti.</a:t>
            </a:r>
          </a:p>
          <a:p>
            <a:r>
              <a:rPr lang="sr-Latn-ME" dirty="0" smtClean="0"/>
              <a:t>Predavanja sa mnogih univerziteta i škola širom svijeta. Na primjer: </a:t>
            </a:r>
            <a:r>
              <a:rPr lang="en-US" dirty="0">
                <a:hlinkClick r:id="rId4"/>
              </a:rPr>
              <a:t>http://poincare.matf.bg.ac.rs/~</a:t>
            </a:r>
            <a:r>
              <a:rPr lang="en-US" dirty="0" smtClean="0">
                <a:hlinkClick r:id="rId4"/>
              </a:rPr>
              <a:t>jelenagr/AIDA/index.html</a:t>
            </a:r>
            <a:endParaRPr lang="en-US" dirty="0" smtClean="0"/>
          </a:p>
          <a:p>
            <a:r>
              <a:rPr lang="en-US" dirty="0">
                <a:hlinkClick r:id="rId5"/>
              </a:rPr>
              <a:t>http://poincare.matf.bg.ac.rs/~jelenagr/2017kiaaRsmer/index.html</a:t>
            </a:r>
            <a:endParaRPr lang="sr-Latn-ME" dirty="0" smtClean="0"/>
          </a:p>
          <a:p>
            <a:endParaRPr lang="en-US" dirty="0"/>
          </a:p>
        </p:txBody>
      </p:sp>
    </p:spTree>
    <p:extLst>
      <p:ext uri="{BB962C8B-B14F-4D97-AF65-F5344CB8AC3E}">
        <p14:creationId xmlns:p14="http://schemas.microsoft.com/office/powerpoint/2010/main" val="21330261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Što treba znati/Tipovi modula</a:t>
            </a:r>
            <a:endParaRPr lang="en-US" dirty="0"/>
          </a:p>
        </p:txBody>
      </p:sp>
      <p:sp>
        <p:nvSpPr>
          <p:cNvPr id="3" name="Content Placeholder 2"/>
          <p:cNvSpPr>
            <a:spLocks noGrp="1"/>
          </p:cNvSpPr>
          <p:nvPr>
            <p:ph idx="1"/>
          </p:nvPr>
        </p:nvSpPr>
        <p:spPr>
          <a:xfrm>
            <a:off x="0" y="1600200"/>
            <a:ext cx="9144000" cy="5257800"/>
          </a:xfrm>
        </p:spPr>
        <p:txBody>
          <a:bodyPr>
            <a:normAutofit lnSpcReduction="10000"/>
          </a:bodyPr>
          <a:lstStyle/>
          <a:p>
            <a:r>
              <a:rPr lang="sr-Latn-ME" dirty="0" smtClean="0"/>
              <a:t>Znanje iz programiranja i programskih jezika, potrebno je potkrijepijeti analizom, algebrom, geometrijom, teorijom brojeva itd.</a:t>
            </a:r>
          </a:p>
          <a:p>
            <a:r>
              <a:rPr lang="sr-Latn-ME" dirty="0" smtClean="0"/>
              <a:t>Problemi koje razmatramo u nekoj osnovnoj varijanti su na nivou osnovne škole, malo složeniji su na nivou osnovnih kurseva fakulteta, sl</a:t>
            </a:r>
            <a:r>
              <a:rPr lang="en-GB" dirty="0" smtClean="0"/>
              <a:t>j</a:t>
            </a:r>
            <a:r>
              <a:rPr lang="sr-Latn-ME" dirty="0" smtClean="0"/>
              <a:t>edeći nivo su obično problemi sa važnih informatičkih takmičenja a naredni nivo je postdiplomski dok sl</a:t>
            </a:r>
            <a:r>
              <a:rPr lang="en-GB" dirty="0" smtClean="0"/>
              <a:t>j</a:t>
            </a:r>
            <a:r>
              <a:rPr lang="sr-Latn-ME" dirty="0" smtClean="0"/>
              <a:t>edeća modifikacija možda je i dalje dio naučnog istraživanja.</a:t>
            </a:r>
          </a:p>
          <a:p>
            <a:r>
              <a:rPr lang="sr-Latn-ME" dirty="0" smtClean="0"/>
              <a:t>Svi programerski problemi se obično rješavaju podjelom posla u module (funkcije</a:t>
            </a:r>
            <a:r>
              <a:rPr lang="en-GB" dirty="0" smtClean="0"/>
              <a:t>, </a:t>
            </a:r>
            <a:r>
              <a:rPr lang="en-GB" dirty="0" err="1" smtClean="0"/>
              <a:t>potprogrami</a:t>
            </a:r>
            <a:r>
              <a:rPr lang="en-GB" dirty="0" smtClean="0"/>
              <a:t>, </a:t>
            </a:r>
            <a:r>
              <a:rPr lang="en-GB" dirty="0" err="1" smtClean="0"/>
              <a:t>skripte</a:t>
            </a:r>
            <a:r>
              <a:rPr lang="en-GB" dirty="0" smtClean="0"/>
              <a:t> </a:t>
            </a:r>
            <a:r>
              <a:rPr lang="en-GB" dirty="0" err="1" smtClean="0"/>
              <a:t>itd</a:t>
            </a:r>
            <a:r>
              <a:rPr lang="en-GB" dirty="0" smtClean="0"/>
              <a:t>).</a:t>
            </a:r>
          </a:p>
          <a:p>
            <a:r>
              <a:rPr lang="sr-Latn-ME" dirty="0" smtClean="0"/>
              <a:t>Moduli</a:t>
            </a:r>
            <a:r>
              <a:rPr lang="en-GB" dirty="0" smtClean="0"/>
              <a:t> se </a:t>
            </a:r>
            <a:r>
              <a:rPr lang="en-GB" dirty="0" err="1" smtClean="0"/>
              <a:t>mogu</a:t>
            </a:r>
            <a:r>
              <a:rPr lang="en-GB" dirty="0" smtClean="0"/>
              <a:t> </a:t>
            </a:r>
            <a:r>
              <a:rPr lang="en-GB" dirty="0" err="1" smtClean="0"/>
              <a:t>podijeliti</a:t>
            </a:r>
            <a:r>
              <a:rPr lang="en-GB" dirty="0" smtClean="0"/>
              <a:t> u tri </a:t>
            </a:r>
            <a:r>
              <a:rPr lang="en-GB" dirty="0" err="1" smtClean="0"/>
              <a:t>kategorije</a:t>
            </a:r>
            <a:r>
              <a:rPr lang="en-GB" dirty="0" smtClean="0"/>
              <a:t>:</a:t>
            </a:r>
            <a:r>
              <a:rPr lang="sr-Latn-ME" dirty="0" smtClean="0"/>
              <a:t> rudimentarni, petljavi i performantni.</a:t>
            </a:r>
          </a:p>
          <a:p>
            <a:r>
              <a:rPr lang="sr-Latn-ME" dirty="0" smtClean="0"/>
              <a:t>Nas prevashodno interesuje treća kategorija od koje zavisi efikasnost programa međutim ...</a:t>
            </a:r>
            <a:endParaRPr lang="en-US" dirty="0"/>
          </a:p>
        </p:txBody>
      </p:sp>
    </p:spTree>
    <p:extLst>
      <p:ext uri="{BB962C8B-B14F-4D97-AF65-F5344CB8AC3E}">
        <p14:creationId xmlns:p14="http://schemas.microsoft.com/office/powerpoint/2010/main" val="16649570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O prostim modulima</a:t>
            </a:r>
            <a:endParaRPr lang="en-US" dirty="0"/>
          </a:p>
        </p:txBody>
      </p:sp>
      <p:sp>
        <p:nvSpPr>
          <p:cNvPr id="3" name="Content Placeholder 2"/>
          <p:cNvSpPr>
            <a:spLocks noGrp="1"/>
          </p:cNvSpPr>
          <p:nvPr>
            <p:ph idx="1"/>
          </p:nvPr>
        </p:nvSpPr>
        <p:spPr>
          <a:xfrm>
            <a:off x="228600" y="1371600"/>
            <a:ext cx="8229600" cy="914400"/>
          </a:xfrm>
        </p:spPr>
        <p:txBody>
          <a:bodyPr/>
          <a:lstStyle/>
          <a:p>
            <a:r>
              <a:rPr lang="sr-Latn-ME" dirty="0" smtClean="0"/>
              <a:t>Rudimentarni moduli rade neke bazične stvari učitavaju podatke, rade jednostavne obrade ali oprez ...</a:t>
            </a:r>
            <a:endParaRPr lang="en-US" dirty="0"/>
          </a:p>
        </p:txBody>
      </p:sp>
      <p:sp>
        <p:nvSpPr>
          <p:cNvPr id="4" name="TextBox 3"/>
          <p:cNvSpPr txBox="1"/>
          <p:nvPr/>
        </p:nvSpPr>
        <p:spPr>
          <a:xfrm>
            <a:off x="76200" y="2209800"/>
            <a:ext cx="2667000" cy="3046988"/>
          </a:xfrm>
          <a:prstGeom prst="rect">
            <a:avLst/>
          </a:prstGeom>
          <a:noFill/>
          <a:ln>
            <a:solidFill>
              <a:schemeClr val="tx2"/>
            </a:solidFill>
          </a:ln>
        </p:spPr>
        <p:txBody>
          <a:bodyPr wrap="square" rtlCol="0">
            <a:spAutoFit/>
          </a:bodyPr>
          <a:lstStyle/>
          <a:p>
            <a:r>
              <a:rPr lang="en-GB" sz="1600" dirty="0"/>
              <a:t>#include &lt;</a:t>
            </a:r>
            <a:r>
              <a:rPr lang="en-GB" sz="1600" dirty="0" err="1"/>
              <a:t>iostream</a:t>
            </a:r>
            <a:r>
              <a:rPr lang="en-GB" sz="1600" dirty="0"/>
              <a:t>&gt;</a:t>
            </a:r>
          </a:p>
          <a:p>
            <a:r>
              <a:rPr lang="en-GB" sz="1600" dirty="0"/>
              <a:t>#include &lt;</a:t>
            </a:r>
            <a:r>
              <a:rPr lang="en-GB" sz="1600" dirty="0" err="1"/>
              <a:t>math.h</a:t>
            </a:r>
            <a:r>
              <a:rPr lang="en-GB" sz="1600" dirty="0"/>
              <a:t>&gt;</a:t>
            </a:r>
          </a:p>
          <a:p>
            <a:r>
              <a:rPr lang="en-GB" sz="1600" dirty="0"/>
              <a:t>using namespace </a:t>
            </a:r>
            <a:r>
              <a:rPr lang="en-GB" sz="1600" dirty="0" err="1"/>
              <a:t>std</a:t>
            </a:r>
            <a:r>
              <a:rPr lang="en-GB" sz="1600" dirty="0"/>
              <a:t>;</a:t>
            </a:r>
          </a:p>
          <a:p>
            <a:r>
              <a:rPr lang="en-GB" sz="1600" dirty="0" err="1" smtClean="0"/>
              <a:t>int</a:t>
            </a:r>
            <a:r>
              <a:rPr lang="en-GB" sz="1600" dirty="0" smtClean="0"/>
              <a:t> </a:t>
            </a:r>
            <a:r>
              <a:rPr lang="en-GB" sz="1600" dirty="0"/>
              <a:t>main()</a:t>
            </a:r>
          </a:p>
          <a:p>
            <a:r>
              <a:rPr lang="en-GB" sz="1600" dirty="0"/>
              <a:t>{</a:t>
            </a:r>
          </a:p>
          <a:p>
            <a:r>
              <a:rPr lang="en-GB" sz="1600" dirty="0"/>
              <a:t>    </a:t>
            </a:r>
            <a:r>
              <a:rPr lang="en-GB" sz="1600" dirty="0" err="1"/>
              <a:t>int</a:t>
            </a:r>
            <a:r>
              <a:rPr lang="en-GB" sz="1600" dirty="0"/>
              <a:t> a;</a:t>
            </a:r>
          </a:p>
          <a:p>
            <a:r>
              <a:rPr lang="en-GB" sz="1600" dirty="0"/>
              <a:t>    for(</a:t>
            </a:r>
            <a:r>
              <a:rPr lang="en-GB" sz="1600" dirty="0" err="1"/>
              <a:t>int</a:t>
            </a:r>
            <a:r>
              <a:rPr lang="en-GB" sz="1600" dirty="0"/>
              <a:t> </a:t>
            </a:r>
            <a:r>
              <a:rPr lang="en-GB" sz="1600" dirty="0" err="1"/>
              <a:t>i</a:t>
            </a:r>
            <a:r>
              <a:rPr lang="en-GB" sz="1600" dirty="0"/>
              <a:t>=0;i&lt;=10;i++){</a:t>
            </a:r>
          </a:p>
          <a:p>
            <a:r>
              <a:rPr lang="en-GB" sz="1600" dirty="0"/>
              <a:t>        a=</a:t>
            </a:r>
            <a:r>
              <a:rPr lang="en-GB" sz="1600" dirty="0" err="1"/>
              <a:t>pow</a:t>
            </a:r>
            <a:r>
              <a:rPr lang="en-GB" sz="1600" dirty="0"/>
              <a:t>(i,2);</a:t>
            </a:r>
          </a:p>
          <a:p>
            <a:r>
              <a:rPr lang="en-GB" sz="1600" dirty="0"/>
              <a:t>        </a:t>
            </a:r>
            <a:r>
              <a:rPr lang="en-GB" sz="1600" dirty="0" err="1"/>
              <a:t>cout</a:t>
            </a:r>
            <a:r>
              <a:rPr lang="en-GB" sz="1600" dirty="0"/>
              <a:t>&lt;&lt;a%2&lt;&lt;' ';</a:t>
            </a:r>
          </a:p>
          <a:p>
            <a:r>
              <a:rPr lang="en-GB" sz="1600" dirty="0"/>
              <a:t>    }</a:t>
            </a:r>
          </a:p>
          <a:p>
            <a:r>
              <a:rPr lang="en-GB" sz="1600" dirty="0"/>
              <a:t>    return 0;</a:t>
            </a:r>
          </a:p>
          <a:p>
            <a:r>
              <a:rPr lang="en-GB" sz="1600" dirty="0" smtClean="0"/>
              <a:t>}</a:t>
            </a:r>
            <a:endParaRPr lang="en-GB" sz="1600" dirty="0"/>
          </a:p>
        </p:txBody>
      </p:sp>
      <p:sp>
        <p:nvSpPr>
          <p:cNvPr id="5" name="TextBox 4"/>
          <p:cNvSpPr txBox="1"/>
          <p:nvPr/>
        </p:nvSpPr>
        <p:spPr>
          <a:xfrm>
            <a:off x="2743200" y="2209800"/>
            <a:ext cx="5715000" cy="1077218"/>
          </a:xfrm>
          <a:prstGeom prst="rect">
            <a:avLst/>
          </a:prstGeom>
          <a:noFill/>
          <a:ln>
            <a:solidFill>
              <a:schemeClr val="tx2"/>
            </a:solidFill>
          </a:ln>
        </p:spPr>
        <p:txBody>
          <a:bodyPr wrap="square" rtlCol="0">
            <a:spAutoFit/>
          </a:bodyPr>
          <a:lstStyle/>
          <a:p>
            <a:r>
              <a:rPr lang="en-GB" sz="1600" dirty="0"/>
              <a:t>0 1 0 1 0 0 0 1 0 1 </a:t>
            </a:r>
            <a:r>
              <a:rPr lang="en-GB" sz="1600" dirty="0" smtClean="0"/>
              <a:t>1</a:t>
            </a:r>
            <a:endParaRPr lang="en-GB" sz="1600" dirty="0"/>
          </a:p>
          <a:p>
            <a:r>
              <a:rPr lang="en-GB" sz="1600" dirty="0" smtClean="0"/>
              <a:t>Nit </a:t>
            </a:r>
            <a:r>
              <a:rPr lang="en-GB" sz="1600" dirty="0" err="1" smtClean="0"/>
              <a:t>jednostavnijeg</a:t>
            </a:r>
            <a:r>
              <a:rPr lang="en-GB" sz="1600" dirty="0" smtClean="0"/>
              <a:t> </a:t>
            </a:r>
            <a:r>
              <a:rPr lang="en-GB" sz="1600" dirty="0" err="1" smtClean="0"/>
              <a:t>programa</a:t>
            </a:r>
            <a:r>
              <a:rPr lang="en-GB" sz="1600" dirty="0" smtClean="0"/>
              <a:t> nit </a:t>
            </a:r>
            <a:r>
              <a:rPr lang="sr-Latn-ME" sz="1600" dirty="0" smtClean="0"/>
              <a:t>čudnijeg rezultata.</a:t>
            </a:r>
          </a:p>
          <a:p>
            <a:r>
              <a:rPr lang="sr-Latn-ME" sz="1600" dirty="0" smtClean="0"/>
              <a:t>Jurenje ovako čudnih grešaka može da bude (nažalost) dio vaše programerske rutine! Gdje je greška?</a:t>
            </a:r>
            <a:endParaRPr lang="en-GB" sz="1600" dirty="0"/>
          </a:p>
        </p:txBody>
      </p:sp>
      <p:sp>
        <p:nvSpPr>
          <p:cNvPr id="6" name="Content Placeholder 2"/>
          <p:cNvSpPr txBox="1">
            <a:spLocks/>
          </p:cNvSpPr>
          <p:nvPr/>
        </p:nvSpPr>
        <p:spPr>
          <a:xfrm>
            <a:off x="2667000" y="3200400"/>
            <a:ext cx="6553200" cy="2514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„Petljavi“ moduli su oni kod kojih postoji mnogo slučajeva, ili ih pišemo u skladu sa strategijom odbrambenog programiranja, odnosno moduli u kojima postoje selekcije sa mnoštvom grana. Svaka od njih traži detaljno testiranje koje se često preskače.</a:t>
            </a:r>
            <a:endParaRPr lang="en-US" dirty="0"/>
          </a:p>
        </p:txBody>
      </p:sp>
      <p:sp>
        <p:nvSpPr>
          <p:cNvPr id="7" name="TextBox 6"/>
          <p:cNvSpPr txBox="1"/>
          <p:nvPr/>
        </p:nvSpPr>
        <p:spPr>
          <a:xfrm>
            <a:off x="0" y="5562600"/>
            <a:ext cx="9144000" cy="1323439"/>
          </a:xfrm>
          <a:prstGeom prst="rect">
            <a:avLst/>
          </a:prstGeom>
          <a:noFill/>
          <a:ln>
            <a:solidFill>
              <a:schemeClr val="tx2"/>
            </a:solidFill>
          </a:ln>
        </p:spPr>
        <p:txBody>
          <a:bodyPr wrap="square" rtlCol="0">
            <a:spAutoFit/>
          </a:bodyPr>
          <a:lstStyle/>
          <a:p>
            <a:r>
              <a:rPr lang="sr-Latn-ME" sz="1600" dirty="0" smtClean="0"/>
              <a:t>Slučaj iz moje prakse </a:t>
            </a:r>
            <a:r>
              <a:rPr lang="en-US" sz="1600" dirty="0" smtClean="0"/>
              <a:t>je </a:t>
            </a:r>
            <a:r>
              <a:rPr lang="en-US" sz="1600" dirty="0" err="1" smtClean="0"/>
              <a:t>bila</a:t>
            </a:r>
            <a:r>
              <a:rPr lang="en-US" sz="1600" dirty="0"/>
              <a:t> </a:t>
            </a:r>
            <a:r>
              <a:rPr lang="en-US" sz="1600" dirty="0" err="1" smtClean="0"/>
              <a:t>optimizacija</a:t>
            </a:r>
            <a:r>
              <a:rPr lang="en-US" sz="1600" dirty="0" smtClean="0"/>
              <a:t> </a:t>
            </a:r>
            <a:r>
              <a:rPr lang="en-US" sz="1600" dirty="0" err="1" smtClean="0"/>
              <a:t>kretanja</a:t>
            </a:r>
            <a:r>
              <a:rPr lang="en-US" sz="1600" dirty="0" smtClean="0"/>
              <a:t> u </a:t>
            </a:r>
            <a:r>
              <a:rPr lang="en-US" sz="1600" dirty="0" err="1" smtClean="0"/>
              <a:t>nekom</a:t>
            </a:r>
            <a:r>
              <a:rPr lang="en-US" sz="1600" dirty="0" smtClean="0"/>
              <a:t> </a:t>
            </a:r>
            <a:r>
              <a:rPr lang="en-US" sz="1600" dirty="0" err="1" smtClean="0"/>
              <a:t>prostoru</a:t>
            </a:r>
            <a:r>
              <a:rPr lang="en-US" sz="1600" dirty="0" smtClean="0"/>
              <a:t>. U</a:t>
            </a:r>
            <a:r>
              <a:rPr lang="sr-Latn-ME" sz="1600" dirty="0" smtClean="0"/>
              <a:t>m</a:t>
            </a:r>
            <a:r>
              <a:rPr lang="en-US" sz="1600" dirty="0" err="1" smtClean="0"/>
              <a:t>jesto</a:t>
            </a:r>
            <a:r>
              <a:rPr lang="en-US" sz="1600" dirty="0" smtClean="0"/>
              <a:t> </a:t>
            </a:r>
            <a:r>
              <a:rPr lang="en-US" sz="1600" i="1" dirty="0" smtClean="0"/>
              <a:t>O</a:t>
            </a:r>
            <a:r>
              <a:rPr lang="en-US" sz="1600" dirty="0" smtClean="0"/>
              <a:t>(</a:t>
            </a:r>
            <a:r>
              <a:rPr lang="en-US" sz="1600" i="1" dirty="0" smtClean="0"/>
              <a:t>N</a:t>
            </a:r>
            <a:r>
              <a:rPr lang="en-US" sz="1600" baseline="30000" dirty="0" smtClean="0"/>
              <a:t>3</a:t>
            </a:r>
            <a:r>
              <a:rPr lang="en-US" sz="1600" dirty="0" smtClean="0"/>
              <a:t>) </a:t>
            </a:r>
            <a:r>
              <a:rPr lang="en-US" sz="1600" dirty="0" err="1" smtClean="0"/>
              <a:t>slo</a:t>
            </a:r>
            <a:r>
              <a:rPr lang="sr-Latn-ME" sz="1600" dirty="0" smtClean="0"/>
              <a:t>ženosti Dajkstra algoritma na osnovu oblika prepreka moglo se svesti na </a:t>
            </a:r>
            <a:r>
              <a:rPr lang="sr-Latn-ME" sz="1600" i="1" dirty="0" smtClean="0"/>
              <a:t>O</a:t>
            </a:r>
            <a:r>
              <a:rPr lang="sr-Latn-ME" sz="1600" dirty="0" smtClean="0"/>
              <a:t>(</a:t>
            </a:r>
            <a:r>
              <a:rPr lang="sr-Latn-ME" sz="1600" i="1" dirty="0" smtClean="0"/>
              <a:t>N</a:t>
            </a:r>
            <a:r>
              <a:rPr lang="sr-Latn-ME" sz="1600" dirty="0" smtClean="0"/>
              <a:t>) ali je bilo na početku sa 33 varijante što se vremenom svelo na 17. Možda se broj if-ova mogao dalje smanjivati ali ...</a:t>
            </a:r>
          </a:p>
          <a:p>
            <a:r>
              <a:rPr lang="sr-Latn-ME" sz="1600" dirty="0" smtClean="0"/>
              <a:t>Svaka od grana if-a zahtjevala je posebno testiranje. Ovakvi su obično svi algoritmi koji rade se problemima u geometriji/prostoru ali i drugima.</a:t>
            </a:r>
            <a:endParaRPr lang="en-GB" sz="1600" dirty="0"/>
          </a:p>
        </p:txBody>
      </p:sp>
    </p:spTree>
    <p:extLst>
      <p:ext uri="{BB962C8B-B14F-4D97-AF65-F5344CB8AC3E}">
        <p14:creationId xmlns:p14="http://schemas.microsoft.com/office/powerpoint/2010/main" val="590078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Osnovno</a:t>
            </a:r>
            <a:r>
              <a:rPr lang="en-US" dirty="0" smtClean="0"/>
              <a:t>!</a:t>
            </a:r>
            <a:endParaRPr lang="en-US" dirty="0"/>
          </a:p>
        </p:txBody>
      </p:sp>
      <p:sp>
        <p:nvSpPr>
          <p:cNvPr id="3" name="Content Placeholder 2"/>
          <p:cNvSpPr>
            <a:spLocks noGrp="1"/>
          </p:cNvSpPr>
          <p:nvPr>
            <p:ph idx="1"/>
          </p:nvPr>
        </p:nvSpPr>
        <p:spPr>
          <a:xfrm>
            <a:off x="457200" y="1295400"/>
            <a:ext cx="8229600" cy="609600"/>
          </a:xfrm>
        </p:spPr>
        <p:txBody>
          <a:bodyPr>
            <a:noAutofit/>
          </a:bodyPr>
          <a:lstStyle/>
          <a:p>
            <a:r>
              <a:rPr lang="en-US" sz="3600" dirty="0" smtClean="0"/>
              <a:t>A B V G D </a:t>
            </a:r>
            <a:r>
              <a:rPr lang="sr-Latn-ME" sz="3600" dirty="0" smtClean="0"/>
              <a:t>Đ ...</a:t>
            </a:r>
            <a:endParaRPr lang="en-US" sz="3600" dirty="0"/>
          </a:p>
        </p:txBody>
      </p:sp>
      <p:sp>
        <p:nvSpPr>
          <p:cNvPr id="4" name="Content Placeholder 2"/>
          <p:cNvSpPr txBox="1">
            <a:spLocks/>
          </p:cNvSpPr>
          <p:nvPr/>
        </p:nvSpPr>
        <p:spPr>
          <a:xfrm>
            <a:off x="381000" y="2514600"/>
            <a:ext cx="8229600" cy="609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endParaRPr lang="en-US" dirty="0"/>
          </a:p>
        </p:txBody>
      </p:sp>
      <p:sp>
        <p:nvSpPr>
          <p:cNvPr id="5" name="Content Placeholder 2"/>
          <p:cNvSpPr txBox="1">
            <a:spLocks/>
          </p:cNvSpPr>
          <p:nvPr/>
        </p:nvSpPr>
        <p:spPr>
          <a:xfrm>
            <a:off x="533400" y="1981200"/>
            <a:ext cx="8229600" cy="60960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Cyrl-BA" sz="3600" dirty="0" smtClean="0"/>
              <a:t>А Б В Г Д Ђ</a:t>
            </a:r>
            <a:r>
              <a:rPr lang="sr-Latn-ME" sz="3600" dirty="0" smtClean="0"/>
              <a:t> ...</a:t>
            </a:r>
            <a:endParaRPr lang="en-US" sz="3600" dirty="0"/>
          </a:p>
        </p:txBody>
      </p:sp>
      <p:sp>
        <p:nvSpPr>
          <p:cNvPr id="6" name="Content Placeholder 2"/>
          <p:cNvSpPr txBox="1">
            <a:spLocks/>
          </p:cNvSpPr>
          <p:nvPr/>
        </p:nvSpPr>
        <p:spPr>
          <a:xfrm>
            <a:off x="457200" y="2667000"/>
            <a:ext cx="8229600" cy="60960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GB" sz="3600" dirty="0" smtClean="0"/>
              <a:t>I II III IV V VI</a:t>
            </a:r>
            <a:r>
              <a:rPr lang="sr-Latn-ME" sz="3600" dirty="0" smtClean="0"/>
              <a:t> ...</a:t>
            </a:r>
            <a:endParaRPr lang="en-GB" sz="3600" dirty="0" smtClean="0"/>
          </a:p>
          <a:p>
            <a:r>
              <a:rPr lang="en-GB" sz="3600" dirty="0" smtClean="0">
                <a:latin typeface="Symbol" pitchFamily="18" charset="2"/>
              </a:rPr>
              <a:t>a, b, c, d, ...</a:t>
            </a:r>
            <a:endParaRPr lang="sr-Latn-ME" sz="3600" dirty="0" smtClean="0">
              <a:latin typeface="Symbol" pitchFamily="18" charset="2"/>
            </a:endParaRPr>
          </a:p>
          <a:p>
            <a:r>
              <a:rPr lang="sr-Latn-ME" sz="3600" dirty="0" smtClean="0">
                <a:latin typeface="Symbol" pitchFamily="18" charset="2"/>
              </a:rPr>
              <a:t>+, -, *, /, (),...</a:t>
            </a:r>
            <a:endParaRPr lang="en-US" sz="3600" dirty="0">
              <a:latin typeface="Symbol" pitchFamily="18" charset="2"/>
            </a:endParaRPr>
          </a:p>
        </p:txBody>
      </p:sp>
      <p:pic>
        <p:nvPicPr>
          <p:cNvPr id="11266" name="Picture 2" descr="Image result for japanese kana a i u e o ka ki ku ke k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555672"/>
            <a:ext cx="3200400" cy="63023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0" y="4419600"/>
            <a:ext cx="4648200" cy="2400657"/>
          </a:xfrm>
          <a:prstGeom prst="rect">
            <a:avLst/>
          </a:prstGeom>
          <a:noFill/>
        </p:spPr>
        <p:txBody>
          <a:bodyPr wrap="square" rtlCol="0">
            <a:spAutoFit/>
          </a:bodyPr>
          <a:lstStyle/>
          <a:p>
            <a:r>
              <a:rPr lang="sr-Latn-ME" sz="3000" dirty="0" smtClean="0"/>
              <a:t>Svako izučavanje počinje od osnova alfabeta, azbuke, a osnovni rječnik teorije algoritama je rječnik </a:t>
            </a:r>
            <a:r>
              <a:rPr lang="sr-Latn-ME" sz="3000" b="1" u="sng" dirty="0" smtClean="0">
                <a:solidFill>
                  <a:srgbClr val="FF0000"/>
                </a:solidFill>
              </a:rPr>
              <a:t>SLOŽENOSTI</a:t>
            </a:r>
            <a:r>
              <a:rPr lang="sr-Latn-ME" sz="3000" dirty="0" smtClean="0">
                <a:solidFill>
                  <a:srgbClr val="FF0000"/>
                </a:solidFill>
              </a:rPr>
              <a:t>.</a:t>
            </a:r>
            <a:endParaRPr lang="en-US" sz="3000" dirty="0">
              <a:solidFill>
                <a:srgbClr val="FF0000"/>
              </a:solidFill>
            </a:endParaRPr>
          </a:p>
        </p:txBody>
      </p:sp>
    </p:spTree>
    <p:extLst>
      <p:ext uri="{BB962C8B-B14F-4D97-AF65-F5344CB8AC3E}">
        <p14:creationId xmlns:p14="http://schemas.microsoft.com/office/powerpoint/2010/main" val="31358332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169150</TotalTime>
  <Words>6200</Words>
  <Application>Microsoft Office PowerPoint</Application>
  <PresentationFormat>On-screen Show (4:3)</PresentationFormat>
  <Paragraphs>660</Paragraphs>
  <Slides>50</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Clarity</vt:lpstr>
      <vt:lpstr>Equation</vt:lpstr>
      <vt:lpstr>Teorija  algoritama</vt:lpstr>
      <vt:lpstr>Cilj i zašto izučavati</vt:lpstr>
      <vt:lpstr>A gdje sam tu ja?</vt:lpstr>
      <vt:lpstr>Resursi</vt:lpstr>
      <vt:lpstr>Resursi</vt:lpstr>
      <vt:lpstr>Resursi</vt:lpstr>
      <vt:lpstr>Što treba znati/Tipovi modula</vt:lpstr>
      <vt:lpstr>O prostim modulima</vt:lpstr>
      <vt:lpstr>Osnovno!</vt:lpstr>
      <vt:lpstr>Složenost</vt:lpstr>
      <vt:lpstr>Vremenska složenost</vt:lpstr>
      <vt:lpstr>Vremenska složenost - sublimirano</vt:lpstr>
      <vt:lpstr>Asimptotska notacija</vt:lpstr>
      <vt:lpstr>Asimptotska notacija</vt:lpstr>
      <vt:lpstr>Asimptotske notacije</vt:lpstr>
      <vt:lpstr>Primjer</vt:lpstr>
      <vt:lpstr>Ekstenzija za 2D funkcije</vt:lpstr>
      <vt:lpstr>Asimpototska notacija u jednakostima i nejednakostima</vt:lpstr>
      <vt:lpstr>Asimptotski izrazi – o-oznaka</vt:lpstr>
      <vt:lpstr>o- i w-notacija</vt:lpstr>
      <vt:lpstr>o- i w-notacija - primjeri</vt:lpstr>
      <vt:lpstr>Poređenje funkcija – osobine asimptotske notacije</vt:lpstr>
      <vt:lpstr>Osobine asimptotske notacije</vt:lpstr>
      <vt:lpstr>Funkcionalna iteracija</vt:lpstr>
      <vt:lpstr>Pretraživanje i sortiranje</vt:lpstr>
      <vt:lpstr>Sortiranje</vt:lpstr>
      <vt:lpstr>Direktno pretraživanje</vt:lpstr>
      <vt:lpstr>Binarno pretraživanje</vt:lpstr>
      <vt:lpstr>Složenost i varijante</vt:lpstr>
      <vt:lpstr>Primjer / polovljenje intervala</vt:lpstr>
      <vt:lpstr>Polovljenje intervala</vt:lpstr>
      <vt:lpstr>Primjer</vt:lpstr>
      <vt:lpstr>Objašnjenje</vt:lpstr>
      <vt:lpstr>Digresija</vt:lpstr>
      <vt:lpstr>LIS problem</vt:lpstr>
      <vt:lpstr>LIS realizacija</vt:lpstr>
      <vt:lpstr>Sortiranje</vt:lpstr>
      <vt:lpstr>Count sort primjer</vt:lpstr>
      <vt:lpstr>Generalizacije count sorta</vt:lpstr>
      <vt:lpstr>Neobičan primjer - realizacija</vt:lpstr>
      <vt:lpstr>Selection sort</vt:lpstr>
      <vt:lpstr>Funkcija</vt:lpstr>
      <vt:lpstr>Realizacija</vt:lpstr>
      <vt:lpstr>Insertion sort</vt:lpstr>
      <vt:lpstr>Primjer – antički mehanizam</vt:lpstr>
      <vt:lpstr>Zadaci za vježbanje</vt:lpstr>
      <vt:lpstr>Zadaci za vježbanje</vt:lpstr>
      <vt:lpstr>Zadaci za vježbanje</vt:lpstr>
      <vt:lpstr>Zadaci za vježbanje</vt:lpstr>
      <vt:lpstr>Zadaci za vježbu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375</cp:revision>
  <dcterms:created xsi:type="dcterms:W3CDTF">2019-12-12T05:54:33Z</dcterms:created>
  <dcterms:modified xsi:type="dcterms:W3CDTF">2025-01-09T16:51:42Z</dcterms:modified>
</cp:coreProperties>
</file>