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2"/>
  </p:notesMasterIdLst>
  <p:sldIdLst>
    <p:sldId id="256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24" r:id="rId27"/>
    <p:sldId id="323" r:id="rId28"/>
    <p:sldId id="322" r:id="rId29"/>
    <p:sldId id="321" r:id="rId30"/>
    <p:sldId id="320" r:id="rId31"/>
    <p:sldId id="319" r:id="rId32"/>
    <p:sldId id="318" r:id="rId33"/>
    <p:sldId id="317" r:id="rId34"/>
    <p:sldId id="316" r:id="rId35"/>
    <p:sldId id="315" r:id="rId36"/>
    <p:sldId id="314" r:id="rId37"/>
    <p:sldId id="313" r:id="rId38"/>
    <p:sldId id="312" r:id="rId39"/>
    <p:sldId id="311" r:id="rId40"/>
    <p:sldId id="310" r:id="rId41"/>
    <p:sldId id="309" r:id="rId42"/>
    <p:sldId id="308" r:id="rId43"/>
    <p:sldId id="307" r:id="rId44"/>
    <p:sldId id="306" r:id="rId45"/>
    <p:sldId id="305" r:id="rId46"/>
    <p:sldId id="289" r:id="rId47"/>
    <p:sldId id="291" r:id="rId48"/>
    <p:sldId id="292" r:id="rId49"/>
    <p:sldId id="293" r:id="rId50"/>
    <p:sldId id="294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82" y="-52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C2BB5-55C9-4CDD-924B-D5210C65E156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C8C3-16CD-4F89-840A-0021C48D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7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F7AA4-497B-4FC5-B5BA-8E8EB626EBA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63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EE01D98-0787-4C05-B51E-AF103DA0149E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367C71C-7BFF-492A-A25C-B108E07E1E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forces.com/problemset/problem/12/D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forces.com/problemset/problem/899/F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ioinformatics.org/files/ioi2019problem1.pdf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contest/25/problem/D" TargetMode="External"/><Relationship Id="rId13" Type="http://schemas.openxmlformats.org/officeDocument/2006/relationships/hyperlink" Target="https://toph.co/p/unbelievable-array" TargetMode="External"/><Relationship Id="rId18" Type="http://schemas.openxmlformats.org/officeDocument/2006/relationships/hyperlink" Target="https://www.codechef.com/problems/MSTICK" TargetMode="External"/><Relationship Id="rId3" Type="http://schemas.openxmlformats.org/officeDocument/2006/relationships/hyperlink" Target="https://codeforces.com/contest/849/problem/E" TargetMode="External"/><Relationship Id="rId7" Type="http://schemas.openxmlformats.org/officeDocument/2006/relationships/hyperlink" Target="https://acm.timus.ru/problem.aspx?space=1&amp;num=1671" TargetMode="External"/><Relationship Id="rId12" Type="http://schemas.openxmlformats.org/officeDocument/2006/relationships/hyperlink" Target="https://www.spoj.com/problems/CONSEC/" TargetMode="External"/><Relationship Id="rId17" Type="http://schemas.openxmlformats.org/officeDocument/2006/relationships/hyperlink" Target="https://www.spoj.com/problems/THRBL/" TargetMode="External"/><Relationship Id="rId2" Type="http://schemas.openxmlformats.org/officeDocument/2006/relationships/hyperlink" Target="https://codeforces.com/problemset/gymProblem/101055/D" TargetMode="External"/><Relationship Id="rId16" Type="http://schemas.openxmlformats.org/officeDocument/2006/relationships/hyperlink" Target="https://www.spoj.com/problems/RMQSQ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atcomgrader.com/problem/9346/fundraising/" TargetMode="External"/><Relationship Id="rId11" Type="http://schemas.openxmlformats.org/officeDocument/2006/relationships/hyperlink" Target="https://www.spoj.com/problems/CLFLARR/" TargetMode="External"/><Relationship Id="rId5" Type="http://schemas.openxmlformats.org/officeDocument/2006/relationships/hyperlink" Target="https://codeforces.com/problemset/problem/704/A" TargetMode="External"/><Relationship Id="rId15" Type="http://schemas.openxmlformats.org/officeDocument/2006/relationships/hyperlink" Target="https://www.hackerearth.com/practice/algorithms/graphs/breadth-first-search/practice-problems/algorithm/containers-of-choclates-1/" TargetMode="External"/><Relationship Id="rId10" Type="http://schemas.openxmlformats.org/officeDocument/2006/relationships/hyperlink" Target="https://www.spoj.com/problems/CHAIN/" TargetMode="External"/><Relationship Id="rId4" Type="http://schemas.openxmlformats.org/officeDocument/2006/relationships/hyperlink" Target="https://www.spoj.com/problems/ADACABAA/" TargetMode="External"/><Relationship Id="rId9" Type="http://schemas.openxmlformats.org/officeDocument/2006/relationships/hyperlink" Target="https://acm.timus.ru/problem.aspx?space=1&amp;num=1003" TargetMode="External"/><Relationship Id="rId14" Type="http://schemas.openxmlformats.org/officeDocument/2006/relationships/hyperlink" Target="https://www.hackerearth.com/practice/data-structures/disjoint-data-strutures/basics-of-disjoint-data-structures/practice-problems/algorithm/lexicographically-minimal-string-6edc1406/description/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contest/675/problem/E" TargetMode="External"/><Relationship Id="rId13" Type="http://schemas.openxmlformats.org/officeDocument/2006/relationships/hyperlink" Target="https://codeforces.com/contest/863/problem/E" TargetMode="External"/><Relationship Id="rId18" Type="http://schemas.openxmlformats.org/officeDocument/2006/relationships/hyperlink" Target="https://codeforces.com/problemset/problem/455/B" TargetMode="External"/><Relationship Id="rId3" Type="http://schemas.openxmlformats.org/officeDocument/2006/relationships/hyperlink" Target="https://codeforces.com/contest/475/problem/D" TargetMode="External"/><Relationship Id="rId7" Type="http://schemas.openxmlformats.org/officeDocument/2006/relationships/hyperlink" Target="https://codeforces.com/contest/713/problem/D" TargetMode="External"/><Relationship Id="rId12" Type="http://schemas.openxmlformats.org/officeDocument/2006/relationships/hyperlink" Target="https://www.spoj.com/problems/DIFERENC/" TargetMode="External"/><Relationship Id="rId17" Type="http://schemas.openxmlformats.org/officeDocument/2006/relationships/hyperlink" Target="https://codeforces.com/problemset/problem/455/C" TargetMode="External"/><Relationship Id="rId2" Type="http://schemas.openxmlformats.org/officeDocument/2006/relationships/hyperlink" Target="https://www.codechef.com/problems/SEAD" TargetMode="External"/><Relationship Id="rId16" Type="http://schemas.openxmlformats.org/officeDocument/2006/relationships/hyperlink" Target="https://codeforces.com/contest/5/problem/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evskill.com/CodingProblems/ViewProblem/19" TargetMode="External"/><Relationship Id="rId11" Type="http://schemas.openxmlformats.org/officeDocument/2006/relationships/hyperlink" Target="https://www.spoj.com/problems/CITY2/" TargetMode="External"/><Relationship Id="rId5" Type="http://schemas.openxmlformats.org/officeDocument/2006/relationships/hyperlink" Target="https://www.spoj.com/problems/TNVFC1M/" TargetMode="External"/><Relationship Id="rId15" Type="http://schemas.openxmlformats.org/officeDocument/2006/relationships/hyperlink" Target="https://codeforces.com/contest/873/problem/E" TargetMode="External"/><Relationship Id="rId10" Type="http://schemas.openxmlformats.org/officeDocument/2006/relationships/hyperlink" Target="https://www.spoj.com/problems/RPLN/" TargetMode="External"/><Relationship Id="rId19" Type="http://schemas.openxmlformats.org/officeDocument/2006/relationships/hyperlink" Target="https://codeforces.com/problemset/problem/452/B" TargetMode="External"/><Relationship Id="rId4" Type="http://schemas.openxmlformats.org/officeDocument/2006/relationships/hyperlink" Target="https://codeforces.com/problemset/problem/872/B" TargetMode="External"/><Relationship Id="rId9" Type="http://schemas.openxmlformats.org/officeDocument/2006/relationships/hyperlink" Target="https://www.spoj.com/problems/POSTERIN/" TargetMode="External"/><Relationship Id="rId14" Type="http://schemas.openxmlformats.org/officeDocument/2006/relationships/hyperlink" Target="https://codeforces.com/contest/15/problem/D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problemset/problem/986/E" TargetMode="External"/><Relationship Id="rId13" Type="http://schemas.openxmlformats.org/officeDocument/2006/relationships/hyperlink" Target="https://codeforces.com/problemset/problem/979/D" TargetMode="External"/><Relationship Id="rId18" Type="http://schemas.openxmlformats.org/officeDocument/2006/relationships/hyperlink" Target="https://codeforces.com/problemset/problem/965/E" TargetMode="External"/><Relationship Id="rId3" Type="http://schemas.openxmlformats.org/officeDocument/2006/relationships/hyperlink" Target="https://codeforces.com/problemset/problem/1000/G" TargetMode="External"/><Relationship Id="rId7" Type="http://schemas.openxmlformats.org/officeDocument/2006/relationships/hyperlink" Target="https://codeforces.com/problemset/problem/990/F" TargetMode="External"/><Relationship Id="rId12" Type="http://schemas.openxmlformats.org/officeDocument/2006/relationships/hyperlink" Target="https://codeforces.com/problemset/problem/983/E" TargetMode="External"/><Relationship Id="rId17" Type="http://schemas.openxmlformats.org/officeDocument/2006/relationships/hyperlink" Target="https://codeforces.com/problemset/problem/925/E" TargetMode="External"/><Relationship Id="rId2" Type="http://schemas.openxmlformats.org/officeDocument/2006/relationships/hyperlink" Target="https://codeforces.com/problemset/problem/997/D" TargetMode="External"/><Relationship Id="rId16" Type="http://schemas.openxmlformats.org/officeDocument/2006/relationships/hyperlink" Target="https://codeforces.com/problemset/problem/980/E" TargetMode="External"/><Relationship Id="rId20" Type="http://schemas.openxmlformats.org/officeDocument/2006/relationships/hyperlink" Target="https://codeforces.com/problemset/problem/958/B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forces.com/problemset/problem/990/G" TargetMode="External"/><Relationship Id="rId11" Type="http://schemas.openxmlformats.org/officeDocument/2006/relationships/hyperlink" Target="https://codeforces.com/problemset/problem/982/C" TargetMode="External"/><Relationship Id="rId5" Type="http://schemas.openxmlformats.org/officeDocument/2006/relationships/hyperlink" Target="https://codeforces.com/problemset/problem/995/F" TargetMode="External"/><Relationship Id="rId15" Type="http://schemas.openxmlformats.org/officeDocument/2006/relationships/hyperlink" Target="https://codeforces.com/problemset/problem/980/F" TargetMode="External"/><Relationship Id="rId10" Type="http://schemas.openxmlformats.org/officeDocument/2006/relationships/hyperlink" Target="https://codeforces.com/problemset/problem/982/D" TargetMode="External"/><Relationship Id="rId19" Type="http://schemas.openxmlformats.org/officeDocument/2006/relationships/hyperlink" Target="https://codeforces.com/problemset/problem/963/B" TargetMode="External"/><Relationship Id="rId4" Type="http://schemas.openxmlformats.org/officeDocument/2006/relationships/hyperlink" Target="https://codeforces.com/problemset/problem/1000/E" TargetMode="External"/><Relationship Id="rId9" Type="http://schemas.openxmlformats.org/officeDocument/2006/relationships/hyperlink" Target="https://codeforces.com/problemset/problem/981/C" TargetMode="External"/><Relationship Id="rId14" Type="http://schemas.openxmlformats.org/officeDocument/2006/relationships/hyperlink" Target="https://codeforces.com/problemset/problem/979/C" TargetMode="Externa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problemset/problem/786/D" TargetMode="External"/><Relationship Id="rId13" Type="http://schemas.openxmlformats.org/officeDocument/2006/relationships/hyperlink" Target="https://codeforces.com/problemset/problem/767/C" TargetMode="External"/><Relationship Id="rId18" Type="http://schemas.openxmlformats.org/officeDocument/2006/relationships/hyperlink" Target="https://codeforces.com/problemset/problem/761/E" TargetMode="External"/><Relationship Id="rId3" Type="http://schemas.openxmlformats.org/officeDocument/2006/relationships/hyperlink" Target="https://codeforces.com/problemset/problem/772/E" TargetMode="External"/><Relationship Id="rId21" Type="http://schemas.openxmlformats.org/officeDocument/2006/relationships/hyperlink" Target="https://codeforces.com/problemset/problem/755/C" TargetMode="External"/><Relationship Id="rId7" Type="http://schemas.openxmlformats.org/officeDocument/2006/relationships/hyperlink" Target="https://codeforces.com/problemset/problem/786/E" TargetMode="External"/><Relationship Id="rId12" Type="http://schemas.openxmlformats.org/officeDocument/2006/relationships/hyperlink" Target="https://codeforces.com/problemset/problem/776/F" TargetMode="External"/><Relationship Id="rId17" Type="http://schemas.openxmlformats.org/officeDocument/2006/relationships/hyperlink" Target="https://codeforces.com/problemset/problem/763/A" TargetMode="External"/><Relationship Id="rId2" Type="http://schemas.openxmlformats.org/officeDocument/2006/relationships/hyperlink" Target="https://codeforces.com/problemset/problem/793/E" TargetMode="External"/><Relationship Id="rId16" Type="http://schemas.openxmlformats.org/officeDocument/2006/relationships/hyperlink" Target="https://codeforces.com/problemset/problem/763/D" TargetMode="External"/><Relationship Id="rId20" Type="http://schemas.openxmlformats.org/officeDocument/2006/relationships/hyperlink" Target="https://codeforces.com/problemset/problem/758/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forces.com/problemset/problem/792/D" TargetMode="External"/><Relationship Id="rId11" Type="http://schemas.openxmlformats.org/officeDocument/2006/relationships/hyperlink" Target="https://codeforces.com/problemset/problem/778/C" TargetMode="External"/><Relationship Id="rId5" Type="http://schemas.openxmlformats.org/officeDocument/2006/relationships/hyperlink" Target="https://codeforces.com/problemset/problem/796/C" TargetMode="External"/><Relationship Id="rId15" Type="http://schemas.openxmlformats.org/officeDocument/2006/relationships/hyperlink" Target="https://codeforces.com/problemset/problem/766/E" TargetMode="External"/><Relationship Id="rId10" Type="http://schemas.openxmlformats.org/officeDocument/2006/relationships/hyperlink" Target="https://codeforces.com/problemset/problem/780/C" TargetMode="External"/><Relationship Id="rId19" Type="http://schemas.openxmlformats.org/officeDocument/2006/relationships/hyperlink" Target="https://codeforces.com/problemset/problem/762/F" TargetMode="External"/><Relationship Id="rId4" Type="http://schemas.openxmlformats.org/officeDocument/2006/relationships/hyperlink" Target="https://codeforces.com/problemset/problem/796/D" TargetMode="External"/><Relationship Id="rId9" Type="http://schemas.openxmlformats.org/officeDocument/2006/relationships/hyperlink" Target="https://codeforces.com/problemset/problem/771/C" TargetMode="External"/><Relationship Id="rId14" Type="http://schemas.openxmlformats.org/officeDocument/2006/relationships/hyperlink" Target="https://codeforces.com/problemset/problem/765/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codeforces.com/problemset/problem/735/E" TargetMode="External"/><Relationship Id="rId13" Type="http://schemas.openxmlformats.org/officeDocument/2006/relationships/hyperlink" Target="https://codeforces.com/problemset/problem/724/F" TargetMode="External"/><Relationship Id="rId18" Type="http://schemas.openxmlformats.org/officeDocument/2006/relationships/hyperlink" Target="https://codeforces.com/problemset/problem/704/E" TargetMode="External"/><Relationship Id="rId3" Type="http://schemas.openxmlformats.org/officeDocument/2006/relationships/hyperlink" Target="https://codeforces.com/problemset/problem/754/E" TargetMode="External"/><Relationship Id="rId7" Type="http://schemas.openxmlformats.org/officeDocument/2006/relationships/hyperlink" Target="https://codeforces.com/problemset/problem/743/D" TargetMode="External"/><Relationship Id="rId12" Type="http://schemas.openxmlformats.org/officeDocument/2006/relationships/hyperlink" Target="https://codeforces.com/problemset/problem/724/G" TargetMode="External"/><Relationship Id="rId17" Type="http://schemas.openxmlformats.org/officeDocument/2006/relationships/hyperlink" Target="https://codeforces.com/problemset/problem/706/D" TargetMode="External"/><Relationship Id="rId2" Type="http://schemas.openxmlformats.org/officeDocument/2006/relationships/hyperlink" Target="https://codeforces.com/problemset/problem/757/G" TargetMode="External"/><Relationship Id="rId16" Type="http://schemas.openxmlformats.org/officeDocument/2006/relationships/hyperlink" Target="https://codeforces.com/problemset/problem/708/C" TargetMode="External"/><Relationship Id="rId20" Type="http://schemas.openxmlformats.org/officeDocument/2006/relationships/hyperlink" Target="https://codeforces.com/problemset/problem/698/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deforces.com/problemset/problem/746/G" TargetMode="External"/><Relationship Id="rId11" Type="http://schemas.openxmlformats.org/officeDocument/2006/relationships/hyperlink" Target="https://codeforces.com/problemset/problem/733/F" TargetMode="External"/><Relationship Id="rId5" Type="http://schemas.openxmlformats.org/officeDocument/2006/relationships/hyperlink" Target="https://codeforces.com/problemset/problem/748/F" TargetMode="External"/><Relationship Id="rId15" Type="http://schemas.openxmlformats.org/officeDocument/2006/relationships/hyperlink" Target="https://codeforces.com/problemset/problem/715/C" TargetMode="External"/><Relationship Id="rId10" Type="http://schemas.openxmlformats.org/officeDocument/2006/relationships/hyperlink" Target="https://codeforces.com/problemset/problem/734/E" TargetMode="External"/><Relationship Id="rId19" Type="http://schemas.openxmlformats.org/officeDocument/2006/relationships/hyperlink" Target="https://codeforces.com/problemset/problem/700/B" TargetMode="External"/><Relationship Id="rId4" Type="http://schemas.openxmlformats.org/officeDocument/2006/relationships/hyperlink" Target="https://codeforces.com/problemset/problem/750/F" TargetMode="External"/><Relationship Id="rId9" Type="http://schemas.openxmlformats.org/officeDocument/2006/relationships/hyperlink" Target="https://codeforces.com/problemset/problem/739/B" TargetMode="External"/><Relationship Id="rId14" Type="http://schemas.openxmlformats.org/officeDocument/2006/relationships/hyperlink" Target="https://codeforces.com/problemset/problem/722/D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Teorija  algoritama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6400800" cy="3505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Drvo</a:t>
            </a:r>
            <a:endParaRPr lang="sr-Latn-ME" dirty="0" smtClean="0"/>
          </a:p>
          <a:p>
            <a:r>
              <a:rPr lang="sr-Latn-ME" dirty="0"/>
              <a:t>	</a:t>
            </a:r>
            <a:r>
              <a:rPr lang="sr-Latn-ME" dirty="0" smtClean="0"/>
              <a:t>BIT</a:t>
            </a:r>
          </a:p>
          <a:p>
            <a:r>
              <a:rPr lang="sr-Latn-ME" dirty="0"/>
              <a:t>	</a:t>
            </a:r>
            <a:r>
              <a:rPr lang="sr-Latn-ME" dirty="0" smtClean="0"/>
              <a:t>Segmentno drvo</a:t>
            </a:r>
            <a:endParaRPr lang="en-US" dirty="0" smtClean="0"/>
          </a:p>
          <a:p>
            <a:r>
              <a:rPr lang="en-US" dirty="0"/>
              <a:t>	</a:t>
            </a:r>
            <a:r>
              <a:rPr lang="sr-Latn-ME" dirty="0" smtClean="0"/>
              <a:t>Rijetke tabele</a:t>
            </a:r>
          </a:p>
          <a:p>
            <a:r>
              <a:rPr lang="sr-Latn-ME" dirty="0"/>
              <a:t>	</a:t>
            </a:r>
            <a:r>
              <a:rPr lang="sr-Latn-ME" dirty="0" smtClean="0"/>
              <a:t>RMQ</a:t>
            </a:r>
          </a:p>
          <a:p>
            <a:r>
              <a:rPr lang="sr-Latn-ME" dirty="0"/>
              <a:t>	</a:t>
            </a:r>
            <a:r>
              <a:rPr lang="sr-Latn-ME" dirty="0" smtClean="0"/>
              <a:t>BIT i segmentno drvo - primjeri</a:t>
            </a:r>
          </a:p>
          <a:p>
            <a:r>
              <a:rPr lang="sr-Latn-ME" dirty="0" smtClean="0"/>
              <a:t>Drvo preko samoreferentne strukture</a:t>
            </a:r>
          </a:p>
        </p:txBody>
      </p:sp>
    </p:spTree>
    <p:extLst>
      <p:ext uri="{BB962C8B-B14F-4D97-AF65-F5344CB8AC3E}">
        <p14:creationId xmlns:p14="http://schemas.microsoft.com/office/powerpoint/2010/main" val="34219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Ažuriranje i main()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200" y="914400"/>
            <a:ext cx="5715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promjena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k,int</a:t>
            </a:r>
            <a:r>
              <a:rPr lang="en-US" b="1" dirty="0">
                <a:solidFill>
                  <a:srgbClr val="0070C0"/>
                </a:solidFill>
              </a:rPr>
              <a:t> x,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y,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if(x</a:t>
            </a:r>
            <a:r>
              <a:rPr lang="en-US" b="1" dirty="0">
                <a:solidFill>
                  <a:srgbClr val="0070C0"/>
                </a:solidFill>
              </a:rPr>
              <a:t>==y)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[k]=v;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s=(</a:t>
            </a:r>
            <a:r>
              <a:rPr lang="en-US" b="1" dirty="0" err="1">
                <a:solidFill>
                  <a:srgbClr val="0070C0"/>
                </a:solidFill>
              </a:rPr>
              <a:t>x+y</a:t>
            </a:r>
            <a:r>
              <a:rPr lang="en-US" b="1" dirty="0">
                <a:solidFill>
                  <a:srgbClr val="0070C0"/>
                </a:solidFill>
              </a:rPr>
              <a:t>)/2;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if(x</a:t>
            </a:r>
            <a:r>
              <a:rPr lang="en-US" b="1" dirty="0">
                <a:solidFill>
                  <a:srgbClr val="0070C0"/>
                </a:solidFill>
              </a:rPr>
              <a:t>&lt;=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&amp;&amp;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&lt;=s) </a:t>
            </a:r>
            <a:r>
              <a:rPr lang="en-US" b="1" dirty="0" err="1">
                <a:solidFill>
                  <a:srgbClr val="0070C0"/>
                </a:solidFill>
              </a:rPr>
              <a:t>promjena</a:t>
            </a:r>
            <a:r>
              <a:rPr lang="en-US" b="1" dirty="0">
                <a:solidFill>
                  <a:srgbClr val="0070C0"/>
                </a:solidFill>
              </a:rPr>
              <a:t>(drvo,2*</a:t>
            </a:r>
            <a:r>
              <a:rPr lang="en-US" b="1" dirty="0" err="1">
                <a:solidFill>
                  <a:srgbClr val="0070C0"/>
                </a:solidFill>
              </a:rPr>
              <a:t>k,x,s,i,v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 err="1">
                <a:solidFill>
                  <a:srgbClr val="0070C0"/>
                </a:solidFill>
              </a:rPr>
              <a:t>promjena</a:t>
            </a:r>
            <a:r>
              <a:rPr lang="en-US" b="1" dirty="0">
                <a:solidFill>
                  <a:srgbClr val="0070C0"/>
                </a:solidFill>
              </a:rPr>
              <a:t>(drvo,2*k+1,s+1,y,i,v);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drvo</a:t>
            </a:r>
            <a:r>
              <a:rPr lang="en-US" b="1" dirty="0" smtClean="0">
                <a:solidFill>
                  <a:srgbClr val="0070C0"/>
                </a:solidFill>
              </a:rPr>
              <a:t>[k</a:t>
            </a:r>
            <a:r>
              <a:rPr lang="en-US" b="1" dirty="0">
                <a:solidFill>
                  <a:srgbClr val="0070C0"/>
                </a:solidFill>
              </a:rPr>
              <a:t>]=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[2*k]+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[2*k+1];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0" y="2686883"/>
            <a:ext cx="4953000" cy="4247317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main(){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a[n];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x=ceil(log2(n));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x=</a:t>
            </a:r>
            <a:r>
              <a:rPr lang="en-US" b="1" dirty="0" err="1">
                <a:solidFill>
                  <a:srgbClr val="0070C0"/>
                </a:solidFill>
              </a:rPr>
              <a:t>pow</a:t>
            </a:r>
            <a:r>
              <a:rPr lang="en-US" b="1" dirty="0">
                <a:solidFill>
                  <a:srgbClr val="0070C0"/>
                </a:solidFill>
              </a:rPr>
              <a:t>(2,x);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[2*x];</a:t>
            </a:r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>
                <a:solidFill>
                  <a:srgbClr val="C00000"/>
                </a:solidFill>
              </a:rPr>
              <a:t>//bitno alokacija memorije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=0;i&lt;2*</a:t>
            </a:r>
            <a:r>
              <a:rPr lang="en-US" b="1" dirty="0" err="1">
                <a:solidFill>
                  <a:srgbClr val="0070C0"/>
                </a:solidFill>
              </a:rPr>
              <a:t>x;i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formirajdrvo</a:t>
            </a:r>
            <a:r>
              <a:rPr lang="en-US" b="1" dirty="0">
                <a:solidFill>
                  <a:srgbClr val="0070C0"/>
                </a:solidFill>
              </a:rPr>
              <a:t>(a,drvo,1,0,n-1);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suma</a:t>
            </a:r>
            <a:r>
              <a:rPr lang="en-US" b="1" dirty="0">
                <a:solidFill>
                  <a:srgbClr val="0070C0"/>
                </a:solidFill>
              </a:rPr>
              <a:t>(drvo,1,0,n-1,2,5)&lt;&lt;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 err="1">
                <a:solidFill>
                  <a:srgbClr val="0070C0"/>
                </a:solidFill>
              </a:rPr>
              <a:t>promjena</a:t>
            </a:r>
            <a:r>
              <a:rPr lang="en-US" b="1" dirty="0">
                <a:solidFill>
                  <a:srgbClr val="0070C0"/>
                </a:solidFill>
              </a:rPr>
              <a:t>(drvo,1,0,n-1,6,10);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=0;i&lt;2*</a:t>
            </a:r>
            <a:r>
              <a:rPr lang="en-US" b="1" dirty="0" err="1">
                <a:solidFill>
                  <a:srgbClr val="0070C0"/>
                </a:solidFill>
              </a:rPr>
              <a:t>x;i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]&lt;&lt;" ";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return 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" y="3499723"/>
            <a:ext cx="3733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Uo</a:t>
            </a:r>
            <a:r>
              <a:rPr lang="sr-Latn-ME" dirty="0" smtClean="0"/>
              <a:t>čite način na koji smo izvršili alokaciju memorije da bi obuhvatili i </a:t>
            </a:r>
            <a:r>
              <a:rPr lang="sr-Latn-ME" b="1" i="1" dirty="0" smtClean="0">
                <a:solidFill>
                  <a:srgbClr val="C00000"/>
                </a:solidFill>
              </a:rPr>
              <a:t>d</a:t>
            </a:r>
            <a:r>
              <a:rPr lang="sr-Latn-ME" dirty="0" smtClean="0"/>
              <a:t>-čvorove. Da li je moglo bolje?</a:t>
            </a:r>
          </a:p>
          <a:p>
            <a:r>
              <a:rPr lang="sr-Latn-ME" dirty="0" smtClean="0"/>
              <a:t>Ostatak algoritma je potpuno isti kao pseudo kod kojega smo predstavili u teoriji. Tumačenje primjera na narednom slajdu.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626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Primjer i tumačenje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371600"/>
            <a:ext cx="1371600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7 1 2 3 4 5 6 </a:t>
            </a:r>
            <a:r>
              <a:rPr lang="en-US" sz="1200" b="1" dirty="0" smtClean="0">
                <a:solidFill>
                  <a:schemeClr val="bg1"/>
                </a:solidFill>
              </a:rPr>
              <a:t>7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990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ULAZ:</a:t>
            </a:r>
            <a:endParaRPr lang="en-US" b="1" u="sng" dirty="0"/>
          </a:p>
        </p:txBody>
      </p:sp>
      <p:sp>
        <p:nvSpPr>
          <p:cNvPr id="6" name="Rectangle 5"/>
          <p:cNvSpPr/>
          <p:nvPr/>
        </p:nvSpPr>
        <p:spPr>
          <a:xfrm>
            <a:off x="2438400" y="1371600"/>
            <a:ext cx="27432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18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0 31 10 21 3 7 11 10 1 2 3 4 5 6 0 0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38400" y="990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IZLAZ:</a:t>
            </a:r>
            <a:endParaRPr lang="en-US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628471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U realizaciji drveta usvajali smo da je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-indeks takođe </a:t>
            </a:r>
            <a:r>
              <a:rPr lang="sr-Latn-ME" b="1" i="1" dirty="0" smtClean="0">
                <a:solidFill>
                  <a:srgbClr val="FF0000"/>
                </a:solidFill>
              </a:rPr>
              <a:t>dummy</a:t>
            </a:r>
            <a:r>
              <a:rPr lang="sr-Latn-ME" dirty="0" smtClean="0"/>
              <a:t> a nije to moralo da se radi. Ovdje je korjen prvi indeks drveta.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600200" y="31242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10</a:t>
            </a:r>
            <a:endParaRPr lang="en-US" dirty="0"/>
          </a:p>
        </p:txBody>
      </p:sp>
      <p:cxnSp>
        <p:nvCxnSpPr>
          <p:cNvPr id="10" name="Straight Connector 9"/>
          <p:cNvCxnSpPr>
            <a:stCxn id="9" idx="3"/>
          </p:cNvCxnSpPr>
          <p:nvPr/>
        </p:nvCxnSpPr>
        <p:spPr>
          <a:xfrm flipH="1">
            <a:off x="1143001" y="3514445"/>
            <a:ext cx="535314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838200" y="39624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3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743200" y="39624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/>
          <p:cNvCxnSpPr>
            <a:stCxn id="9" idx="5"/>
            <a:endCxn id="12" idx="0"/>
          </p:cNvCxnSpPr>
          <p:nvPr/>
        </p:nvCxnSpPr>
        <p:spPr>
          <a:xfrm>
            <a:off x="2055485" y="3514445"/>
            <a:ext cx="954415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67642" y="4352645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04800" y="4962245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1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63847" y="4352645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1333500" y="4962245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2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5378138" y="3135241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18</a:t>
            </a:r>
            <a:endParaRPr lang="en-US" dirty="0"/>
          </a:p>
        </p:txBody>
      </p:sp>
      <p:cxnSp>
        <p:nvCxnSpPr>
          <p:cNvPr id="19" name="Straight Connector 18"/>
          <p:cNvCxnSpPr>
            <a:stCxn id="18" idx="3"/>
          </p:cNvCxnSpPr>
          <p:nvPr/>
        </p:nvCxnSpPr>
        <p:spPr>
          <a:xfrm flipH="1">
            <a:off x="4920939" y="3525486"/>
            <a:ext cx="535314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616138" y="3973441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11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6168078" y="3973441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>
            <a:stCxn id="18" idx="5"/>
            <a:endCxn id="21" idx="0"/>
          </p:cNvCxnSpPr>
          <p:nvPr/>
        </p:nvCxnSpPr>
        <p:spPr>
          <a:xfrm>
            <a:off x="5833423" y="3525486"/>
            <a:ext cx="601355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345580" y="4363686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4082738" y="4973286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5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5041785" y="4363686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5111438" y="4973286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6</a:t>
            </a: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3124200" y="22860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28</a:t>
            </a:r>
            <a:endParaRPr lang="en-US" dirty="0"/>
          </a:p>
        </p:txBody>
      </p:sp>
      <p:cxnSp>
        <p:nvCxnSpPr>
          <p:cNvPr id="28" name="Straight Connector 27"/>
          <p:cNvCxnSpPr>
            <a:stCxn id="27" idx="2"/>
          </p:cNvCxnSpPr>
          <p:nvPr/>
        </p:nvCxnSpPr>
        <p:spPr>
          <a:xfrm flipH="1">
            <a:off x="2055485" y="2514600"/>
            <a:ext cx="1068715" cy="6765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7" idx="6"/>
            <a:endCxn id="18" idx="1"/>
          </p:cNvCxnSpPr>
          <p:nvPr/>
        </p:nvCxnSpPr>
        <p:spPr>
          <a:xfrm>
            <a:off x="3657600" y="2514600"/>
            <a:ext cx="1798653" cy="6875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2400" y="5486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[0]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57300" y="5486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[1]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57770" y="5486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4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00770" y="5486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5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34100" y="4482508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6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2400" y="3962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[0..1]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86370" y="3581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dirty="0" smtClean="0">
                <a:solidFill>
                  <a:schemeClr val="accent1"/>
                </a:solidFill>
              </a:rPr>
              <a:t>4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dirty="0" smtClean="0">
                <a:solidFill>
                  <a:schemeClr val="accent1"/>
                </a:solidFill>
              </a:rPr>
              <a:t>5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5350" y="283533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</a:t>
            </a:r>
            <a:r>
              <a:rPr lang="sr-Latn-ME" b="1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821289" y="286526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dirty="0" smtClean="0">
                <a:solidFill>
                  <a:schemeClr val="accent1"/>
                </a:solidFill>
              </a:rPr>
              <a:t>4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dirty="0" smtClean="0">
                <a:solidFill>
                  <a:schemeClr val="accent1"/>
                </a:solidFill>
              </a:rPr>
              <a:t>6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24100" y="22098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</a:t>
            </a:r>
            <a:r>
              <a:rPr lang="sr-Latn-ME" b="1" dirty="0" smtClean="0">
                <a:solidFill>
                  <a:schemeClr val="accent1"/>
                </a:solidFill>
              </a:rPr>
              <a:t>6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2459510" y="4419600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2196668" y="5029200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3</a:t>
            </a:r>
            <a:endParaRPr lang="en-US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3155715" y="4419600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3225368" y="5029200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4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171700" y="5542314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2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14700" y="5542314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3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57400" y="3962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dirty="0" smtClean="0">
                <a:solidFill>
                  <a:schemeClr val="accent1"/>
                </a:solidFill>
              </a:rPr>
              <a:t>2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200" y="206906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Polazno stablo</a:t>
            </a:r>
            <a:endParaRPr lang="en-US" b="1" u="sng" dirty="0"/>
          </a:p>
        </p:txBody>
      </p:sp>
      <p:sp>
        <p:nvSpPr>
          <p:cNvPr id="50" name="TextBox 49"/>
          <p:cNvSpPr txBox="1"/>
          <p:nvPr/>
        </p:nvSpPr>
        <p:spPr>
          <a:xfrm>
            <a:off x="5606738" y="1792069"/>
            <a:ext cx="323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Tražimo sumu od indeksa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5</a:t>
            </a:r>
            <a:r>
              <a:rPr lang="sr-Latn-ME" dirty="0" smtClean="0"/>
              <a:t> (elementi </a:t>
            </a:r>
            <a:r>
              <a:rPr lang="sr-Latn-ME" b="1" dirty="0" smtClean="0">
                <a:solidFill>
                  <a:srgbClr val="C00000"/>
                </a:solidFill>
              </a:rPr>
              <a:t>3+4+5+6=18</a:t>
            </a:r>
            <a:r>
              <a:rPr lang="sr-Latn-ME" dirty="0" smtClean="0"/>
              <a:t>).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6584950" y="2599929"/>
            <a:ext cx="2559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Korjeni</a:t>
            </a:r>
            <a:r>
              <a:rPr lang="en-US" dirty="0" smtClean="0"/>
              <a:t> </a:t>
            </a:r>
            <a:r>
              <a:rPr lang="en-US" dirty="0" err="1" smtClean="0"/>
              <a:t>indeksi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[0,6]</a:t>
            </a:r>
            <a:r>
              <a:rPr lang="en-US" dirty="0" smtClean="0"/>
              <a:t>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smtClean="0"/>
              <a:t>podskup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sr-Latn-ME" dirty="0" smtClean="0"/>
              <a:t>ž</a:t>
            </a:r>
            <a:r>
              <a:rPr lang="en-US" dirty="0" err="1" smtClean="0"/>
              <a:t>enih</a:t>
            </a:r>
            <a:r>
              <a:rPr lang="en-US" dirty="0" smtClean="0"/>
              <a:t> </a:t>
            </a:r>
            <a:r>
              <a:rPr lang="en-US" dirty="0" err="1" smtClean="0"/>
              <a:t>indeksa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[2,5]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preklapanje</a:t>
            </a:r>
            <a:r>
              <a:rPr lang="en-US" dirty="0" smtClean="0"/>
              <a:t> pa </a:t>
            </a:r>
            <a:r>
              <a:rPr lang="en-US" dirty="0" err="1" smtClean="0"/>
              <a:t>tra</a:t>
            </a:r>
            <a:r>
              <a:rPr lang="sr-Latn-ME" dirty="0" smtClean="0"/>
              <a:t>žimo sume u prvoj polovini     </a:t>
            </a:r>
          </a:p>
          <a:p>
            <a:r>
              <a:rPr lang="sr-Latn-ME" dirty="0"/>
              <a:t> </a:t>
            </a:r>
            <a:r>
              <a:rPr lang="sr-Latn-ME" dirty="0" smtClean="0"/>
              <a:t>  indeksa </a:t>
            </a:r>
            <a:r>
              <a:rPr lang="en-US" b="1" dirty="0" smtClean="0">
                <a:solidFill>
                  <a:srgbClr val="C00000"/>
                </a:solidFill>
              </a:rPr>
              <a:t>[0,3]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r>
              <a:rPr lang="en-US" dirty="0" err="1" smtClean="0"/>
              <a:t>drugoj</a:t>
            </a:r>
            <a:r>
              <a:rPr lang="en-US" dirty="0" smtClean="0"/>
              <a:t> od </a:t>
            </a:r>
            <a:r>
              <a:rPr lang="en-US" b="1" dirty="0" smtClean="0">
                <a:solidFill>
                  <a:srgbClr val="C00000"/>
                </a:solidFill>
              </a:rPr>
              <a:t>[4,6]</a:t>
            </a:r>
            <a:r>
              <a:rPr lang="en-US" dirty="0" smtClean="0"/>
              <a:t>. </a:t>
            </a:r>
            <a:r>
              <a:rPr lang="en-US" b="1" dirty="0" smtClean="0">
                <a:solidFill>
                  <a:srgbClr val="C00000"/>
                </a:solidFill>
              </a:rPr>
              <a:t>[0,3]</a:t>
            </a:r>
            <a:r>
              <a:rPr lang="en-US" dirty="0" smtClean="0"/>
              <a:t>  </a:t>
            </a:r>
          </a:p>
          <a:p>
            <a:r>
              <a:rPr lang="en-US" dirty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presjek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[2,5]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5791200" y="48768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podskup</a:t>
            </a:r>
            <a:r>
              <a:rPr lang="en-US" dirty="0" smtClean="0"/>
              <a:t> pa </a:t>
            </a:r>
            <a:r>
              <a:rPr lang="en-US" dirty="0" err="1" smtClean="0"/>
              <a:t>tra</a:t>
            </a:r>
            <a:r>
              <a:rPr lang="sr-Latn-ME" dirty="0" smtClean="0"/>
              <a:t>žimo sume za podsegmente </a:t>
            </a:r>
            <a:r>
              <a:rPr lang="en-US" dirty="0" smtClean="0"/>
              <a:t>za </a:t>
            </a:r>
            <a:r>
              <a:rPr lang="en-US" b="1" dirty="0" smtClean="0">
                <a:solidFill>
                  <a:srgbClr val="C00000"/>
                </a:solidFill>
              </a:rPr>
              <a:t>[0,1]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[2,3]</a:t>
            </a:r>
            <a:r>
              <a:rPr lang="en-US" dirty="0" smtClean="0"/>
              <a:t>.</a:t>
            </a:r>
            <a:r>
              <a:rPr lang="sr-Latn-ME" dirty="0" smtClean="0"/>
              <a:t> </a:t>
            </a:r>
            <a:r>
              <a:rPr lang="en-US" dirty="0" smtClean="0"/>
              <a:t>Segment </a:t>
            </a:r>
            <a:r>
              <a:rPr lang="en-US" b="1" dirty="0">
                <a:solidFill>
                  <a:srgbClr val="C00000"/>
                </a:solidFill>
              </a:rPr>
              <a:t>[0,1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0" y="595253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</a:t>
            </a:r>
            <a:r>
              <a:rPr lang="en-US" dirty="0" err="1" smtClean="0"/>
              <a:t>resjek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sr-Latn-ME" dirty="0" smtClean="0"/>
              <a:t>ženim segmentom pa je rezultat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i ne idemo više u tom pravcu, dok je </a:t>
            </a:r>
            <a:r>
              <a:rPr lang="en-US" b="1" dirty="0">
                <a:solidFill>
                  <a:srgbClr val="C00000"/>
                </a:solidFill>
              </a:rPr>
              <a:t>[2,3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en-US" dirty="0" err="1" smtClean="0"/>
              <a:t>podskup</a:t>
            </a:r>
            <a:r>
              <a:rPr lang="en-US" dirty="0" smtClean="0"/>
              <a:t> </a:t>
            </a:r>
            <a:r>
              <a:rPr lang="sr-Latn-ME" dirty="0" smtClean="0"/>
              <a:t>traženog segmenta pa u sumu ulazi čvor </a:t>
            </a:r>
            <a:r>
              <a:rPr lang="en-US" b="1" dirty="0" smtClean="0">
                <a:solidFill>
                  <a:schemeClr val="accent1"/>
                </a:solidFill>
              </a:rPr>
              <a:t>[2..3]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vrijedno</a:t>
            </a:r>
            <a:r>
              <a:rPr lang="sr-Latn-ME" dirty="0" smtClean="0"/>
              <a:t>šću </a:t>
            </a:r>
            <a:r>
              <a:rPr lang="sr-Latn-ME" b="1" dirty="0" smtClean="0">
                <a:solidFill>
                  <a:srgbClr val="C00000"/>
                </a:solidFill>
              </a:rPr>
              <a:t>7</a:t>
            </a:r>
            <a:r>
              <a:rPr lang="sr-Latn-ME" dirty="0" smtClean="0"/>
              <a:t>. Na isti način će iz druge polovine u sumu ući čvor </a:t>
            </a:r>
            <a:r>
              <a:rPr lang="en-US" b="1" dirty="0" smtClean="0">
                <a:solidFill>
                  <a:schemeClr val="accent1"/>
                </a:solidFill>
              </a:rPr>
              <a:t>[4..5]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vrijedno</a:t>
            </a:r>
            <a:r>
              <a:rPr lang="sr-Latn-ME" dirty="0" smtClean="0"/>
              <a:t>šću </a:t>
            </a:r>
            <a:r>
              <a:rPr lang="sr-Latn-ME" b="1" dirty="0" smtClean="0">
                <a:solidFill>
                  <a:srgbClr val="C00000"/>
                </a:solidFill>
              </a:rPr>
              <a:t>11</a:t>
            </a:r>
            <a:r>
              <a:rPr lang="sr-Latn-ME" dirty="0" smtClean="0"/>
              <a:t> dajući sumu </a:t>
            </a:r>
            <a:r>
              <a:rPr lang="sr-Latn-ME" b="1" dirty="0" smtClean="0">
                <a:solidFill>
                  <a:srgbClr val="C00000"/>
                </a:solidFill>
              </a:rPr>
              <a:t>18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01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GB" dirty="0" err="1" smtClean="0"/>
              <a:t>Primjer</a:t>
            </a:r>
            <a:r>
              <a:rPr lang="en-GB" dirty="0" smtClean="0"/>
              <a:t> - </a:t>
            </a:r>
            <a:r>
              <a:rPr lang="en-GB" dirty="0" err="1" smtClean="0"/>
              <a:t>promjena</a:t>
            </a: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en-GB" dirty="0" smtClean="0"/>
              <a:t>U </a:t>
            </a:r>
            <a:r>
              <a:rPr lang="en-GB" dirty="0" err="1" smtClean="0"/>
              <a:t>primjeru</a:t>
            </a:r>
            <a:r>
              <a:rPr lang="en-GB" dirty="0" smtClean="0"/>
              <a:t> </a:t>
            </a:r>
            <a:r>
              <a:rPr lang="en-GB" dirty="0" err="1" smtClean="0"/>
              <a:t>smo</a:t>
            </a:r>
            <a:r>
              <a:rPr lang="en-GB" dirty="0" smtClean="0"/>
              <a:t> element </a:t>
            </a:r>
            <a:r>
              <a:rPr lang="en-GB" dirty="0" err="1" smtClean="0"/>
              <a:t>na</a:t>
            </a:r>
            <a:r>
              <a:rPr lang="en-GB" dirty="0" smtClean="0"/>
              <a:t> </a:t>
            </a:r>
            <a:r>
              <a:rPr lang="en-GB" dirty="0" err="1" smtClean="0"/>
              <a:t>indeksu</a:t>
            </a:r>
            <a:r>
              <a:rPr lang="en-GB" dirty="0" smtClean="0"/>
              <a:t> </a:t>
            </a:r>
            <a:r>
              <a:rPr lang="en-GB" b="1" dirty="0" smtClean="0">
                <a:solidFill>
                  <a:srgbClr val="C00000"/>
                </a:solidFill>
              </a:rPr>
              <a:t>6</a:t>
            </a:r>
            <a:r>
              <a:rPr lang="en-GB" dirty="0" smtClean="0"/>
              <a:t> </a:t>
            </a:r>
            <a:r>
              <a:rPr lang="en-GB" dirty="0" err="1" smtClean="0"/>
              <a:t>pomjerili</a:t>
            </a:r>
            <a:r>
              <a:rPr lang="en-GB" dirty="0" smtClean="0"/>
              <a:t> </a:t>
            </a:r>
            <a:r>
              <a:rPr lang="en-GB" dirty="0" err="1" smtClean="0"/>
              <a:t>na</a:t>
            </a:r>
            <a:r>
              <a:rPr lang="en-GB" dirty="0" smtClean="0"/>
              <a:t> </a:t>
            </a:r>
            <a:r>
              <a:rPr lang="en-GB" b="1" dirty="0" smtClean="0">
                <a:solidFill>
                  <a:srgbClr val="C00000"/>
                </a:solidFill>
              </a:rPr>
              <a:t>10</a:t>
            </a:r>
            <a:r>
              <a:rPr lang="en-GB" dirty="0" smtClean="0"/>
              <a:t>. </a:t>
            </a:r>
            <a:r>
              <a:rPr lang="en-GB" dirty="0" err="1" smtClean="0"/>
              <a:t>Poziv</a:t>
            </a:r>
            <a:r>
              <a:rPr lang="en-GB" dirty="0" smtClean="0"/>
              <a:t> </a:t>
            </a:r>
            <a:r>
              <a:rPr lang="en-GB" dirty="0" err="1" smtClean="0"/>
              <a:t>zapo</a:t>
            </a:r>
            <a:r>
              <a:rPr lang="sr-Latn-ME" dirty="0" smtClean="0"/>
              <a:t>činje sa indeksima </a:t>
            </a:r>
            <a:r>
              <a:rPr lang="en-US" b="1" dirty="0" smtClean="0">
                <a:solidFill>
                  <a:srgbClr val="C00000"/>
                </a:solidFill>
              </a:rPr>
              <a:t>[0,6]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oni</a:t>
            </a:r>
            <a:r>
              <a:rPr lang="en-US" dirty="0" smtClean="0"/>
              <a:t>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dirty="0" err="1" smtClean="0"/>
              <a:t>jednaki</a:t>
            </a:r>
            <a:r>
              <a:rPr lang="en-US" dirty="0" smtClean="0"/>
              <a:t> (</a:t>
            </a:r>
            <a:r>
              <a:rPr lang="en-US" dirty="0" err="1" smtClean="0"/>
              <a:t>su</a:t>
            </a:r>
            <a:r>
              <a:rPr lang="sr-Latn-ME" dirty="0" smtClean="0"/>
              <a:t>ženi na jedan član niza</a:t>
            </a:r>
            <a:r>
              <a:rPr lang="en-US" dirty="0"/>
              <a:t>)</a:t>
            </a:r>
            <a:r>
              <a:rPr lang="sr-Latn-ME" dirty="0" smtClean="0"/>
              <a:t> računamo poluzbir indeksa </a:t>
            </a:r>
            <a:r>
              <a:rPr lang="sr-Latn-ME" b="1" i="1" dirty="0" smtClean="0">
                <a:solidFill>
                  <a:srgbClr val="C00000"/>
                </a:solidFill>
              </a:rPr>
              <a:t>s</a:t>
            </a:r>
            <a:r>
              <a:rPr lang="sr-Latn-ME" b="1" dirty="0" smtClean="0">
                <a:solidFill>
                  <a:srgbClr val="C00000"/>
                </a:solidFill>
              </a:rPr>
              <a:t>=3</a:t>
            </a:r>
            <a:r>
              <a:rPr lang="sr-Latn-ME" dirty="0" smtClean="0"/>
              <a:t>, i kako indeks veći od </a:t>
            </a:r>
            <a:r>
              <a:rPr lang="sr-Latn-ME" b="1" i="1" dirty="0" smtClean="0">
                <a:solidFill>
                  <a:srgbClr val="C00000"/>
                </a:solidFill>
              </a:rPr>
              <a:t>s</a:t>
            </a:r>
            <a:r>
              <a:rPr lang="sr-Latn-ME" dirty="0" smtClean="0"/>
              <a:t> pretragu nastavljamo u desnoj polovini niza </a:t>
            </a:r>
            <a:r>
              <a:rPr lang="en-US" dirty="0" smtClean="0"/>
              <a:t>u </a:t>
            </a:r>
            <a:r>
              <a:rPr lang="en-US" dirty="0" err="1" smtClean="0"/>
              <a:t>domen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[4,6]</a:t>
            </a:r>
            <a:r>
              <a:rPr lang="en-US" dirty="0" smtClean="0"/>
              <a:t>. </a:t>
            </a:r>
            <a:r>
              <a:rPr lang="en-US" dirty="0" err="1" smtClean="0"/>
              <a:t>Poluzbir</a:t>
            </a:r>
            <a:r>
              <a:rPr lang="en-US" dirty="0" smtClean="0"/>
              <a:t> je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s</a:t>
            </a:r>
            <a:r>
              <a:rPr lang="en-US" b="1" dirty="0" smtClean="0">
                <a:solidFill>
                  <a:srgbClr val="C00000"/>
                </a:solidFill>
              </a:rPr>
              <a:t>=5</a:t>
            </a:r>
            <a:r>
              <a:rPr lang="en-US" dirty="0" smtClean="0"/>
              <a:t> a </a:t>
            </a:r>
            <a:r>
              <a:rPr lang="en-US" dirty="0" err="1" smtClean="0"/>
              <a:t>tra</a:t>
            </a:r>
            <a:r>
              <a:rPr lang="sr-Latn-ME" dirty="0" smtClean="0"/>
              <a:t>ženi indeks je veći od ove granice pa ponovo pretragu nastavljamo u desnoj polovini niza gdje u posl</a:t>
            </a:r>
            <a:r>
              <a:rPr lang="en-US" dirty="0" smtClean="0"/>
              <a:t>j</a:t>
            </a:r>
            <a:r>
              <a:rPr lang="sr-Latn-ME" dirty="0" smtClean="0"/>
              <a:t>ednjem koraku pretrag</a:t>
            </a:r>
            <a:r>
              <a:rPr lang="en-US" dirty="0"/>
              <a:t>e</a:t>
            </a:r>
            <a:r>
              <a:rPr lang="sr-Latn-ME" dirty="0" smtClean="0"/>
              <a:t> postavljamo element drveta da je jednak zadatom broju </a:t>
            </a:r>
            <a:r>
              <a:rPr lang="sr-Latn-ME" b="1" dirty="0" smtClean="0">
                <a:solidFill>
                  <a:srgbClr val="C00000"/>
                </a:solidFill>
              </a:rPr>
              <a:t>10</a:t>
            </a:r>
            <a:r>
              <a:rPr lang="en-US" dirty="0" smtClean="0"/>
              <a:t>.</a:t>
            </a:r>
            <a:endParaRPr lang="sr-Latn-ME" dirty="0" smtClean="0"/>
          </a:p>
          <a:p>
            <a:r>
              <a:rPr lang="sr-Latn-ME" dirty="0" smtClean="0"/>
              <a:t>Svaki rekurzivni poziv se završava naredbom:</a:t>
            </a:r>
            <a:br>
              <a:rPr lang="sr-Latn-ME" dirty="0" smtClean="0"/>
            </a:br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			</a:t>
            </a:r>
            <a:r>
              <a:rPr lang="en-US" b="1" dirty="0" err="1" smtClean="0">
                <a:solidFill>
                  <a:srgbClr val="C00000"/>
                </a:solidFill>
              </a:rPr>
              <a:t>drvo</a:t>
            </a:r>
            <a:r>
              <a:rPr lang="en-US" b="1" dirty="0" smtClean="0">
                <a:solidFill>
                  <a:srgbClr val="C00000"/>
                </a:solidFill>
              </a:rPr>
              <a:t>[k</a:t>
            </a:r>
            <a:r>
              <a:rPr lang="en-US" b="1" dirty="0">
                <a:solidFill>
                  <a:srgbClr val="C00000"/>
                </a:solidFill>
              </a:rPr>
              <a:t>]=</a:t>
            </a:r>
            <a:r>
              <a:rPr lang="en-US" b="1" dirty="0" err="1">
                <a:solidFill>
                  <a:srgbClr val="C00000"/>
                </a:solidFill>
              </a:rPr>
              <a:t>drvo</a:t>
            </a:r>
            <a:r>
              <a:rPr lang="en-US" b="1" dirty="0">
                <a:solidFill>
                  <a:srgbClr val="C00000"/>
                </a:solidFill>
              </a:rPr>
              <a:t>[2*k]+</a:t>
            </a:r>
            <a:r>
              <a:rPr lang="en-US" b="1" dirty="0" err="1">
                <a:solidFill>
                  <a:srgbClr val="C00000"/>
                </a:solidFill>
              </a:rPr>
              <a:t>drvo</a:t>
            </a:r>
            <a:r>
              <a:rPr lang="en-US" b="1" dirty="0">
                <a:solidFill>
                  <a:srgbClr val="C00000"/>
                </a:solidFill>
              </a:rPr>
              <a:t>[2*k+1</a:t>
            </a:r>
            <a:r>
              <a:rPr lang="en-US" b="1" dirty="0" smtClean="0">
                <a:solidFill>
                  <a:srgbClr val="C00000"/>
                </a:solidFill>
              </a:rPr>
              <a:t>];</a:t>
            </a:r>
            <a:r>
              <a:rPr lang="sr-Latn-ME" b="1" dirty="0">
                <a:solidFill>
                  <a:srgbClr val="C00000"/>
                </a:solidFill>
              </a:rPr>
              <a:t/>
            </a:r>
            <a:br>
              <a:rPr lang="sr-Latn-ME" b="1" dirty="0">
                <a:solidFill>
                  <a:srgbClr val="C00000"/>
                </a:solidFill>
              </a:rPr>
            </a:br>
            <a:r>
              <a:rPr lang="sr-Latn-ME" dirty="0" smtClean="0"/>
              <a:t>tako da se kada se završe rekurzivni pozivi funkcije za </a:t>
            </a:r>
            <a:r>
              <a:rPr lang="sr-Latn-ME" b="1" dirty="0" smtClean="0">
                <a:solidFill>
                  <a:srgbClr val="C00000"/>
                </a:solidFill>
              </a:rPr>
              <a:t>promjena</a:t>
            </a:r>
            <a:r>
              <a:rPr lang="sr-Latn-ME" dirty="0" smtClean="0"/>
              <a:t> ažuriraju odgovarajuće vrijednosti niza </a:t>
            </a:r>
            <a:r>
              <a:rPr lang="sr-Latn-ME" b="1" dirty="0" smtClean="0">
                <a:solidFill>
                  <a:srgbClr val="C00000"/>
                </a:solidFill>
              </a:rPr>
              <a:t>drvo</a:t>
            </a:r>
            <a:r>
              <a:rPr lang="sr-Latn-ME" dirty="0" smtClean="0"/>
              <a:t>. </a:t>
            </a:r>
          </a:p>
          <a:p>
            <a:r>
              <a:rPr lang="sr-Latn-ME" dirty="0" smtClean="0"/>
              <a:t>Izgled niza drvo nakon ovih promjena je dat na sl</a:t>
            </a:r>
            <a:r>
              <a:rPr lang="en-US" dirty="0" smtClean="0"/>
              <a:t>j</a:t>
            </a:r>
            <a:r>
              <a:rPr lang="sr-Latn-ME" dirty="0" smtClean="0"/>
              <a:t>edećem slajdu.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615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Finalna verzija drveta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229600" cy="533400"/>
          </a:xfrm>
        </p:spPr>
        <p:txBody>
          <a:bodyPr/>
          <a:lstStyle/>
          <a:p>
            <a:r>
              <a:rPr lang="sr-Latn-ME" dirty="0" smtClean="0"/>
              <a:t>Nakon ažuriranja u predmetnom primjeru drvo ima oblik: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752600" y="2611086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10</a:t>
            </a:r>
            <a:endParaRPr lang="en-US" dirty="0"/>
          </a:p>
        </p:txBody>
      </p:sp>
      <p:cxnSp>
        <p:nvCxnSpPr>
          <p:cNvPr id="5" name="Straight Connector 4"/>
          <p:cNvCxnSpPr>
            <a:stCxn id="4" idx="3"/>
          </p:cNvCxnSpPr>
          <p:nvPr/>
        </p:nvCxnSpPr>
        <p:spPr>
          <a:xfrm flipH="1">
            <a:off x="1295401" y="3001331"/>
            <a:ext cx="535314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990600" y="3449286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3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895600" y="3449286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>
            <a:stCxn id="4" idx="5"/>
            <a:endCxn id="7" idx="0"/>
          </p:cNvCxnSpPr>
          <p:nvPr/>
        </p:nvCxnSpPr>
        <p:spPr>
          <a:xfrm>
            <a:off x="2207885" y="3001331"/>
            <a:ext cx="954415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20042" y="3839531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57200" y="4449131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1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416247" y="3839531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485900" y="4449131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2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5530538" y="2622127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>
                <a:solidFill>
                  <a:srgbClr val="FF0000"/>
                </a:solidFill>
              </a:rPr>
              <a:t>21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Connector 13"/>
          <p:cNvCxnSpPr>
            <a:stCxn id="13" idx="3"/>
          </p:cNvCxnSpPr>
          <p:nvPr/>
        </p:nvCxnSpPr>
        <p:spPr>
          <a:xfrm flipH="1">
            <a:off x="5073339" y="3012372"/>
            <a:ext cx="535314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768538" y="3460327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11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20478" y="3460327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>
                <a:solidFill>
                  <a:srgbClr val="FF0000"/>
                </a:solidFill>
              </a:rPr>
              <a:t>10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7" name="Straight Connector 16"/>
          <p:cNvCxnSpPr>
            <a:stCxn id="13" idx="5"/>
            <a:endCxn id="16" idx="0"/>
          </p:cNvCxnSpPr>
          <p:nvPr/>
        </p:nvCxnSpPr>
        <p:spPr>
          <a:xfrm>
            <a:off x="5985823" y="3012372"/>
            <a:ext cx="601355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497980" y="3850572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4235138" y="4460172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5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5194185" y="3850572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5263838" y="4460172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6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3276600" y="1772886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>
                <a:solidFill>
                  <a:srgbClr val="FF0000"/>
                </a:solidFill>
              </a:rPr>
              <a:t>31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>
            <a:stCxn id="22" idx="2"/>
          </p:cNvCxnSpPr>
          <p:nvPr/>
        </p:nvCxnSpPr>
        <p:spPr>
          <a:xfrm flipH="1">
            <a:off x="2207885" y="2001486"/>
            <a:ext cx="1068715" cy="6765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22" idx="6"/>
            <a:endCxn id="13" idx="1"/>
          </p:cNvCxnSpPr>
          <p:nvPr/>
        </p:nvCxnSpPr>
        <p:spPr>
          <a:xfrm>
            <a:off x="3810000" y="2001486"/>
            <a:ext cx="1798653" cy="6875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4800" y="4973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[0]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09700" y="4973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[1]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10170" y="4973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4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53170" y="4973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5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86500" y="3969394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6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" y="3449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[0..1]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38770" y="3068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dirty="0" smtClean="0">
                <a:solidFill>
                  <a:schemeClr val="accent1"/>
                </a:solidFill>
              </a:rPr>
              <a:t>4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dirty="0" smtClean="0">
                <a:solidFill>
                  <a:schemeClr val="accent1"/>
                </a:solidFill>
              </a:rPr>
              <a:t>5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47750" y="2322222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</a:t>
            </a:r>
            <a:r>
              <a:rPr lang="sr-Latn-ME" b="1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73689" y="235214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dirty="0" smtClean="0">
                <a:solidFill>
                  <a:schemeClr val="accent1"/>
                </a:solidFill>
              </a:rPr>
              <a:t>4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dirty="0" smtClean="0">
                <a:solidFill>
                  <a:schemeClr val="accent1"/>
                </a:solidFill>
              </a:rPr>
              <a:t>6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76500" y="16966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</a:t>
            </a:r>
            <a:r>
              <a:rPr lang="sr-Latn-ME" b="1" dirty="0" smtClean="0">
                <a:solidFill>
                  <a:schemeClr val="accent1"/>
                </a:solidFill>
              </a:rPr>
              <a:t>6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2611910" y="3906486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2349068" y="4516086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3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3308115" y="3906486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3377768" y="4516086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4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2324100" y="50292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2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67100" y="50292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</a:t>
            </a:r>
            <a:r>
              <a:rPr lang="sr-Latn-ME" b="1" dirty="0" smtClean="0">
                <a:solidFill>
                  <a:srgbClr val="92D050"/>
                </a:solidFill>
              </a:rPr>
              <a:t>3</a:t>
            </a:r>
            <a:r>
              <a:rPr lang="en-US" b="1" dirty="0" smtClean="0">
                <a:solidFill>
                  <a:srgbClr val="92D050"/>
                </a:solidFill>
              </a:rPr>
              <a:t>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09800" y="344928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dirty="0" smtClean="0">
                <a:solidFill>
                  <a:schemeClr val="accent1"/>
                </a:solidFill>
              </a:rPr>
              <a:t>2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926189" y="5453346"/>
            <a:ext cx="1659429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31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10 </a:t>
            </a:r>
            <a:r>
              <a:rPr lang="en-US" b="1" dirty="0">
                <a:solidFill>
                  <a:srgbClr val="C00000"/>
                </a:solidFill>
              </a:rPr>
              <a:t>21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3 </a:t>
            </a:r>
            <a:r>
              <a:rPr lang="en-US" b="1" dirty="0">
                <a:solidFill>
                  <a:srgbClr val="C00000"/>
                </a:solidFill>
              </a:rPr>
              <a:t>7 11 10 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1 </a:t>
            </a:r>
            <a:r>
              <a:rPr lang="en-US" b="1" dirty="0">
                <a:solidFill>
                  <a:srgbClr val="C00000"/>
                </a:solidFill>
              </a:rPr>
              <a:t>2 3 4 5 6 0 0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49939" y="4744686"/>
            <a:ext cx="2694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ME" b="1" dirty="0" smtClean="0"/>
              <a:t>Lako je uporediti sa rezultatom programa!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14759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Bojenje</a:t>
            </a:r>
            <a:r>
              <a:rPr lang="en-US" dirty="0" smtClean="0"/>
              <a:t> </a:t>
            </a:r>
            <a:r>
              <a:rPr lang="en-US" dirty="0" err="1" smtClean="0"/>
              <a:t>ivica</a:t>
            </a:r>
            <a:r>
              <a:rPr lang="en-US" dirty="0" smtClean="0"/>
              <a:t> </a:t>
            </a:r>
            <a:r>
              <a:rPr lang="en-US" dirty="0" err="1" smtClean="0"/>
              <a:t>drveta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en-US" dirty="0" err="1" smtClean="0"/>
              <a:t>Ovo</a:t>
            </a:r>
            <a:r>
              <a:rPr lang="en-US" dirty="0" smtClean="0"/>
              <a:t> je </a:t>
            </a:r>
            <a:r>
              <a:rPr lang="en-US" dirty="0" err="1" smtClean="0"/>
              <a:t>dosta</a:t>
            </a:r>
            <a:r>
              <a:rPr lang="en-US" dirty="0" smtClean="0"/>
              <a:t> </a:t>
            </a:r>
            <a:r>
              <a:rPr lang="en-US" dirty="0" err="1" smtClean="0"/>
              <a:t>poznat</a:t>
            </a:r>
            <a:r>
              <a:rPr lang="en-US" dirty="0" smtClean="0"/>
              <a:t> problem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drvetom</a:t>
            </a:r>
            <a:r>
              <a:rPr lang="en-US" dirty="0" smtClean="0"/>
              <a:t> </a:t>
            </a:r>
            <a:r>
              <a:rPr lang="en-US" dirty="0" err="1" smtClean="0"/>
              <a:t>nad</a:t>
            </a:r>
            <a:r>
              <a:rPr lang="en-US" dirty="0" smtClean="0"/>
              <a:t> </a:t>
            </a:r>
            <a:r>
              <a:rPr lang="en-US" dirty="0" err="1" smtClean="0"/>
              <a:t>kojim</a:t>
            </a:r>
            <a:r>
              <a:rPr lang="en-US" dirty="0" smtClean="0"/>
              <a:t> se </a:t>
            </a:r>
            <a:r>
              <a:rPr lang="en-US" dirty="0" err="1" smtClean="0"/>
              <a:t>provode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tipa</a:t>
            </a:r>
            <a:r>
              <a:rPr lang="en-US" dirty="0" smtClean="0"/>
              <a:t> </a:t>
            </a:r>
            <a:r>
              <a:rPr lang="en-US" dirty="0" err="1" smtClean="0"/>
              <a:t>upita</a:t>
            </a:r>
            <a:r>
              <a:rPr lang="en-US" dirty="0" smtClean="0"/>
              <a:t>: (a) </a:t>
            </a:r>
            <a:r>
              <a:rPr lang="en-US" b="1" u="sng" dirty="0" err="1" smtClean="0"/>
              <a:t>obojiti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ivicu</a:t>
            </a:r>
            <a:r>
              <a:rPr lang="en-US" dirty="0" smtClean="0"/>
              <a:t>; (b) </a:t>
            </a:r>
            <a:r>
              <a:rPr lang="en-US" b="1" u="sng" dirty="0" err="1" smtClean="0"/>
              <a:t>prebrojati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obojene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ivice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izme</a:t>
            </a:r>
            <a:r>
              <a:rPr lang="sr-Latn-ME" b="1" u="sng" dirty="0" smtClean="0"/>
              <a:t>đu dva čvora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Problem ćemo riješiti putem </a:t>
            </a:r>
            <a:r>
              <a:rPr lang="sr-Latn-ME" b="1" dirty="0" smtClean="0">
                <a:solidFill>
                  <a:srgbClr val="C00000"/>
                </a:solidFill>
              </a:rPr>
              <a:t>segmentnog drveta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Pretprocesiranje zahtjeva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operacija a sami upiti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(log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Za upite druge vrste treba da nađemo </a:t>
            </a:r>
            <a:r>
              <a:rPr lang="sr-Latn-ME" b="1" dirty="0" smtClean="0">
                <a:solidFill>
                  <a:srgbClr val="C00000"/>
                </a:solidFill>
              </a:rPr>
              <a:t>LCA</a:t>
            </a:r>
            <a:r>
              <a:rPr lang="sr-Latn-ME" dirty="0" smtClean="0"/>
              <a:t> – </a:t>
            </a:r>
            <a:r>
              <a:rPr lang="sr-Latn-ME" i="1" dirty="0" smtClean="0"/>
              <a:t>lowest common ancestor</a:t>
            </a:r>
            <a:r>
              <a:rPr lang="sr-Latn-ME" dirty="0" smtClean="0"/>
              <a:t> – najnižeg zajedničkog pretka dva čvora.</a:t>
            </a:r>
          </a:p>
          <a:p>
            <a:r>
              <a:rPr lang="sr-Latn-ME" dirty="0" smtClean="0"/>
              <a:t>Onda se naš upit suštinski dijeli na dva podupita za dio od </a:t>
            </a:r>
            <a:r>
              <a:rPr lang="sr-Latn-ME" b="1" dirty="0" smtClean="0">
                <a:solidFill>
                  <a:srgbClr val="C00000"/>
                </a:solidFill>
              </a:rPr>
              <a:t>LCA</a:t>
            </a:r>
            <a:r>
              <a:rPr lang="sr-Latn-ME" dirty="0" smtClean="0"/>
              <a:t> do prvog čvora i dio za </a:t>
            </a:r>
            <a:r>
              <a:rPr lang="sr-Latn-ME" b="1" dirty="0" smtClean="0">
                <a:solidFill>
                  <a:srgbClr val="C00000"/>
                </a:solidFill>
              </a:rPr>
              <a:t>LCA</a:t>
            </a:r>
            <a:r>
              <a:rPr lang="sr-Latn-ME" dirty="0" smtClean="0"/>
              <a:t> do drugog čvora.</a:t>
            </a:r>
          </a:p>
          <a:p>
            <a:r>
              <a:rPr lang="sr-Latn-ME" dirty="0" smtClean="0"/>
              <a:t>Objasnimo sada ovo preprocesiranja</a:t>
            </a:r>
            <a:r>
              <a:rPr lang="en-GB" dirty="0" smtClean="0"/>
              <a:t>. </a:t>
            </a:r>
            <a:r>
              <a:rPr lang="sr-Latn-ME" dirty="0" smtClean="0"/>
              <a:t>Pokrenimo </a:t>
            </a:r>
            <a:r>
              <a:rPr lang="sr-Latn-ME" b="1" dirty="0" smtClean="0">
                <a:solidFill>
                  <a:srgbClr val="C00000"/>
                </a:solidFill>
              </a:rPr>
              <a:t>DFS</a:t>
            </a:r>
            <a:r>
              <a:rPr lang="sr-Latn-ME" dirty="0" smtClean="0"/>
              <a:t> pretragu od kor</a:t>
            </a:r>
            <a:r>
              <a:rPr lang="en-US" dirty="0" smtClean="0"/>
              <a:t>i</a:t>
            </a:r>
            <a:r>
              <a:rPr lang="sr-Latn-ME" dirty="0" smtClean="0"/>
              <a:t>jena drveta i zabilježimo </a:t>
            </a:r>
            <a:r>
              <a:rPr lang="sr-Latn-ME" b="1" u="sng" dirty="0" smtClean="0"/>
              <a:t>Ojlerov put</a:t>
            </a:r>
            <a:r>
              <a:rPr lang="sr-Latn-ME" dirty="0" smtClean="0"/>
              <a:t> (svaki se čvor bilježi kada se posjeti i kada se vratimo iz njegovih potomaka)</a:t>
            </a:r>
            <a:r>
              <a:rPr lang="en-GB" dirty="0" smtClean="0"/>
              <a:t>). </a:t>
            </a:r>
            <a:r>
              <a:rPr lang="sr-Latn-ME" dirty="0" smtClean="0"/>
              <a:t>Ista se tehnika može koristiti za </a:t>
            </a:r>
            <a:r>
              <a:rPr lang="en-GB" b="1" dirty="0" smtClean="0">
                <a:solidFill>
                  <a:srgbClr val="C00000"/>
                </a:solidFill>
              </a:rPr>
              <a:t>LCA</a:t>
            </a:r>
            <a:r>
              <a:rPr lang="en-GB" dirty="0" smtClean="0"/>
              <a:t> </a:t>
            </a:r>
            <a:r>
              <a:rPr lang="en-GB" dirty="0" err="1" smtClean="0"/>
              <a:t>preprocesi</a:t>
            </a:r>
            <a:r>
              <a:rPr lang="sr-Latn-ME" dirty="0" smtClean="0"/>
              <a:t>ranje</a:t>
            </a:r>
            <a:r>
              <a:rPr lang="en-GB" dirty="0" smtClean="0"/>
              <a:t>.</a:t>
            </a:r>
            <a:r>
              <a:rPr lang="sr-Latn-ME" dirty="0" smtClean="0"/>
              <a:t> Dakle, svaki čvor se u ovoj listi nalazi dva puta.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36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GB" dirty="0" err="1" smtClean="0"/>
              <a:t>Obja</a:t>
            </a:r>
            <a:r>
              <a:rPr lang="sr-Latn-ME" dirty="0" smtClean="0"/>
              <a:t>šnjenje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Autofit/>
          </a:bodyPr>
          <a:lstStyle/>
          <a:p>
            <a:r>
              <a:rPr lang="sr-Latn-ME" dirty="0" smtClean="0"/>
              <a:t>Kreiraju se dvije liste sa ivicama. U jednoj se smiještaju boje ivica kada se ide naniže u stablu a u drugu listi kada se penjemo u suprotnom smjeru</a:t>
            </a:r>
            <a:r>
              <a:rPr lang="en-GB" dirty="0" smtClean="0"/>
              <a:t>. </a:t>
            </a:r>
            <a:r>
              <a:rPr lang="sr-Latn-ME" dirty="0" smtClean="0"/>
              <a:t>Ove dvije liste se koriste da bi se nad njima konstruisala segmentna stabla (nazovimo ih </a:t>
            </a:r>
            <a:r>
              <a:rPr lang="sr-Latn-ME" b="1" dirty="0" smtClean="0">
                <a:solidFill>
                  <a:srgbClr val="C00000"/>
                </a:solidFill>
              </a:rPr>
              <a:t>T</a:t>
            </a:r>
            <a:r>
              <a:rPr lang="sr-Latn-ME" b="1" baseline="-25000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T</a:t>
            </a:r>
            <a:r>
              <a:rPr lang="sr-Latn-ME" b="1" baseline="-25000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).</a:t>
            </a:r>
            <a:endParaRPr lang="en-GB" dirty="0"/>
          </a:p>
          <a:p>
            <a:r>
              <a:rPr lang="sr-Latn-ME" dirty="0" smtClean="0"/>
              <a:t>Posmatrajmo upit 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b="1" dirty="0" smtClean="0">
                <a:solidFill>
                  <a:srgbClr val="C00000"/>
                </a:solidFill>
              </a:rPr>
              <a:t>,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gdje je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predak od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da bi odredili koliko je ivica obojeno među njima</a:t>
            </a:r>
            <a:r>
              <a:rPr lang="en-GB" dirty="0" smtClean="0"/>
              <a:t>. </a:t>
            </a:r>
            <a:r>
              <a:rPr lang="sr-Latn-ME" dirty="0" smtClean="0"/>
              <a:t>Nađimo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na Ojlerovoj putanji po prvi put. Označimo te pozicije sa </a:t>
            </a:r>
            <a:r>
              <a:rPr lang="sr-Latn-ME" b="1" i="1" dirty="0" smtClean="0">
                <a:solidFill>
                  <a:srgbClr val="C00000"/>
                </a:solidFill>
              </a:rPr>
              <a:t>p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q</a:t>
            </a:r>
            <a:r>
              <a:rPr lang="sr-Latn-ME" dirty="0" smtClean="0"/>
              <a:t> (mogu se odrediti sa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(1)</a:t>
            </a:r>
            <a:r>
              <a:rPr lang="sr-Latn-ME" dirty="0" smtClean="0"/>
              <a:t> ako je obavljeno pretprocesiranje)</a:t>
            </a:r>
            <a:r>
              <a:rPr lang="en-GB" dirty="0" smtClean="0"/>
              <a:t>. </a:t>
            </a:r>
            <a:r>
              <a:rPr lang="sr-Latn-ME" dirty="0" smtClean="0"/>
              <a:t>Odgovor na naš upit se dobija kada se od sume </a:t>
            </a:r>
            <a:r>
              <a:rPr lang="en-GB" b="1" i="1" dirty="0" smtClean="0">
                <a:solidFill>
                  <a:srgbClr val="C00000"/>
                </a:solidFill>
              </a:rPr>
              <a:t>T</a:t>
            </a:r>
            <a:r>
              <a:rPr lang="en-GB" b="1" baseline="-25000" dirty="0" smtClean="0">
                <a:solidFill>
                  <a:srgbClr val="C00000"/>
                </a:solidFill>
              </a:rPr>
              <a:t>1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p</a:t>
            </a:r>
            <a:r>
              <a:rPr lang="en-GB" b="1" dirty="0" smtClean="0">
                <a:solidFill>
                  <a:srgbClr val="C00000"/>
                </a:solidFill>
              </a:rPr>
              <a:t>..</a:t>
            </a:r>
            <a:r>
              <a:rPr lang="en-GB" b="1" i="1" dirty="0" smtClean="0">
                <a:solidFill>
                  <a:srgbClr val="C00000"/>
                </a:solidFill>
              </a:rPr>
              <a:t>q</a:t>
            </a:r>
            <a:r>
              <a:rPr lang="en-GB" b="1" dirty="0">
                <a:solidFill>
                  <a:srgbClr val="C00000"/>
                </a:solidFill>
              </a:rPr>
              <a:t>−1]</a:t>
            </a:r>
            <a:r>
              <a:rPr lang="en-GB" dirty="0"/>
              <a:t> </a:t>
            </a:r>
            <a:r>
              <a:rPr lang="sr-Latn-ME" dirty="0" smtClean="0"/>
              <a:t>oduzme suma</a:t>
            </a:r>
            <a:r>
              <a:rPr lang="en-GB" dirty="0"/>
              <a:t> </a:t>
            </a:r>
            <a:r>
              <a:rPr lang="en-GB" b="1" i="1" dirty="0">
                <a:solidFill>
                  <a:srgbClr val="C00000"/>
                </a:solidFill>
              </a:rPr>
              <a:t>T</a:t>
            </a:r>
            <a:r>
              <a:rPr lang="en-GB" b="1" baseline="-25000" dirty="0">
                <a:solidFill>
                  <a:srgbClr val="C00000"/>
                </a:solidFill>
              </a:rPr>
              <a:t>2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p</a:t>
            </a:r>
            <a:r>
              <a:rPr lang="en-GB" b="1" dirty="0">
                <a:solidFill>
                  <a:srgbClr val="C00000"/>
                </a:solidFill>
              </a:rPr>
              <a:t>..</a:t>
            </a:r>
            <a:r>
              <a:rPr lang="en-GB" b="1" i="1" dirty="0">
                <a:solidFill>
                  <a:srgbClr val="C00000"/>
                </a:solidFill>
              </a:rPr>
              <a:t>q</a:t>
            </a:r>
            <a:r>
              <a:rPr lang="en-GB" b="1" dirty="0">
                <a:solidFill>
                  <a:srgbClr val="C00000"/>
                </a:solidFill>
              </a:rPr>
              <a:t>−1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dirty="0" smtClean="0"/>
              <a:t>.</a:t>
            </a:r>
            <a:endParaRPr lang="en-GB" dirty="0"/>
          </a:p>
          <a:p>
            <a:r>
              <a:rPr lang="sr-Latn-ME" b="1" dirty="0" smtClean="0"/>
              <a:t>Zašto?</a:t>
            </a:r>
            <a:r>
              <a:rPr lang="en-GB" b="1" dirty="0" smtClean="0"/>
              <a:t> </a:t>
            </a:r>
            <a:r>
              <a:rPr lang="sr-Latn-ME" dirty="0" smtClean="0"/>
              <a:t>Posmatrajmo segment</a:t>
            </a:r>
            <a:r>
              <a:rPr lang="en-GB" dirty="0"/>
              <a:t> 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p</a:t>
            </a:r>
            <a:r>
              <a:rPr lang="sr-Latn-ME" b="1" dirty="0" smtClean="0">
                <a:solidFill>
                  <a:srgbClr val="C00000"/>
                </a:solidFill>
              </a:rPr>
              <a:t>,</a:t>
            </a:r>
            <a:r>
              <a:rPr lang="en-GB" b="1" i="1" dirty="0" smtClean="0">
                <a:solidFill>
                  <a:srgbClr val="C00000"/>
                </a:solidFill>
              </a:rPr>
              <a:t>q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sr-Latn-ME" dirty="0" smtClean="0"/>
              <a:t> u Ojlerovoj putanju</a:t>
            </a:r>
            <a:r>
              <a:rPr lang="en-GB" dirty="0" smtClean="0"/>
              <a:t>. </a:t>
            </a:r>
            <a:r>
              <a:rPr lang="sr-Latn-ME" dirty="0" smtClean="0"/>
              <a:t>Ona sadrži sve ivice na putanji od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ali i ivice koje se nalaze na drugim putanjama od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.</a:t>
            </a:r>
            <a:r>
              <a:rPr lang="en-GB" dirty="0" smtClean="0"/>
              <a:t> </a:t>
            </a:r>
            <a:r>
              <a:rPr lang="sr-Latn-ME" dirty="0" smtClean="0"/>
              <a:t>Međutim, bitna razlika je da ivica koje nama trebaju i ostalih je da naše ivice se pojavljuju samo jednom na putanji od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unaprijed  dok se ostale pojavljuju dva puta jednom unaprijed a jednom u suprotnom smjeru</a:t>
            </a:r>
            <a:r>
              <a:rPr lang="en-GB" dirty="0" smtClean="0"/>
              <a:t>. </a:t>
            </a:r>
            <a:endParaRPr lang="sr-Latn-ME" dirty="0" smtClean="0"/>
          </a:p>
        </p:txBody>
      </p:sp>
    </p:spTree>
    <p:extLst>
      <p:ext uri="{BB962C8B-B14F-4D97-AF65-F5344CB8AC3E}">
        <p14:creationId xmlns:p14="http://schemas.microsoft.com/office/powerpoint/2010/main" val="325475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Razlika dva segmentna drveta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Dakle, razlika suma </a:t>
            </a:r>
            <a:r>
              <a:rPr lang="en-GB" b="1" i="1" dirty="0" smtClean="0">
                <a:solidFill>
                  <a:srgbClr val="C00000"/>
                </a:solidFill>
              </a:rPr>
              <a:t>T</a:t>
            </a:r>
            <a:r>
              <a:rPr lang="en-GB" b="1" baseline="-25000" dirty="0" smtClean="0">
                <a:solidFill>
                  <a:srgbClr val="C00000"/>
                </a:solidFill>
              </a:rPr>
              <a:t>1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en-GB" b="1" i="1" dirty="0" smtClean="0">
                <a:solidFill>
                  <a:srgbClr val="C00000"/>
                </a:solidFill>
              </a:rPr>
              <a:t>p</a:t>
            </a:r>
            <a:r>
              <a:rPr lang="en-GB" b="1" dirty="0">
                <a:solidFill>
                  <a:srgbClr val="C00000"/>
                </a:solidFill>
              </a:rPr>
              <a:t>..</a:t>
            </a:r>
            <a:r>
              <a:rPr lang="en-GB" b="1" i="1" dirty="0">
                <a:solidFill>
                  <a:srgbClr val="C00000"/>
                </a:solidFill>
              </a:rPr>
              <a:t>q</a:t>
            </a:r>
            <a:r>
              <a:rPr lang="en-GB" b="1" dirty="0">
                <a:solidFill>
                  <a:srgbClr val="C00000"/>
                </a:solidFill>
              </a:rPr>
              <a:t>−1]−</a:t>
            </a:r>
            <a:r>
              <a:rPr lang="en-GB" b="1" i="1" dirty="0">
                <a:solidFill>
                  <a:srgbClr val="C00000"/>
                </a:solidFill>
              </a:rPr>
              <a:t>T</a:t>
            </a:r>
            <a:r>
              <a:rPr lang="en-GB" b="1" baseline="-25000" dirty="0">
                <a:solidFill>
                  <a:srgbClr val="C00000"/>
                </a:solidFill>
              </a:rPr>
              <a:t>2</a:t>
            </a:r>
            <a:r>
              <a:rPr lang="en-GB" b="1" dirty="0">
                <a:solidFill>
                  <a:srgbClr val="C00000"/>
                </a:solidFill>
              </a:rPr>
              <a:t>[</a:t>
            </a:r>
            <a:r>
              <a:rPr lang="en-GB" b="1" i="1" dirty="0">
                <a:solidFill>
                  <a:srgbClr val="C00000"/>
                </a:solidFill>
              </a:rPr>
              <a:t>p</a:t>
            </a:r>
            <a:r>
              <a:rPr lang="en-GB" b="1" dirty="0">
                <a:solidFill>
                  <a:srgbClr val="C00000"/>
                </a:solidFill>
              </a:rPr>
              <a:t>..</a:t>
            </a:r>
            <a:r>
              <a:rPr lang="en-GB" b="1" i="1" dirty="0">
                <a:solidFill>
                  <a:srgbClr val="C00000"/>
                </a:solidFill>
              </a:rPr>
              <a:t>q</a:t>
            </a:r>
            <a:r>
              <a:rPr lang="en-GB" b="1" dirty="0">
                <a:solidFill>
                  <a:srgbClr val="C00000"/>
                </a:solidFill>
              </a:rPr>
              <a:t>−1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sr-Latn-ME" dirty="0" smtClean="0"/>
              <a:t> daje korektan rezultat dok je 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 neophodan jer bi suprotno obuhvatitli dodatnu ivicu koja ide iz čvora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. Složenost je</a:t>
            </a:r>
            <a:r>
              <a:rPr lang="en-GB" dirty="0"/>
              <a:t> </a:t>
            </a:r>
            <a:r>
              <a:rPr lang="en-GB" b="1" i="1" dirty="0">
                <a:solidFill>
                  <a:srgbClr val="C00000"/>
                </a:solidFill>
              </a:rPr>
              <a:t>O</a:t>
            </a:r>
            <a:r>
              <a:rPr lang="en-GB" b="1" dirty="0">
                <a:solidFill>
                  <a:srgbClr val="C00000"/>
                </a:solidFill>
              </a:rPr>
              <a:t>(</a:t>
            </a:r>
            <a:r>
              <a:rPr lang="en-GB" b="1" dirty="0" err="1">
                <a:solidFill>
                  <a:srgbClr val="C00000"/>
                </a:solidFill>
              </a:rPr>
              <a:t>log</a:t>
            </a:r>
            <a:r>
              <a:rPr lang="en-GB" b="1" i="1" dirty="0" err="1">
                <a:solidFill>
                  <a:srgbClr val="C00000"/>
                </a:solidFill>
              </a:rPr>
              <a:t>N</a:t>
            </a:r>
            <a:r>
              <a:rPr lang="en-GB" b="1" dirty="0" smtClean="0">
                <a:solidFill>
                  <a:srgbClr val="C00000"/>
                </a:solidFill>
              </a:rPr>
              <a:t>)</a:t>
            </a:r>
            <a:r>
              <a:rPr lang="en-GB" dirty="0" smtClean="0"/>
              <a:t>.</a:t>
            </a:r>
            <a:endParaRPr lang="en-GB" dirty="0"/>
          </a:p>
          <a:p>
            <a:r>
              <a:rPr lang="sr-Latn-ME" dirty="0" smtClean="0"/>
              <a:t>Bojanje ivica u prvom tipu upita je još jednostavnije jer je samo potrebno ažurirati </a:t>
            </a:r>
            <a:r>
              <a:rPr lang="en-GB" dirty="0"/>
              <a:t> </a:t>
            </a:r>
            <a:r>
              <a:rPr lang="en-GB" b="1" i="1" dirty="0" smtClean="0">
                <a:solidFill>
                  <a:srgbClr val="C00000"/>
                </a:solidFill>
              </a:rPr>
              <a:t>T</a:t>
            </a:r>
            <a:r>
              <a:rPr lang="en-GB" b="1" baseline="-25000" dirty="0" smtClean="0">
                <a:solidFill>
                  <a:srgbClr val="C00000"/>
                </a:solidFill>
              </a:rPr>
              <a:t>1</a:t>
            </a:r>
            <a:r>
              <a:rPr lang="en-GB" dirty="0"/>
              <a:t> </a:t>
            </a:r>
            <a:r>
              <a:rPr lang="sr-Latn-ME" dirty="0" smtClean="0"/>
              <a:t>i</a:t>
            </a:r>
            <a:r>
              <a:rPr lang="en-GB" dirty="0"/>
              <a:t> </a:t>
            </a:r>
            <a:r>
              <a:rPr lang="en-GB" b="1" i="1" dirty="0" smtClean="0">
                <a:solidFill>
                  <a:srgbClr val="C00000"/>
                </a:solidFill>
              </a:rPr>
              <a:t>T</a:t>
            </a:r>
            <a:r>
              <a:rPr lang="en-GB" b="1" baseline="-25000" dirty="0" smtClean="0">
                <a:solidFill>
                  <a:srgbClr val="C00000"/>
                </a:solidFill>
              </a:rPr>
              <a:t>2</a:t>
            </a:r>
            <a:r>
              <a:rPr lang="en-GB" dirty="0" smtClean="0"/>
              <a:t>, </a:t>
            </a:r>
            <a:r>
              <a:rPr lang="sr-Latn-ME" dirty="0" smtClean="0"/>
              <a:t>obavljajući ažuriranje elementa koji odgovara našoj ivici </a:t>
            </a:r>
            <a:r>
              <a:rPr lang="en-GB" dirty="0" smtClean="0"/>
              <a:t>(</a:t>
            </a:r>
            <a:r>
              <a:rPr lang="sr-Latn-ME" dirty="0" smtClean="0"/>
              <a:t>određivanje ivice je moguće sa složenošću</a:t>
            </a:r>
            <a:r>
              <a:rPr lang="en-GB" dirty="0"/>
              <a:t> </a:t>
            </a:r>
            <a:r>
              <a:rPr lang="en-GB" b="1" i="1" dirty="0">
                <a:solidFill>
                  <a:srgbClr val="C00000"/>
                </a:solidFill>
              </a:rPr>
              <a:t>O</a:t>
            </a:r>
            <a:r>
              <a:rPr lang="en-GB" b="1" dirty="0">
                <a:solidFill>
                  <a:srgbClr val="C00000"/>
                </a:solidFill>
              </a:rPr>
              <a:t>(1</a:t>
            </a:r>
            <a:r>
              <a:rPr lang="en-GB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ako je obavljeno pretprocesiranje</a:t>
            </a:r>
            <a:r>
              <a:rPr lang="en-GB" dirty="0" smtClean="0"/>
              <a:t>). </a:t>
            </a:r>
            <a:r>
              <a:rPr lang="sr-Latn-ME" dirty="0" smtClean="0"/>
              <a:t>Modifikacija segmentnog drveta je složenosti</a:t>
            </a:r>
            <a:r>
              <a:rPr lang="en-GB" dirty="0"/>
              <a:t> </a:t>
            </a:r>
            <a:r>
              <a:rPr lang="en-GB" b="1" i="1" dirty="0">
                <a:solidFill>
                  <a:srgbClr val="C00000"/>
                </a:solidFill>
              </a:rPr>
              <a:t>O</a:t>
            </a:r>
            <a:r>
              <a:rPr lang="en-GB" b="1" dirty="0">
                <a:solidFill>
                  <a:srgbClr val="C00000"/>
                </a:solidFill>
              </a:rPr>
              <a:t>(</a:t>
            </a:r>
            <a:r>
              <a:rPr lang="en-GB" b="1" dirty="0" err="1">
                <a:solidFill>
                  <a:srgbClr val="C00000"/>
                </a:solidFill>
              </a:rPr>
              <a:t>log</a:t>
            </a:r>
            <a:r>
              <a:rPr lang="en-GB" b="1" i="1" dirty="0" err="1">
                <a:solidFill>
                  <a:srgbClr val="C00000"/>
                </a:solidFill>
              </a:rPr>
              <a:t>N</a:t>
            </a:r>
            <a:r>
              <a:rPr lang="en-GB" b="1" dirty="0">
                <a:solidFill>
                  <a:srgbClr val="C00000"/>
                </a:solidFill>
              </a:rPr>
              <a:t>)</a:t>
            </a:r>
            <a:r>
              <a:rPr lang="sr-Latn-ME" dirty="0"/>
              <a:t>.</a:t>
            </a:r>
            <a:endParaRPr lang="en-GB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5787" y="39624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&lt;vector&gt;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const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INF = 1000 * 1000 * 1000;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typedef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vector&lt;vector&lt;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&gt;&gt; graph;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dfs_list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edges_list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h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dfs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v, 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graph&amp; g, 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graph&amp; </a:t>
            </a:r>
            <a:r>
              <a:rPr lang="en-US" b="1" dirty="0" err="1">
                <a:solidFill>
                  <a:srgbClr val="0070C0"/>
                </a:solidFill>
              </a:rPr>
              <a:t>edge_ids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cur_h</a:t>
            </a:r>
            <a:r>
              <a:rPr lang="en-US" b="1" dirty="0">
                <a:solidFill>
                  <a:srgbClr val="0070C0"/>
                </a:solidFill>
              </a:rPr>
              <a:t> = 1)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39624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h[v</a:t>
            </a:r>
            <a:r>
              <a:rPr lang="en-US" b="1" dirty="0">
                <a:solidFill>
                  <a:srgbClr val="0070C0"/>
                </a:solidFill>
              </a:rPr>
              <a:t>] = </a:t>
            </a:r>
            <a:r>
              <a:rPr lang="en-US" b="1" dirty="0" err="1">
                <a:solidFill>
                  <a:srgbClr val="0070C0"/>
                </a:solidFill>
              </a:rPr>
              <a:t>cur_h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dfs_list.push_back</a:t>
            </a:r>
            <a:r>
              <a:rPr lang="en-US" b="1" dirty="0" smtClean="0">
                <a:solidFill>
                  <a:srgbClr val="0070C0"/>
                </a:solidFill>
              </a:rPr>
              <a:t>(v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size_t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g[v].size();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if </a:t>
            </a:r>
            <a:r>
              <a:rPr lang="en-US" b="1" dirty="0">
                <a:solidFill>
                  <a:srgbClr val="0070C0"/>
                </a:solidFill>
              </a:rPr>
              <a:t>(h[g[v][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 == -1)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edges_list.push_back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edge_ids</a:t>
            </a:r>
            <a:r>
              <a:rPr lang="en-US" b="1" dirty="0" smtClean="0">
                <a:solidFill>
                  <a:srgbClr val="0070C0"/>
                </a:solidFill>
              </a:rPr>
              <a:t>[v</a:t>
            </a:r>
            <a:r>
              <a:rPr lang="en-US" b="1" dirty="0">
                <a:solidFill>
                  <a:srgbClr val="0070C0"/>
                </a:solidFill>
              </a:rPr>
              <a:t>][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dfs</a:t>
            </a:r>
            <a:r>
              <a:rPr lang="en-US" b="1" dirty="0" smtClean="0">
                <a:solidFill>
                  <a:srgbClr val="0070C0"/>
                </a:solidFill>
              </a:rPr>
              <a:t>(g[v</a:t>
            </a:r>
            <a:r>
              <a:rPr lang="en-US" b="1" dirty="0">
                <a:solidFill>
                  <a:srgbClr val="0070C0"/>
                </a:solidFill>
              </a:rPr>
              <a:t>][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], g, </a:t>
            </a:r>
            <a:r>
              <a:rPr lang="en-US" b="1" dirty="0" err="1">
                <a:solidFill>
                  <a:srgbClr val="0070C0"/>
                </a:solidFill>
              </a:rPr>
              <a:t>edge_ids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cur_h</a:t>
            </a:r>
            <a:r>
              <a:rPr lang="en-US" b="1" dirty="0">
                <a:solidFill>
                  <a:srgbClr val="0070C0"/>
                </a:solidFill>
              </a:rPr>
              <a:t> + 1);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edges_list.push_back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edge_ids</a:t>
            </a:r>
            <a:r>
              <a:rPr lang="en-US" b="1" dirty="0" smtClean="0">
                <a:solidFill>
                  <a:srgbClr val="0070C0"/>
                </a:solidFill>
              </a:rPr>
              <a:t>[v</a:t>
            </a:r>
            <a:r>
              <a:rPr lang="en-US" b="1" dirty="0">
                <a:solidFill>
                  <a:srgbClr val="0070C0"/>
                </a:solidFill>
              </a:rPr>
              <a:t>][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dfs_list.push_back</a:t>
            </a:r>
            <a:r>
              <a:rPr lang="en-US" b="1" dirty="0" smtClean="0">
                <a:solidFill>
                  <a:srgbClr val="0070C0"/>
                </a:solidFill>
              </a:rPr>
              <a:t>(v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}}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0" y="3962400"/>
            <a:ext cx="0" cy="28956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688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9060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lca_tree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first;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lca_tree_build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l,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== r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lca_tree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= </a:t>
            </a:r>
            <a:r>
              <a:rPr lang="en-US" b="1" dirty="0" err="1">
                <a:solidFill>
                  <a:srgbClr val="0070C0"/>
                </a:solidFill>
              </a:rPr>
              <a:t>dfs_list</a:t>
            </a:r>
            <a:r>
              <a:rPr lang="en-US" b="1" dirty="0">
                <a:solidFill>
                  <a:srgbClr val="0070C0"/>
                </a:solidFill>
              </a:rPr>
              <a:t>[l];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 = (l + r) &gt;&gt; 1;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lca_tree_build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+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l, m);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lca_tree_build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+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+ 1, m + 1, r);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lt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lca_tree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i+i</a:t>
            </a:r>
            <a:r>
              <a:rPr lang="en-US" b="1" dirty="0">
                <a:solidFill>
                  <a:srgbClr val="0070C0"/>
                </a:solidFill>
              </a:rPr>
              <a:t>], </a:t>
            </a:r>
            <a:r>
              <a:rPr lang="en-US" b="1" dirty="0" err="1" smtClean="0">
                <a:solidFill>
                  <a:srgbClr val="0070C0"/>
                </a:solidFill>
              </a:rPr>
              <a:t>rt</a:t>
            </a:r>
            <a:r>
              <a:rPr lang="en-US" b="1" dirty="0" smtClean="0">
                <a:solidFill>
                  <a:srgbClr val="0070C0"/>
                </a:solidFill>
              </a:rPr>
              <a:t>=</a:t>
            </a:r>
            <a:r>
              <a:rPr lang="en-US" b="1" dirty="0" err="1" smtClean="0">
                <a:solidFill>
                  <a:srgbClr val="0070C0"/>
                </a:solidFill>
              </a:rPr>
              <a:t>lca_tree</a:t>
            </a:r>
            <a:r>
              <a:rPr lang="en-US" b="1" dirty="0" smtClean="0">
                <a:solidFill>
                  <a:srgbClr val="0070C0"/>
                </a:solidFill>
              </a:rPr>
              <a:t>[i+i+1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lca_tree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= h[</a:t>
            </a:r>
            <a:r>
              <a:rPr lang="en-US" b="1" dirty="0" err="1">
                <a:solidFill>
                  <a:srgbClr val="0070C0"/>
                </a:solidFill>
              </a:rPr>
              <a:t>lt</a:t>
            </a:r>
            <a:r>
              <a:rPr lang="en-US" b="1" dirty="0">
                <a:solidFill>
                  <a:srgbClr val="0070C0"/>
                </a:solidFill>
              </a:rPr>
              <a:t>] &lt; h[</a:t>
            </a:r>
            <a:r>
              <a:rPr lang="en-US" b="1" dirty="0" err="1">
                <a:solidFill>
                  <a:srgbClr val="0070C0"/>
                </a:solidFill>
              </a:rPr>
              <a:t>rt</a:t>
            </a:r>
            <a:r>
              <a:rPr lang="en-US" b="1" dirty="0">
                <a:solidFill>
                  <a:srgbClr val="0070C0"/>
                </a:solidFill>
              </a:rPr>
              <a:t>] ? </a:t>
            </a:r>
            <a:r>
              <a:rPr lang="en-US" b="1" dirty="0" err="1">
                <a:solidFill>
                  <a:srgbClr val="0070C0"/>
                </a:solidFill>
              </a:rPr>
              <a:t>lt</a:t>
            </a:r>
            <a:r>
              <a:rPr lang="en-US" b="1" dirty="0">
                <a:solidFill>
                  <a:srgbClr val="0070C0"/>
                </a:solidFill>
              </a:rPr>
              <a:t> : </a:t>
            </a:r>
            <a:r>
              <a:rPr lang="en-US" b="1" dirty="0" err="1">
                <a:solidFill>
                  <a:srgbClr val="0070C0"/>
                </a:solidFill>
              </a:rPr>
              <a:t>rt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lca_prepare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lca_tree.assign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dfs_list.size</a:t>
            </a:r>
            <a:r>
              <a:rPr lang="en-US" b="1" dirty="0">
                <a:solidFill>
                  <a:srgbClr val="0070C0"/>
                </a:solidFill>
              </a:rPr>
              <a:t>() * 8, -1);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lca_tree_build</a:t>
            </a:r>
            <a:r>
              <a:rPr lang="en-US" b="1" dirty="0" smtClean="0">
                <a:solidFill>
                  <a:srgbClr val="0070C0"/>
                </a:solidFill>
              </a:rPr>
              <a:t>(1,0,(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dfs_list.size</a:t>
            </a:r>
            <a:r>
              <a:rPr lang="en-US" b="1" dirty="0">
                <a:solidFill>
                  <a:srgbClr val="0070C0"/>
                </a:solidFill>
              </a:rPr>
              <a:t>() - 1);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first.assign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, -1);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dfs_list.size</a:t>
            </a:r>
            <a:r>
              <a:rPr lang="en-US" b="1" dirty="0">
                <a:solidFill>
                  <a:srgbClr val="0070C0"/>
                </a:solidFill>
              </a:rPr>
              <a:t>();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 = </a:t>
            </a:r>
            <a:r>
              <a:rPr lang="en-US" b="1" dirty="0" err="1">
                <a:solidFill>
                  <a:srgbClr val="0070C0"/>
                </a:solidFill>
              </a:rPr>
              <a:t>dfs_list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(first[v] == -1</a:t>
            </a:r>
            <a:r>
              <a:rPr lang="en-US" b="1" dirty="0" smtClean="0">
                <a:solidFill>
                  <a:srgbClr val="0070C0"/>
                </a:solidFill>
              </a:rPr>
              <a:t>) first[v</a:t>
            </a:r>
            <a:r>
              <a:rPr lang="en-US" b="1" dirty="0">
                <a:solidFill>
                  <a:srgbClr val="0070C0"/>
                </a:solidFill>
              </a:rPr>
              <a:t>] 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381000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lca_tree_query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i,int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tl,int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tr,int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== l &amp;&amp;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 == r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>
                <a:solidFill>
                  <a:srgbClr val="0070C0"/>
                </a:solidFill>
              </a:rPr>
              <a:t>lca_tree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 = 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+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) &gt;&gt; 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if(r&lt;=m)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 smtClean="0">
                <a:solidFill>
                  <a:srgbClr val="0070C0"/>
                </a:solidFill>
              </a:rPr>
              <a:t>lca_tree_query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i+i,tl,m,l,r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&gt; m)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 smtClean="0">
                <a:solidFill>
                  <a:srgbClr val="0070C0"/>
                </a:solidFill>
              </a:rPr>
              <a:t>lca_tree_query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i+i</a:t>
            </a:r>
            <a:r>
              <a:rPr lang="en-US" b="1" dirty="0" smtClean="0">
                <a:solidFill>
                  <a:srgbClr val="0070C0"/>
                </a:solidFill>
              </a:rPr>
              <a:t> +1,m+1,tr,l,r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lt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dirty="0" err="1">
                <a:solidFill>
                  <a:srgbClr val="0070C0"/>
                </a:solidFill>
              </a:rPr>
              <a:t>lca_tree_query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+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, m, l, m);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sz="1750" b="1" dirty="0" err="1" smtClean="0">
                <a:solidFill>
                  <a:srgbClr val="0070C0"/>
                </a:solidFill>
              </a:rPr>
              <a:t>rt</a:t>
            </a:r>
            <a:r>
              <a:rPr lang="en-US" sz="1750" b="1" dirty="0" smtClean="0">
                <a:solidFill>
                  <a:srgbClr val="0070C0"/>
                </a:solidFill>
              </a:rPr>
              <a:t>=</a:t>
            </a:r>
            <a:r>
              <a:rPr lang="en-US" sz="1750" b="1" dirty="0" err="1" smtClean="0">
                <a:solidFill>
                  <a:srgbClr val="0070C0"/>
                </a:solidFill>
              </a:rPr>
              <a:t>lca_tree_query</a:t>
            </a:r>
            <a:r>
              <a:rPr lang="en-US" sz="1750" b="1" dirty="0" smtClean="0">
                <a:solidFill>
                  <a:srgbClr val="0070C0"/>
                </a:solidFill>
              </a:rPr>
              <a:t>(</a:t>
            </a:r>
            <a:r>
              <a:rPr lang="sr-Latn-ME" sz="1750" b="1" dirty="0" smtClean="0">
                <a:solidFill>
                  <a:srgbClr val="0070C0"/>
                </a:solidFill>
              </a:rPr>
              <a:t>2*</a:t>
            </a:r>
            <a:r>
              <a:rPr lang="en-US" sz="1750" b="1" dirty="0" smtClean="0">
                <a:solidFill>
                  <a:srgbClr val="0070C0"/>
                </a:solidFill>
              </a:rPr>
              <a:t>i+1,m+1,tr,m+1,r</a:t>
            </a:r>
            <a:r>
              <a:rPr lang="en-US" sz="1750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h[</a:t>
            </a:r>
            <a:r>
              <a:rPr lang="en-US" b="1" dirty="0" err="1">
                <a:solidFill>
                  <a:srgbClr val="0070C0"/>
                </a:solidFill>
              </a:rPr>
              <a:t>lt</a:t>
            </a:r>
            <a:r>
              <a:rPr lang="en-US" b="1" dirty="0">
                <a:solidFill>
                  <a:srgbClr val="0070C0"/>
                </a:solidFill>
              </a:rPr>
              <a:t>] &lt; h[</a:t>
            </a:r>
            <a:r>
              <a:rPr lang="en-US" b="1" dirty="0" err="1">
                <a:solidFill>
                  <a:srgbClr val="0070C0"/>
                </a:solidFill>
              </a:rPr>
              <a:t>rt</a:t>
            </a:r>
            <a:r>
              <a:rPr lang="en-US" b="1" dirty="0">
                <a:solidFill>
                  <a:srgbClr val="0070C0"/>
                </a:solidFill>
              </a:rPr>
              <a:t>] ? </a:t>
            </a:r>
            <a:r>
              <a:rPr lang="en-US" b="1" dirty="0" err="1">
                <a:solidFill>
                  <a:srgbClr val="0070C0"/>
                </a:solidFill>
              </a:rPr>
              <a:t>lt</a:t>
            </a:r>
            <a:r>
              <a:rPr lang="en-US" b="1" dirty="0">
                <a:solidFill>
                  <a:srgbClr val="0070C0"/>
                </a:solidFill>
              </a:rPr>
              <a:t> : </a:t>
            </a:r>
            <a:r>
              <a:rPr lang="en-US" b="1" dirty="0" err="1">
                <a:solidFill>
                  <a:srgbClr val="0070C0"/>
                </a:solidFill>
              </a:rPr>
              <a:t>rt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lca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a,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b)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(first[a] &gt; first[b</a:t>
            </a:r>
            <a:r>
              <a:rPr lang="en-US" b="1" dirty="0" smtClean="0">
                <a:solidFill>
                  <a:srgbClr val="0070C0"/>
                </a:solidFill>
              </a:rPr>
              <a:t>]) swap(a</a:t>
            </a:r>
            <a:r>
              <a:rPr lang="en-US" b="1" dirty="0">
                <a:solidFill>
                  <a:srgbClr val="0070C0"/>
                </a:solidFill>
              </a:rPr>
              <a:t>, b);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 smtClean="0">
                <a:solidFill>
                  <a:srgbClr val="0070C0"/>
                </a:solidFill>
              </a:rPr>
              <a:t>lca_tree_query</a:t>
            </a:r>
            <a:r>
              <a:rPr lang="en-US" b="1" dirty="0" smtClean="0">
                <a:solidFill>
                  <a:srgbClr val="0070C0"/>
                </a:solidFill>
              </a:rPr>
              <a:t>(1,0,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dfs_list.size</a:t>
            </a:r>
            <a:r>
              <a:rPr lang="en-US" b="1" dirty="0" smtClean="0">
                <a:solidFill>
                  <a:srgbClr val="0070C0"/>
                </a:solidFill>
              </a:rPr>
              <a:t>()-1,first[a],first[b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vector&lt;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first1, first2;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vector&lt;char&gt; </a:t>
            </a:r>
            <a:r>
              <a:rPr lang="en-US" b="1" dirty="0" err="1">
                <a:solidFill>
                  <a:srgbClr val="0070C0"/>
                </a:solidFill>
              </a:rPr>
              <a:t>edge_used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tree1, tree2;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query_prepare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first1.resize(n </a:t>
            </a:r>
            <a:r>
              <a:rPr lang="en-US" b="1" dirty="0">
                <a:solidFill>
                  <a:srgbClr val="0070C0"/>
                </a:solidFill>
              </a:rPr>
              <a:t>- 1, -1);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first2.resize(n </a:t>
            </a:r>
            <a:r>
              <a:rPr lang="en-US" b="1" dirty="0">
                <a:solidFill>
                  <a:srgbClr val="0070C0"/>
                </a:solidFill>
              </a:rPr>
              <a:t>- 1, -1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0" y="381000"/>
            <a:ext cx="0" cy="64770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324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5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Realizacija</a:t>
            </a:r>
            <a:r>
              <a:rPr lang="en-US" dirty="0" smtClean="0"/>
              <a:t> dio#2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76200" y="977384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=0;i&lt;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edges_list.size</a:t>
            </a:r>
            <a:r>
              <a:rPr lang="en-US" b="1" dirty="0">
                <a:solidFill>
                  <a:srgbClr val="0070C0"/>
                </a:solidFill>
              </a:rPr>
              <a:t>();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 = </a:t>
            </a:r>
            <a:r>
              <a:rPr lang="en-US" b="1" dirty="0" err="1">
                <a:solidFill>
                  <a:srgbClr val="0070C0"/>
                </a:solidFill>
              </a:rPr>
              <a:t>edges_list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if </a:t>
            </a:r>
            <a:r>
              <a:rPr lang="en-US" b="1" dirty="0">
                <a:solidFill>
                  <a:srgbClr val="0070C0"/>
                </a:solidFill>
              </a:rPr>
              <a:t>(first1[j] == -1</a:t>
            </a:r>
            <a:r>
              <a:rPr lang="en-US" b="1" dirty="0" smtClean="0">
                <a:solidFill>
                  <a:srgbClr val="0070C0"/>
                </a:solidFill>
              </a:rPr>
              <a:t>) first1[j</a:t>
            </a:r>
            <a:r>
              <a:rPr lang="en-US" b="1" dirty="0">
                <a:solidFill>
                  <a:srgbClr val="0070C0"/>
                </a:solidFill>
              </a:rPr>
              <a:t>] 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 first2[j</a:t>
            </a:r>
            <a:r>
              <a:rPr lang="en-US" b="1" dirty="0">
                <a:solidFill>
                  <a:srgbClr val="0070C0"/>
                </a:solidFill>
              </a:rPr>
              <a:t>] =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edge_used.resize</a:t>
            </a:r>
            <a:r>
              <a:rPr lang="en-US" b="1" dirty="0" smtClean="0">
                <a:solidFill>
                  <a:srgbClr val="0070C0"/>
                </a:solidFill>
              </a:rPr>
              <a:t>(n </a:t>
            </a:r>
            <a:r>
              <a:rPr lang="en-US" b="1" dirty="0">
                <a:solidFill>
                  <a:srgbClr val="0070C0"/>
                </a:solidFill>
              </a:rPr>
              <a:t>- 1);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tree1.resize(</a:t>
            </a:r>
            <a:r>
              <a:rPr lang="en-US" b="1" dirty="0" err="1" smtClean="0">
                <a:solidFill>
                  <a:srgbClr val="0070C0"/>
                </a:solidFill>
              </a:rPr>
              <a:t>edges_list.size</a:t>
            </a:r>
            <a:r>
              <a:rPr lang="en-US" b="1" dirty="0">
                <a:solidFill>
                  <a:srgbClr val="0070C0"/>
                </a:solidFill>
              </a:rPr>
              <a:t>() * 8);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tree2.resize(</a:t>
            </a:r>
            <a:r>
              <a:rPr lang="en-US" b="1" dirty="0" err="1" smtClean="0">
                <a:solidFill>
                  <a:srgbClr val="0070C0"/>
                </a:solidFill>
              </a:rPr>
              <a:t>edges_list.size</a:t>
            </a:r>
            <a:r>
              <a:rPr lang="en-US" b="1" dirty="0">
                <a:solidFill>
                  <a:srgbClr val="0070C0"/>
                </a:solidFill>
              </a:rPr>
              <a:t>() * 8);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sum_tree_update</a:t>
            </a:r>
            <a:r>
              <a:rPr lang="en-US" b="1" dirty="0">
                <a:solidFill>
                  <a:srgbClr val="0070C0"/>
                </a:solidFill>
              </a:rPr>
              <a:t>(vector&lt;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&gt;&amp; tree,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l,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delta)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tree[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+= delta;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&lt; r)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 = (l + r) &gt;&gt; 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smtClean="0">
                <a:solidFill>
                  <a:srgbClr val="0070C0"/>
                </a:solidFill>
              </a:rPr>
              <a:t>j&lt;=m) 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</a:rPr>
              <a:t>sum_tree_update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tree,i</a:t>
            </a:r>
            <a:r>
              <a:rPr lang="en-US" b="1" dirty="0" smtClean="0">
                <a:solidFill>
                  <a:srgbClr val="0070C0"/>
                </a:solidFill>
              </a:rPr>
              <a:t> +</a:t>
            </a:r>
            <a:r>
              <a:rPr lang="en-US" b="1" dirty="0" err="1" smtClean="0">
                <a:solidFill>
                  <a:srgbClr val="0070C0"/>
                </a:solidFill>
              </a:rPr>
              <a:t>i,l,m,j,delta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else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sum_tree_update</a:t>
            </a:r>
            <a:r>
              <a:rPr lang="en-US" b="1" dirty="0" smtClean="0">
                <a:solidFill>
                  <a:srgbClr val="0070C0"/>
                </a:solidFill>
              </a:rPr>
              <a:t>(tree,2*I+1,m+1,   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           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r,j,delta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3400" y="381000"/>
            <a:ext cx="48006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sum_tree_query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vector&lt;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&gt;&amp; tree,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l,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&gt; r ||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&gt; </a:t>
            </a:r>
            <a:r>
              <a:rPr lang="en-US" b="1" dirty="0" err="1" smtClean="0">
                <a:solidFill>
                  <a:srgbClr val="0070C0"/>
                </a:solidFill>
              </a:rPr>
              <a:t>tr</a:t>
            </a:r>
            <a:r>
              <a:rPr lang="en-US" b="1" dirty="0" smtClean="0">
                <a:solidFill>
                  <a:srgbClr val="0070C0"/>
                </a:solidFill>
              </a:rPr>
              <a:t>) 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== l &amp;&amp;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 == </a:t>
            </a:r>
            <a:r>
              <a:rPr lang="en-US" b="1" dirty="0" smtClean="0">
                <a:solidFill>
                  <a:srgbClr val="0070C0"/>
                </a:solidFill>
              </a:rPr>
              <a:t>r) return </a:t>
            </a:r>
            <a:r>
              <a:rPr lang="en-US" b="1" dirty="0">
                <a:solidFill>
                  <a:srgbClr val="0070C0"/>
                </a:solidFill>
              </a:rPr>
              <a:t>tree[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 = 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+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) &gt;&gt; 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(r &lt;= m)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return </a:t>
            </a:r>
            <a:r>
              <a:rPr lang="en-US" b="1" dirty="0" err="1" smtClean="0">
                <a:solidFill>
                  <a:srgbClr val="0070C0"/>
                </a:solidFill>
              </a:rPr>
              <a:t>sum_tree_query</a:t>
            </a:r>
            <a:r>
              <a:rPr lang="en-US" b="1" dirty="0" smtClean="0">
                <a:solidFill>
                  <a:srgbClr val="0070C0"/>
                </a:solidFill>
              </a:rPr>
              <a:t>(tree,2*</a:t>
            </a:r>
            <a:r>
              <a:rPr lang="en-US" b="1" dirty="0" err="1" smtClean="0">
                <a:solidFill>
                  <a:srgbClr val="0070C0"/>
                </a:solidFill>
              </a:rPr>
              <a:t>i,tl,m,l,r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&gt; m)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return </a:t>
            </a:r>
            <a:r>
              <a:rPr lang="en-US" b="1" dirty="0" err="1" smtClean="0">
                <a:solidFill>
                  <a:srgbClr val="0070C0"/>
                </a:solidFill>
              </a:rPr>
              <a:t>sum_tree_query</a:t>
            </a:r>
            <a:r>
              <a:rPr lang="en-US" b="1" dirty="0" smtClean="0">
                <a:solidFill>
                  <a:srgbClr val="0070C0"/>
                </a:solidFill>
              </a:rPr>
              <a:t>(tree,2*i+1,m+1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                                  </a:t>
            </a:r>
            <a:r>
              <a:rPr lang="en-US" b="1" dirty="0" err="1" smtClean="0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, l, r);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 smtClean="0">
                <a:solidFill>
                  <a:srgbClr val="0070C0"/>
                </a:solidFill>
              </a:rPr>
              <a:t>sum_tree_query</a:t>
            </a:r>
            <a:r>
              <a:rPr lang="en-US" b="1" dirty="0" smtClean="0">
                <a:solidFill>
                  <a:srgbClr val="0070C0"/>
                </a:solidFill>
              </a:rPr>
              <a:t>(tree,2*</a:t>
            </a:r>
            <a:r>
              <a:rPr lang="en-US" b="1" dirty="0" err="1" smtClean="0">
                <a:solidFill>
                  <a:srgbClr val="0070C0"/>
                </a:solidFill>
              </a:rPr>
              <a:t>i,tl,m,l</a:t>
            </a:r>
            <a:r>
              <a:rPr lang="en-US" b="1" dirty="0">
                <a:solidFill>
                  <a:srgbClr val="0070C0"/>
                </a:solidFill>
              </a:rPr>
              <a:t>, m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+</a:t>
            </a:r>
            <a:r>
              <a:rPr lang="en-US" b="1" dirty="0" err="1" smtClean="0">
                <a:solidFill>
                  <a:srgbClr val="0070C0"/>
                </a:solidFill>
              </a:rPr>
              <a:t>sum_tree_query</a:t>
            </a:r>
            <a:r>
              <a:rPr lang="en-US" b="1" dirty="0" smtClean="0">
                <a:solidFill>
                  <a:srgbClr val="0070C0"/>
                </a:solidFill>
              </a:rPr>
              <a:t>(tree,2*i+1,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                         m+1,tr,m+1</a:t>
            </a:r>
            <a:r>
              <a:rPr lang="en-US" b="1" dirty="0">
                <a:solidFill>
                  <a:srgbClr val="0070C0"/>
                </a:solidFill>
              </a:rPr>
              <a:t>, r);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query(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v1,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v2)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 smtClean="0">
                <a:solidFill>
                  <a:srgbClr val="0070C0"/>
                </a:solidFill>
              </a:rPr>
              <a:t>sum_tree_query</a:t>
            </a:r>
            <a:r>
              <a:rPr lang="en-US" b="1" dirty="0" smtClean="0">
                <a:solidFill>
                  <a:srgbClr val="0070C0"/>
                </a:solidFill>
              </a:rPr>
              <a:t>(tree1,1,0</a:t>
            </a:r>
            <a:r>
              <a:rPr lang="en-US" b="1" dirty="0">
                <a:solidFill>
                  <a:srgbClr val="0070C0"/>
                </a:solidFill>
              </a:rPr>
              <a:t>, 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edges_list.size</a:t>
            </a:r>
            <a:r>
              <a:rPr lang="en-US" b="1" dirty="0" smtClean="0">
                <a:solidFill>
                  <a:srgbClr val="0070C0"/>
                </a:solidFill>
              </a:rPr>
              <a:t>()-1,first[v1],first[v2]-1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-</a:t>
            </a:r>
            <a:r>
              <a:rPr lang="en-US" b="1" dirty="0" err="1" smtClean="0">
                <a:solidFill>
                  <a:srgbClr val="0070C0"/>
                </a:solidFill>
              </a:rPr>
              <a:t>sum_tree_query</a:t>
            </a:r>
            <a:r>
              <a:rPr lang="en-US" b="1" dirty="0" smtClean="0">
                <a:solidFill>
                  <a:srgbClr val="0070C0"/>
                </a:solidFill>
              </a:rPr>
              <a:t>(tree2,1,0</a:t>
            </a:r>
            <a:r>
              <a:rPr lang="en-US" b="1" dirty="0">
                <a:solidFill>
                  <a:srgbClr val="0070C0"/>
                </a:solidFill>
              </a:rPr>
              <a:t>, 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edges_list.size</a:t>
            </a:r>
            <a:r>
              <a:rPr lang="en-US" b="1" dirty="0" smtClean="0">
                <a:solidFill>
                  <a:srgbClr val="0070C0"/>
                </a:solidFill>
              </a:rPr>
              <a:t>()-1,first[v1],first[v2]-1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main()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19600" y="381000"/>
            <a:ext cx="0" cy="64770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747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 dio#3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567" y="1055802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graph </a:t>
            </a:r>
            <a:r>
              <a:rPr lang="en-US" b="1" dirty="0">
                <a:solidFill>
                  <a:srgbClr val="0070C0"/>
                </a:solidFill>
              </a:rPr>
              <a:t>g(n), </a:t>
            </a:r>
            <a:r>
              <a:rPr lang="en-US" b="1" dirty="0" err="1">
                <a:solidFill>
                  <a:srgbClr val="0070C0"/>
                </a:solidFill>
              </a:rPr>
              <a:t>edge_ids</a:t>
            </a:r>
            <a:r>
              <a:rPr lang="en-US" b="1" dirty="0">
                <a:solidFill>
                  <a:srgbClr val="0070C0"/>
                </a:solidFill>
              </a:rPr>
              <a:t>(n);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v1, v2;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n - 1;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&gt;&gt;v1&gt;&gt;v2;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--</a:t>
            </a:r>
            <a:r>
              <a:rPr lang="en-US" b="1" dirty="0">
                <a:solidFill>
                  <a:srgbClr val="0070C0"/>
                </a:solidFill>
              </a:rPr>
              <a:t>v1, --v2;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g[v1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(v2);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g[v2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(v1);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edge_ids</a:t>
            </a:r>
            <a:r>
              <a:rPr lang="en-US" b="1" dirty="0" smtClean="0">
                <a:solidFill>
                  <a:srgbClr val="0070C0"/>
                </a:solidFill>
              </a:rPr>
              <a:t>[v1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edge_ids</a:t>
            </a:r>
            <a:r>
              <a:rPr lang="en-US" b="1" dirty="0" smtClean="0">
                <a:solidFill>
                  <a:srgbClr val="0070C0"/>
                </a:solidFill>
              </a:rPr>
              <a:t>[v2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push_back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h.assign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, -1);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dfs</a:t>
            </a:r>
            <a:r>
              <a:rPr lang="en-US" b="1" dirty="0" smtClean="0">
                <a:solidFill>
                  <a:srgbClr val="0070C0"/>
                </a:solidFill>
              </a:rPr>
              <a:t>(0</a:t>
            </a:r>
            <a:r>
              <a:rPr lang="en-US" b="1" dirty="0">
                <a:solidFill>
                  <a:srgbClr val="0070C0"/>
                </a:solidFill>
              </a:rPr>
              <a:t>, g, </a:t>
            </a:r>
            <a:r>
              <a:rPr lang="en-US" b="1" dirty="0" err="1">
                <a:solidFill>
                  <a:srgbClr val="0070C0"/>
                </a:solidFill>
              </a:rPr>
              <a:t>edge_ids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lca_prepare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query_prepare</a:t>
            </a:r>
            <a:r>
              <a:rPr lang="en-US" b="1" dirty="0" smtClean="0">
                <a:solidFill>
                  <a:srgbClr val="0070C0"/>
                </a:solidFill>
              </a:rPr>
              <a:t>(n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Q,x,start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&gt;&gt;Q;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Q;i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&gt;&gt;start;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(start)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&gt;&gt;x;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edge_used</a:t>
            </a:r>
            <a:r>
              <a:rPr lang="en-US" b="1" dirty="0" smtClean="0">
                <a:solidFill>
                  <a:srgbClr val="0070C0"/>
                </a:solidFill>
              </a:rPr>
              <a:t>[x] = start;</a:t>
            </a:r>
          </a:p>
        </p:txBody>
      </p:sp>
      <p:sp>
        <p:nvSpPr>
          <p:cNvPr id="7" name="Rectangle 6"/>
          <p:cNvSpPr/>
          <p:nvPr/>
        </p:nvSpPr>
        <p:spPr>
          <a:xfrm>
            <a:off x="3886200" y="381000"/>
            <a:ext cx="5257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sum_tree_update</a:t>
            </a:r>
            <a:r>
              <a:rPr lang="en-US" b="1" dirty="0" smtClean="0">
                <a:solidFill>
                  <a:srgbClr val="0070C0"/>
                </a:solidFill>
              </a:rPr>
              <a:t>(tree1,1,0,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edges_list.size</a:t>
            </a:r>
            <a:r>
              <a:rPr lang="en-US" b="1" dirty="0" smtClean="0">
                <a:solidFill>
                  <a:srgbClr val="0070C0"/>
                </a:solidFill>
              </a:rPr>
              <a:t>()</a:t>
            </a:r>
            <a:r>
              <a:rPr lang="sr-Latn-ME" b="1" dirty="0" smtClean="0">
                <a:solidFill>
                  <a:srgbClr val="0070C0"/>
                </a:solidFill>
              </a:rPr>
              <a:t>-</a:t>
            </a:r>
            <a:r>
              <a:rPr lang="en-US" b="1" dirty="0" smtClean="0">
                <a:solidFill>
                  <a:srgbClr val="0070C0"/>
                </a:solidFill>
              </a:rPr>
              <a:t>1,first1[x], start?1:-</a:t>
            </a:r>
            <a:r>
              <a:rPr lang="en-US" b="1" dirty="0">
                <a:solidFill>
                  <a:srgbClr val="0070C0"/>
                </a:solidFill>
              </a:rPr>
              <a:t>1);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sum_tree_update</a:t>
            </a:r>
            <a:r>
              <a:rPr lang="en-US" b="1" dirty="0" smtClean="0">
                <a:solidFill>
                  <a:srgbClr val="0070C0"/>
                </a:solidFill>
              </a:rPr>
              <a:t>(tree2</a:t>
            </a:r>
            <a:r>
              <a:rPr lang="en-US" b="1" dirty="0">
                <a:solidFill>
                  <a:srgbClr val="0070C0"/>
                </a:solidFill>
              </a:rPr>
              <a:t>, 1, 0,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 err="1">
                <a:solidFill>
                  <a:srgbClr val="0070C0"/>
                </a:solidFill>
              </a:rPr>
              <a:t>edges_list.size</a:t>
            </a:r>
            <a:r>
              <a:rPr lang="en-US" b="1" dirty="0" smtClean="0">
                <a:solidFill>
                  <a:srgbClr val="0070C0"/>
                </a:solidFill>
              </a:rPr>
              <a:t>()-1,first2[x],start?1:-</a:t>
            </a:r>
            <a:r>
              <a:rPr lang="en-US" b="1" dirty="0">
                <a:solidFill>
                  <a:srgbClr val="0070C0"/>
                </a:solidFill>
              </a:rPr>
              <a:t>1);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&gt;&gt;v1&gt;&gt;v2;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 = </a:t>
            </a:r>
            <a:r>
              <a:rPr lang="en-US" b="1" dirty="0" err="1">
                <a:solidFill>
                  <a:srgbClr val="0070C0"/>
                </a:solidFill>
              </a:rPr>
              <a:t>lca</a:t>
            </a:r>
            <a:r>
              <a:rPr lang="en-US" b="1" dirty="0">
                <a:solidFill>
                  <a:srgbClr val="0070C0"/>
                </a:solidFill>
              </a:rPr>
              <a:t>(v1, v2);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result = query(l, v1) + query(l, v2);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&lt;&lt;result&lt;&lt;</a:t>
            </a:r>
            <a:r>
              <a:rPr lang="en-US" b="1" dirty="0" err="1">
                <a:solidFill>
                  <a:srgbClr val="0070C0"/>
                </a:solidFill>
              </a:rPr>
              <a:t>endl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0" y="381000"/>
            <a:ext cx="0" cy="64770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86200" y="4114800"/>
            <a:ext cx="525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U glavnom programu prolazimo kroz upite i ako je </a:t>
            </a:r>
            <a:r>
              <a:rPr lang="sr-Latn-ME" b="1" dirty="0" smtClean="0">
                <a:solidFill>
                  <a:srgbClr val="0070C0"/>
                </a:solidFill>
              </a:rPr>
              <a:t>start</a:t>
            </a:r>
            <a:r>
              <a:rPr lang="sr-Latn-ME" dirty="0" smtClean="0"/>
              <a:t> postavljeno na tačno ivica je obojena a 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else</a:t>
            </a:r>
            <a:r>
              <a:rPr lang="sr-Latn-ME" dirty="0" smtClean="0"/>
              <a:t> dio poziva blok naredbi za brojenje obojenih ivica i </a:t>
            </a:r>
            <a:r>
              <a:rPr lang="sr-Latn-ME" b="1" dirty="0" smtClean="0">
                <a:solidFill>
                  <a:srgbClr val="0070C0"/>
                </a:solidFill>
              </a:rPr>
              <a:t>result</a:t>
            </a:r>
            <a:r>
              <a:rPr lang="sr-Latn-ME" dirty="0" smtClean="0"/>
              <a:t> je broj koji se štampa i koji prikazuje koliko ima obojenih ivica.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82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BitTree - provjera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5510212" cy="2879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4648200" y="2630170"/>
            <a:ext cx="457200" cy="533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495800" y="2590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17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181600" y="2667000"/>
            <a:ext cx="457200" cy="533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29200" y="262763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34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191000"/>
            <a:ext cx="9067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TUMAČENJE:</a:t>
            </a:r>
          </a:p>
          <a:p>
            <a:r>
              <a:rPr lang="sr-Latn-ME" dirty="0" smtClean="0"/>
              <a:t>Kumulativne sume za članove od prvog do osmog se ne mijenjaju jer na njihovim putanjama nema promjena (to su indeksi od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8</a:t>
            </a:r>
            <a:r>
              <a:rPr lang="sr-Latn-ME" dirty="0" smtClean="0"/>
              <a:t> u </a:t>
            </a:r>
            <a:r>
              <a:rPr lang="sr-Latn-ME" b="1" i="1" dirty="0" smtClean="0">
                <a:solidFill>
                  <a:srgbClr val="C00000"/>
                </a:solidFill>
              </a:rPr>
              <a:t>BitTree</a:t>
            </a:r>
            <a:r>
              <a:rPr lang="sr-Latn-ME" dirty="0" smtClean="0"/>
              <a:t>-u odnosno od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do </a:t>
            </a:r>
            <a:r>
              <a:rPr lang="sr-Latn-ME" b="1" dirty="0" smtClean="0">
                <a:solidFill>
                  <a:srgbClr val="C00000"/>
                </a:solidFill>
              </a:rPr>
              <a:t>7</a:t>
            </a:r>
            <a:r>
              <a:rPr lang="sr-Latn-ME" dirty="0" smtClean="0"/>
              <a:t> u originalnom vektoru).</a:t>
            </a:r>
          </a:p>
          <a:p>
            <a:r>
              <a:rPr lang="sr-Latn-ME" dirty="0" smtClean="0"/>
              <a:t>Ni za osmi element niza odnosno </a:t>
            </a:r>
            <a:r>
              <a:rPr lang="sr-Latn-ME" b="1" dirty="0" smtClean="0">
                <a:solidFill>
                  <a:srgbClr val="C00000"/>
                </a:solidFill>
              </a:rPr>
              <a:t>9</a:t>
            </a:r>
            <a:r>
              <a:rPr lang="sr-Latn-ME" dirty="0" smtClean="0"/>
              <a:t> indeks </a:t>
            </a:r>
            <a:r>
              <a:rPr lang="sr-Latn-ME" b="1" i="1" dirty="0" smtClean="0">
                <a:solidFill>
                  <a:srgbClr val="C00000"/>
                </a:solidFill>
              </a:rPr>
              <a:t>BitTree</a:t>
            </a:r>
            <a:r>
              <a:rPr lang="sr-Latn-ME" dirty="0" smtClean="0"/>
              <a:t>-ja nema promjene.</a:t>
            </a:r>
          </a:p>
          <a:p>
            <a:r>
              <a:rPr lang="sr-Latn-ME" dirty="0" smtClean="0"/>
              <a:t>Za preostala tri člana trebali bi da imamo promjene u kumulativnoj sumu. I zaista na putanjama od elemenata </a:t>
            </a:r>
            <a:r>
              <a:rPr lang="sr-Latn-ME" b="1" i="1" dirty="0" smtClean="0">
                <a:solidFill>
                  <a:srgbClr val="C00000"/>
                </a:solidFill>
              </a:rPr>
              <a:t>BitTree</a:t>
            </a:r>
            <a:r>
              <a:rPr lang="sr-Latn-ME" dirty="0" smtClean="0"/>
              <a:t>-ja indeksiranim sa </a:t>
            </a:r>
            <a:r>
              <a:rPr lang="sr-Latn-ME" b="1" dirty="0" smtClean="0">
                <a:solidFill>
                  <a:srgbClr val="C00000"/>
                </a:solidFill>
              </a:rPr>
              <a:t>10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11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12</a:t>
            </a:r>
            <a:r>
              <a:rPr lang="sr-Latn-ME" dirty="0" smtClean="0"/>
              <a:t> imamo po jedan element koji je uvećan za </a:t>
            </a:r>
            <a:r>
              <a:rPr lang="sr-Latn-ME" b="1" dirty="0" smtClean="0">
                <a:solidFill>
                  <a:srgbClr val="C00000"/>
                </a:solidFill>
              </a:rPr>
              <a:t>4</a:t>
            </a:r>
            <a:r>
              <a:rPr lang="sr-Latn-ME" dirty="0" smtClean="0"/>
              <a:t> za koliko smo uvećali broj na </a:t>
            </a:r>
            <a:r>
              <a:rPr lang="sr-Latn-ME" smtClean="0"/>
              <a:t>indeksu  </a:t>
            </a:r>
            <a:r>
              <a:rPr lang="sr-Latn-ME" dirty="0" smtClean="0"/>
              <a:t>u originalnom nizu.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176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362200" y="1524000"/>
            <a:ext cx="990600" cy="304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</a:rPr>
              <a:t>6</a:t>
            </a:r>
          </a:p>
          <a:p>
            <a:r>
              <a:rPr lang="en-US" sz="1200" b="1" dirty="0">
                <a:solidFill>
                  <a:srgbClr val="00B050"/>
                </a:solidFill>
              </a:rPr>
              <a:t>1 2</a:t>
            </a:r>
          </a:p>
          <a:p>
            <a:r>
              <a:rPr lang="en-US" sz="1200" b="1" dirty="0">
                <a:solidFill>
                  <a:srgbClr val="00B050"/>
                </a:solidFill>
              </a:rPr>
              <a:t>1 3</a:t>
            </a:r>
          </a:p>
          <a:p>
            <a:r>
              <a:rPr lang="en-US" sz="1200" b="1" dirty="0">
                <a:solidFill>
                  <a:srgbClr val="00B050"/>
                </a:solidFill>
              </a:rPr>
              <a:t>2 4</a:t>
            </a:r>
          </a:p>
          <a:p>
            <a:r>
              <a:rPr lang="en-US" sz="1200" b="1" dirty="0">
                <a:solidFill>
                  <a:srgbClr val="00B050"/>
                </a:solidFill>
              </a:rPr>
              <a:t>3 5</a:t>
            </a:r>
          </a:p>
          <a:p>
            <a:r>
              <a:rPr lang="en-US" sz="1200" b="1" dirty="0">
                <a:solidFill>
                  <a:srgbClr val="00B050"/>
                </a:solidFill>
              </a:rPr>
              <a:t>3 6</a:t>
            </a:r>
          </a:p>
          <a:p>
            <a:r>
              <a:rPr lang="en-US" sz="1200" b="1" dirty="0">
                <a:solidFill>
                  <a:srgbClr val="7030A0"/>
                </a:solidFill>
              </a:rPr>
              <a:t>6</a:t>
            </a:r>
          </a:p>
          <a:p>
            <a:r>
              <a:rPr lang="en-US" sz="1200" b="1" dirty="0">
                <a:solidFill>
                  <a:srgbClr val="FFFF00"/>
                </a:solidFill>
              </a:rPr>
              <a:t>1 1</a:t>
            </a:r>
          </a:p>
          <a:p>
            <a:r>
              <a:rPr lang="en-US" sz="1200" b="1" dirty="0">
                <a:solidFill>
                  <a:srgbClr val="FFFF00"/>
                </a:solidFill>
              </a:rPr>
              <a:t>1 2</a:t>
            </a:r>
          </a:p>
          <a:p>
            <a:r>
              <a:rPr lang="en-US" sz="1200" b="1" dirty="0">
                <a:solidFill>
                  <a:srgbClr val="FF0000"/>
                </a:solidFill>
              </a:rPr>
              <a:t>0 1 4</a:t>
            </a:r>
          </a:p>
          <a:p>
            <a:r>
              <a:rPr lang="en-US" sz="1200" b="1" dirty="0"/>
              <a:t>1</a:t>
            </a:r>
          </a:p>
          <a:p>
            <a:r>
              <a:rPr lang="en-US" sz="1200" b="1" dirty="0">
                <a:solidFill>
                  <a:srgbClr val="FFFF00"/>
                </a:solidFill>
              </a:rPr>
              <a:t>1 3</a:t>
            </a:r>
          </a:p>
          <a:p>
            <a:r>
              <a:rPr lang="en-US" sz="1200" b="1" dirty="0">
                <a:solidFill>
                  <a:srgbClr val="FF0000"/>
                </a:solidFill>
              </a:rPr>
              <a:t>0 1 4</a:t>
            </a:r>
          </a:p>
          <a:p>
            <a:r>
              <a:rPr lang="en-US" sz="1200" b="1" dirty="0"/>
              <a:t>2</a:t>
            </a:r>
          </a:p>
          <a:p>
            <a:r>
              <a:rPr lang="en-US" sz="1200" b="1" dirty="0">
                <a:solidFill>
                  <a:srgbClr val="FF0000"/>
                </a:solidFill>
              </a:rPr>
              <a:t>0 1 5</a:t>
            </a:r>
          </a:p>
          <a:p>
            <a:r>
              <a:rPr lang="en-US" sz="1200" b="1" dirty="0"/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9800" y="1143000"/>
            <a:ext cx="152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u="sng" dirty="0" smtClean="0"/>
              <a:t>Simulacija</a:t>
            </a:r>
            <a:endParaRPr lang="en-US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1333500"/>
            <a:ext cx="3962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Plavo - broj ivica</a:t>
            </a:r>
          </a:p>
          <a:p>
            <a:r>
              <a:rPr lang="sr-Latn-ME" b="1" dirty="0" smtClean="0">
                <a:solidFill>
                  <a:srgbClr val="00B050"/>
                </a:solidFill>
              </a:rPr>
              <a:t>Zeleno – ivice</a:t>
            </a:r>
          </a:p>
          <a:p>
            <a:r>
              <a:rPr lang="sr-Latn-ME" b="1" dirty="0" smtClean="0">
                <a:solidFill>
                  <a:srgbClr val="7030A0"/>
                </a:solidFill>
              </a:rPr>
              <a:t>Magenta – broj upita</a:t>
            </a:r>
          </a:p>
          <a:p>
            <a:r>
              <a:rPr lang="sr-Latn-ME" b="1" dirty="0" smtClean="0">
                <a:solidFill>
                  <a:srgbClr val="FFFF00"/>
                </a:solidFill>
              </a:rPr>
              <a:t>Žuto – bojenje ivica</a:t>
            </a:r>
          </a:p>
          <a:p>
            <a:r>
              <a:rPr lang="sr-Latn-ME" b="1" dirty="0" smtClean="0">
                <a:solidFill>
                  <a:srgbClr val="FF0000"/>
                </a:solidFill>
              </a:rPr>
              <a:t>Crveno – zadavanje intervala za određivanje broja obojenih ivica</a:t>
            </a:r>
          </a:p>
          <a:p>
            <a:r>
              <a:rPr lang="sr-Latn-ME" b="1" dirty="0" smtClean="0"/>
              <a:t>Crno – rezultat upita</a:t>
            </a:r>
          </a:p>
          <a:p>
            <a:endParaRPr lang="sr-Latn-ME" b="1" dirty="0" smtClean="0">
              <a:solidFill>
                <a:srgbClr val="FFFF00"/>
              </a:solidFill>
            </a:endParaRPr>
          </a:p>
          <a:p>
            <a:endParaRPr lang="sr-Latn-ME" b="1" dirty="0" smtClean="0">
              <a:solidFill>
                <a:srgbClr val="7030A0"/>
              </a:solidFill>
            </a:endParaRPr>
          </a:p>
          <a:p>
            <a:r>
              <a:rPr lang="sr-Latn-ME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764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RMQ – rijetka tabela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r>
              <a:rPr lang="sr-Latn-ME" dirty="0" smtClean="0"/>
              <a:t>Ovdje je mjesto da uvedemo i pojam </a:t>
            </a:r>
            <a:r>
              <a:rPr lang="sr-Latn-ME" b="1" dirty="0" smtClean="0">
                <a:solidFill>
                  <a:srgbClr val="C00000"/>
                </a:solidFill>
              </a:rPr>
              <a:t>rijetke tabele</a:t>
            </a:r>
            <a:r>
              <a:rPr lang="sr-Latn-ME" dirty="0" smtClean="0"/>
              <a:t> (</a:t>
            </a:r>
            <a:r>
              <a:rPr lang="sr-Latn-ME" i="1" dirty="0" smtClean="0"/>
              <a:t>sparse table</a:t>
            </a:r>
            <a:r>
              <a:rPr lang="sr-Latn-ME" dirty="0" smtClean="0"/>
              <a:t>) koja je još jedan od doprinosa koji omogućava da se višestruki upiti obavljaju nad određenim domenom niza.</a:t>
            </a:r>
          </a:p>
          <a:p>
            <a:r>
              <a:rPr lang="sr-Latn-ME" dirty="0" smtClean="0"/>
              <a:t>Ove tabele se mogu često primjenjivati na isti način kao i </a:t>
            </a:r>
            <a:r>
              <a:rPr lang="sr-Latn-ME" b="1" dirty="0" smtClean="0">
                <a:solidFill>
                  <a:srgbClr val="C00000"/>
                </a:solidFill>
              </a:rPr>
              <a:t>Fenwick-ovo drvo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segmetno drvo</a:t>
            </a:r>
            <a:r>
              <a:rPr lang="sr-Latn-ME" dirty="0" smtClean="0"/>
              <a:t> da bi u mnogim situacijama davale odgovore složenosti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(log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Međutim, prava snaga ovih algoritama je u određivanju minimuma nekog domena indeksa – tzv. </a:t>
            </a:r>
            <a:r>
              <a:rPr lang="sr-Latn-ME" i="1" dirty="0" smtClean="0"/>
              <a:t>Range Minimum Query</a:t>
            </a:r>
            <a:r>
              <a:rPr lang="sr-Latn-ME" dirty="0" smtClean="0"/>
              <a:t> – </a:t>
            </a:r>
            <a:r>
              <a:rPr lang="sr-Latn-ME" b="1" dirty="0" smtClean="0">
                <a:solidFill>
                  <a:srgbClr val="C00000"/>
                </a:solidFill>
              </a:rPr>
              <a:t>RMQ</a:t>
            </a:r>
            <a:r>
              <a:rPr lang="sr-Latn-ME" dirty="0" smtClean="0"/>
              <a:t>  kada algoritmi mogu da rade sa složenošću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(1)</a:t>
            </a:r>
            <a:r>
              <a:rPr lang="sr-Latn-ME" dirty="0" smtClean="0"/>
              <a:t>!</a:t>
            </a:r>
          </a:p>
          <a:p>
            <a:r>
              <a:rPr lang="sr-Latn-ME" dirty="0" smtClean="0"/>
              <a:t>Naravno ova vrlina ne dolazi bez određene mane.</a:t>
            </a:r>
          </a:p>
          <a:p>
            <a:r>
              <a:rPr lang="sr-Latn-ME" dirty="0" smtClean="0"/>
              <a:t>Između dva upita podaci ne smiju da se mijenjaju jer u suprotnom čitava tabela mora da </a:t>
            </a:r>
            <a:r>
              <a:rPr lang="sr-Latn-ME" dirty="0"/>
              <a:t>se ponovo sračuna.</a:t>
            </a:r>
            <a:endParaRPr lang="sr-Latn-ME" dirty="0" smtClean="0"/>
          </a:p>
          <a:p>
            <a:r>
              <a:rPr lang="sr-Latn-ME" dirty="0" smtClean="0"/>
              <a:t>Objasnimo ovo postepeno sa nekoliko varijanti.</a:t>
            </a:r>
          </a:p>
          <a:p>
            <a:r>
              <a:rPr lang="sr-Latn-ME" dirty="0" smtClean="0"/>
              <a:t>Svi se sjećamo binarne predstave nekog broja.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5514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Uvod u rijetke tabele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sr-Latn-ME" dirty="0" smtClean="0"/>
              <a:t>Na primjer </a:t>
            </a:r>
            <a:r>
              <a:rPr lang="sr-Latn-ME" b="1" dirty="0" smtClean="0">
                <a:solidFill>
                  <a:srgbClr val="C00000"/>
                </a:solidFill>
              </a:rPr>
              <a:t>13</a:t>
            </a:r>
            <a:r>
              <a:rPr lang="sr-Latn-ME" b="1" baseline="-25000" dirty="0" smtClean="0">
                <a:solidFill>
                  <a:srgbClr val="C00000"/>
                </a:solidFill>
              </a:rPr>
              <a:t>10</a:t>
            </a:r>
            <a:r>
              <a:rPr lang="sr-Latn-ME" b="1" dirty="0" smtClean="0">
                <a:solidFill>
                  <a:srgbClr val="C00000"/>
                </a:solidFill>
              </a:rPr>
              <a:t>=1101</a:t>
            </a:r>
            <a:r>
              <a:rPr lang="sr-Latn-ME" b="1" baseline="-25000" dirty="0" smtClean="0">
                <a:solidFill>
                  <a:srgbClr val="C00000"/>
                </a:solidFill>
              </a:rPr>
              <a:t>2</a:t>
            </a:r>
            <a:r>
              <a:rPr lang="sr-Latn-ME" b="1" dirty="0" smtClean="0">
                <a:solidFill>
                  <a:srgbClr val="C00000"/>
                </a:solidFill>
              </a:rPr>
              <a:t>=8+4+1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Bilo koji broj </a:t>
            </a:r>
            <a:r>
              <a:rPr lang="sr-Latn-ME" b="1" i="1" dirty="0" smtClean="0">
                <a:solidFill>
                  <a:srgbClr val="C00000"/>
                </a:solidFill>
              </a:rPr>
              <a:t>x</a:t>
            </a:r>
            <a:r>
              <a:rPr lang="sr-Latn-ME" dirty="0" smtClean="0"/>
              <a:t> se može prikazati sa ne više od               sabiraka tipa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. </a:t>
            </a:r>
          </a:p>
          <a:p>
            <a:r>
              <a:rPr lang="sr-Latn-ME" dirty="0" smtClean="0"/>
              <a:t>Ideja je da svaki interval prikažemo kao uniju intervala čije su dužine opadajuće po stepenima dvojke </a:t>
            </a:r>
            <a:r>
              <a:rPr lang="sr-Latn-ME" b="1" baseline="-25000" dirty="0" smtClean="0"/>
              <a:t>(opadajuće </a:t>
            </a:r>
            <a:r>
              <a:rPr lang="sr-Latn-ME" b="1" baseline="-25000" dirty="0" smtClean="0">
                <a:solidFill>
                  <a:srgbClr val="C00000"/>
                </a:solidFill>
              </a:rPr>
              <a:t>dijadične</a:t>
            </a:r>
            <a:r>
              <a:rPr lang="sr-Latn-ME" b="1" baseline="-25000" dirty="0" smtClean="0"/>
              <a:t> dužine)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Na primjer interval dužine </a:t>
            </a:r>
            <a:r>
              <a:rPr lang="sr-Cyrl-BA" b="1" dirty="0" smtClean="0">
                <a:solidFill>
                  <a:srgbClr val="C00000"/>
                </a:solidFill>
              </a:rPr>
              <a:t>13</a:t>
            </a:r>
            <a:r>
              <a:rPr lang="sr-Latn-ME" dirty="0" smtClean="0"/>
              <a:t>,</a:t>
            </a:r>
            <a:r>
              <a:rPr lang="sr-Cyrl-BA" dirty="0" smtClean="0"/>
              <a:t> </a:t>
            </a:r>
            <a:r>
              <a:rPr lang="en-GB" b="1" dirty="0" smtClean="0">
                <a:solidFill>
                  <a:srgbClr val="C00000"/>
                </a:solidFill>
              </a:rPr>
              <a:t>[2,14]</a:t>
            </a:r>
            <a:r>
              <a:rPr lang="sr-Latn-ME" dirty="0" smtClean="0"/>
              <a:t>,</a:t>
            </a:r>
            <a:r>
              <a:rPr lang="en-GB" dirty="0" smtClean="0"/>
              <a:t> </a:t>
            </a:r>
            <a:r>
              <a:rPr lang="en-GB" dirty="0" err="1" smtClean="0"/>
              <a:t>mo</a:t>
            </a:r>
            <a:r>
              <a:rPr lang="sr-Latn-ME" dirty="0" smtClean="0"/>
              <a:t>žemo prikazati kao uniju intervala dužina </a:t>
            </a:r>
            <a:r>
              <a:rPr lang="sr-Latn-ME" b="1" dirty="0" smtClean="0">
                <a:solidFill>
                  <a:srgbClr val="C00000"/>
                </a:solidFill>
              </a:rPr>
              <a:t>8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C00000"/>
                </a:solidFill>
              </a:rPr>
              <a:t>4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1</a:t>
            </a:r>
            <a:r>
              <a:rPr lang="sr-Latn-ME" dirty="0" smtClean="0"/>
              <a:t> kao:</a:t>
            </a:r>
            <a:br>
              <a:rPr lang="sr-Latn-ME" dirty="0" smtClean="0"/>
            </a:br>
            <a:r>
              <a:rPr lang="sr-Latn-ME" dirty="0" smtClean="0"/>
              <a:t>			</a:t>
            </a:r>
            <a:r>
              <a:rPr lang="en-GB" b="1" dirty="0">
                <a:solidFill>
                  <a:srgbClr val="C00000"/>
                </a:solidFill>
              </a:rPr>
              <a:t> [2,14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sr-Latn-ME" b="1" dirty="0" smtClean="0">
                <a:solidFill>
                  <a:srgbClr val="C00000"/>
                </a:solidFill>
              </a:rPr>
              <a:t>=</a:t>
            </a:r>
            <a:r>
              <a:rPr lang="en-GB" b="1" dirty="0" smtClean="0">
                <a:solidFill>
                  <a:srgbClr val="C00000"/>
                </a:solidFill>
              </a:rPr>
              <a:t>[2,</a:t>
            </a:r>
            <a:r>
              <a:rPr lang="sr-Latn-ME" b="1" dirty="0" smtClean="0">
                <a:solidFill>
                  <a:srgbClr val="C00000"/>
                </a:solidFill>
              </a:rPr>
              <a:t>9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b="1" dirty="0" smtClean="0">
                <a:solidFill>
                  <a:srgbClr val="C00000"/>
                </a:solidFill>
                <a:sym typeface="Symbol"/>
              </a:rPr>
              <a:t>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sr-Latn-ME" b="1" dirty="0" smtClean="0">
                <a:solidFill>
                  <a:srgbClr val="C00000"/>
                </a:solidFill>
              </a:rPr>
              <a:t>10</a:t>
            </a:r>
            <a:r>
              <a:rPr lang="en-GB" b="1" dirty="0" smtClean="0">
                <a:solidFill>
                  <a:srgbClr val="C00000"/>
                </a:solidFill>
              </a:rPr>
              <a:t>,</a:t>
            </a:r>
            <a:r>
              <a:rPr lang="sr-Latn-ME" b="1" dirty="0" smtClean="0">
                <a:solidFill>
                  <a:srgbClr val="C00000"/>
                </a:solidFill>
              </a:rPr>
              <a:t>13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r>
              <a:rPr lang="en-GB" b="1" dirty="0" smtClean="0">
                <a:solidFill>
                  <a:srgbClr val="C00000"/>
                </a:solidFill>
                <a:sym typeface="Symbol"/>
              </a:rPr>
              <a:t></a:t>
            </a:r>
            <a:r>
              <a:rPr lang="en-GB" b="1" dirty="0" smtClean="0">
                <a:solidFill>
                  <a:srgbClr val="C00000"/>
                </a:solidFill>
              </a:rPr>
              <a:t>[</a:t>
            </a:r>
            <a:r>
              <a:rPr lang="sr-Latn-ME" b="1" dirty="0" smtClean="0">
                <a:solidFill>
                  <a:srgbClr val="C00000"/>
                </a:solidFill>
              </a:rPr>
              <a:t>14</a:t>
            </a:r>
            <a:r>
              <a:rPr lang="en-GB" b="1" dirty="0" smtClean="0">
                <a:solidFill>
                  <a:srgbClr val="C00000"/>
                </a:solidFill>
              </a:rPr>
              <a:t>,</a:t>
            </a:r>
            <a:r>
              <a:rPr lang="sr-Latn-ME" b="1" dirty="0" smtClean="0">
                <a:solidFill>
                  <a:srgbClr val="C00000"/>
                </a:solidFill>
              </a:rPr>
              <a:t>14</a:t>
            </a:r>
            <a:r>
              <a:rPr lang="en-GB" b="1" dirty="0" smtClean="0">
                <a:solidFill>
                  <a:srgbClr val="C00000"/>
                </a:solidFill>
              </a:rPr>
              <a:t>]</a:t>
            </a:r>
            <a:endParaRPr lang="sr-Latn-ME" b="1" dirty="0" smtClean="0">
              <a:solidFill>
                <a:srgbClr val="C00000"/>
              </a:solidFill>
            </a:endParaRPr>
          </a:p>
          <a:p>
            <a:r>
              <a:rPr lang="sr-Latn-ME" dirty="0" smtClean="0"/>
              <a:t>Ideja </a:t>
            </a:r>
            <a:r>
              <a:rPr lang="sr-Latn-ME" b="1" dirty="0" smtClean="0">
                <a:solidFill>
                  <a:srgbClr val="C00000"/>
                </a:solidFill>
              </a:rPr>
              <a:t>rijetkih tabela</a:t>
            </a:r>
            <a:r>
              <a:rPr lang="sr-Latn-ME" dirty="0" smtClean="0"/>
              <a:t> je da imamo sve odgovore već unaprijed proračunate za intervale dijadičnih dužina. Konačni rezultati se dobija kombinacijom međurezultata dobijenih sa različitim dužinama.</a:t>
            </a:r>
          </a:p>
          <a:p>
            <a:r>
              <a:rPr lang="sr-Latn-ME" dirty="0" smtClean="0"/>
              <a:t>Pravimo matricu</a:t>
            </a:r>
            <a:r>
              <a:rPr lang="en-US" dirty="0" smtClean="0"/>
              <a:t> (</a:t>
            </a:r>
            <a:r>
              <a:rPr lang="en-US" dirty="0" err="1" smtClean="0"/>
              <a:t>neka</a:t>
            </a:r>
            <a:r>
              <a:rPr lang="en-US" dirty="0" smtClean="0"/>
              <a:t> je </a:t>
            </a:r>
            <a:r>
              <a:rPr lang="en-US" b="1" dirty="0" err="1" smtClean="0">
                <a:solidFill>
                  <a:srgbClr val="C00000"/>
                </a:solidFill>
              </a:rPr>
              <a:t>st</a:t>
            </a:r>
            <a:r>
              <a:rPr lang="en-US" dirty="0" smtClean="0"/>
              <a:t>)</a:t>
            </a:r>
            <a:r>
              <a:rPr lang="sr-Latn-ME" dirty="0" smtClean="0"/>
              <a:t> sa unaprijed proračunatim rezultatima tako da </a:t>
            </a:r>
            <a:r>
              <a:rPr lang="sr-Latn-ME" b="1" i="1" dirty="0" smtClean="0">
                <a:solidFill>
                  <a:srgbClr val="C00000"/>
                </a:solidFill>
              </a:rPr>
              <a:t>st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][</a:t>
            </a:r>
            <a:r>
              <a:rPr lang="en-US" b="1" i="1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en-US" dirty="0" err="1" smtClean="0"/>
              <a:t>sadr</a:t>
            </a:r>
            <a:r>
              <a:rPr lang="sr-Latn-ME" dirty="0" smtClean="0"/>
              <a:t>ži rezultat za interval dužine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koji počinje u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, 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+2</a:t>
            </a:r>
            <a:r>
              <a:rPr lang="en-US" b="1" i="1" baseline="30000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-1]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409422"/>
              </p:ext>
            </p:extLst>
          </p:nvPr>
        </p:nvGraphicFramePr>
        <p:xfrm>
          <a:off x="6629400" y="1320800"/>
          <a:ext cx="1028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3" imgW="1028520" imgH="431640" progId="Equation.DSMT4">
                  <p:embed/>
                </p:oleObj>
              </mc:Choice>
              <mc:Fallback>
                <p:oleObj name="Equation" r:id="rId3" imgW="10285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29400" y="1320800"/>
                        <a:ext cx="1028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1559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080" y="152400"/>
            <a:ext cx="9144000" cy="990600"/>
          </a:xfrm>
        </p:spPr>
        <p:txBody>
          <a:bodyPr>
            <a:normAutofit/>
          </a:bodyPr>
          <a:lstStyle/>
          <a:p>
            <a:r>
              <a:rPr lang="sr-Latn-ME" dirty="0" smtClean="0"/>
              <a:t>Dimenzije i operacije sa rijetkom tabelom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sr-Latn-ME" dirty="0" smtClean="0"/>
              <a:t>Dimenzija </a:t>
            </a:r>
            <a:r>
              <a:rPr lang="sr-Latn-ME" b="1" dirty="0" smtClean="0">
                <a:solidFill>
                  <a:srgbClr val="C00000"/>
                </a:solidFill>
              </a:rPr>
              <a:t>rijetke tabele</a:t>
            </a:r>
            <a:r>
              <a:rPr lang="sr-Latn-ME" dirty="0" smtClean="0"/>
              <a:t> s</a:t>
            </a:r>
            <a:r>
              <a:rPr lang="en-US" dirty="0" smtClean="0"/>
              <a:t>u</a:t>
            </a:r>
            <a:r>
              <a:rPr lang="sr-Latn-ME" dirty="0" smtClean="0"/>
              <a:t>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×(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>
                <a:solidFill>
                  <a:srgbClr val="C00000"/>
                </a:solidFill>
              </a:rPr>
              <a:t>+1)</a:t>
            </a:r>
            <a:r>
              <a:rPr lang="sr-Latn-ME" dirty="0" smtClean="0"/>
              <a:t> gdje je 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>
                <a:solidFill>
                  <a:srgbClr val="C00000"/>
                </a:solidFill>
              </a:rPr>
              <a:t>≥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log</a:t>
            </a:r>
            <a:r>
              <a:rPr lang="sr-Latn-ME" b="1" baseline="-25000" dirty="0" smtClean="0">
                <a:solidFill>
                  <a:srgbClr val="C00000"/>
                </a:solidFill>
                <a:sym typeface="Symbol"/>
              </a:rPr>
              <a:t>2</a:t>
            </a:r>
            <a:r>
              <a:rPr lang="sr-Latn-ME" b="1" i="1" dirty="0" smtClean="0">
                <a:solidFill>
                  <a:srgbClr val="C00000"/>
                </a:solidFill>
                <a:sym typeface="Symbol"/>
              </a:rPr>
              <a:t>N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</a:t>
            </a:r>
            <a:r>
              <a:rPr lang="sr-Latn-ME" dirty="0" smtClean="0">
                <a:sym typeface="Symbol"/>
              </a:rPr>
              <a:t>.</a:t>
            </a:r>
          </a:p>
          <a:p>
            <a:r>
              <a:rPr lang="sr-Latn-ME" dirty="0" smtClean="0">
                <a:sym typeface="Symbol"/>
              </a:rPr>
              <a:t>Dobra strana je ta što je druga dimenzija veoma mala npr. za milijardu to je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31</a:t>
            </a:r>
            <a:r>
              <a:rPr lang="sr-Latn-ME" dirty="0" smtClean="0">
                <a:sym typeface="Symbol"/>
              </a:rPr>
              <a:t>, za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10</a:t>
            </a:r>
            <a:r>
              <a:rPr lang="sr-Latn-ME" dirty="0" smtClean="0">
                <a:sym typeface="Symbol"/>
              </a:rPr>
              <a:t> miliona je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25</a:t>
            </a:r>
            <a:r>
              <a:rPr lang="sr-Latn-ME" dirty="0" smtClean="0">
                <a:sym typeface="Symbol"/>
              </a:rPr>
              <a:t> itd.</a:t>
            </a:r>
            <a:endParaRPr lang="sr-Latn-ME" dirty="0">
              <a:sym typeface="Symbol"/>
            </a:endParaRPr>
          </a:p>
          <a:p>
            <a:r>
              <a:rPr lang="sr-Latn-ME" dirty="0" smtClean="0">
                <a:sym typeface="Symbol"/>
              </a:rPr>
              <a:t>Važna osobina rijetke tabele je da se interval 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i="1" dirty="0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,</a:t>
            </a:r>
            <a:r>
              <a:rPr lang="en-US" b="1" i="1" dirty="0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+2</a:t>
            </a:r>
            <a:r>
              <a:rPr lang="en-US" b="1" i="1" baseline="30000" dirty="0">
                <a:solidFill>
                  <a:srgbClr val="C00000"/>
                </a:solidFill>
              </a:rPr>
              <a:t>j</a:t>
            </a:r>
            <a:r>
              <a:rPr lang="en-US" b="1" dirty="0">
                <a:solidFill>
                  <a:srgbClr val="C00000"/>
                </a:solidFill>
              </a:rPr>
              <a:t>-1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sr-Latn-ME" dirty="0"/>
              <a:t> </a:t>
            </a:r>
            <a:r>
              <a:rPr lang="sr-Latn-ME" dirty="0" smtClean="0"/>
              <a:t>dijeli u dva intervala </a:t>
            </a:r>
            <a:r>
              <a:rPr lang="en-US" b="1" dirty="0">
                <a:solidFill>
                  <a:srgbClr val="C00000"/>
                </a:solidFill>
              </a:rPr>
              <a:t>[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+2</a:t>
            </a:r>
            <a:r>
              <a:rPr lang="en-US" b="1" i="1" baseline="30000" dirty="0" smtClean="0">
                <a:solidFill>
                  <a:srgbClr val="C00000"/>
                </a:solidFill>
              </a:rPr>
              <a:t>j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-1</a:t>
            </a:r>
            <a:r>
              <a:rPr lang="en-US" b="1" dirty="0" smtClean="0">
                <a:solidFill>
                  <a:srgbClr val="C00000"/>
                </a:solidFill>
              </a:rPr>
              <a:t>-1]</a:t>
            </a:r>
            <a:r>
              <a:rPr lang="en-US" b="1" dirty="0" smtClean="0">
                <a:solidFill>
                  <a:srgbClr val="C00000"/>
                </a:solidFill>
                <a:sym typeface="Symbol"/>
              </a:rPr>
              <a:t>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+2</a:t>
            </a:r>
            <a:r>
              <a:rPr lang="en-US" b="1" i="1" baseline="30000" dirty="0" smtClean="0">
                <a:solidFill>
                  <a:srgbClr val="C00000"/>
                </a:solidFill>
              </a:rPr>
              <a:t>j</a:t>
            </a:r>
            <a:r>
              <a:rPr lang="sr-Latn-ME" b="1" baseline="30000" dirty="0" smtClean="0">
                <a:solidFill>
                  <a:srgbClr val="C00000"/>
                </a:solidFill>
              </a:rPr>
              <a:t>-1</a:t>
            </a:r>
            <a:r>
              <a:rPr lang="sr-Latn-ME" b="1" dirty="0" smtClean="0">
                <a:solidFill>
                  <a:srgbClr val="C00000"/>
                </a:solidFill>
              </a:rPr>
              <a:t>,</a:t>
            </a:r>
            <a:r>
              <a:rPr lang="en-US" b="1" i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+2</a:t>
            </a:r>
            <a:r>
              <a:rPr lang="en-US" b="1" i="1" baseline="30000" dirty="0" smtClean="0">
                <a:solidFill>
                  <a:srgbClr val="C00000"/>
                </a:solidFill>
              </a:rPr>
              <a:t>j</a:t>
            </a:r>
            <a:r>
              <a:rPr lang="sr-Latn-ME" b="1" baseline="30000" dirty="0" smtClean="0">
                <a:solidFill>
                  <a:srgbClr val="C00000"/>
                </a:solidFill>
              </a:rPr>
              <a:t>-1</a:t>
            </a:r>
            <a:r>
              <a:rPr lang="en-US" b="1" dirty="0" smtClean="0">
                <a:solidFill>
                  <a:srgbClr val="C00000"/>
                </a:solidFill>
              </a:rPr>
              <a:t>-1]</a:t>
            </a:r>
            <a:r>
              <a:rPr lang="sr-Latn-ME" dirty="0" smtClean="0">
                <a:sym typeface="Symbol"/>
              </a:rPr>
              <a:t>.</a:t>
            </a:r>
          </a:p>
          <a:p>
            <a:r>
              <a:rPr lang="sr-Latn-ME" dirty="0" smtClean="0">
                <a:sym typeface="Symbol"/>
              </a:rPr>
              <a:t>Dakle, na osnovu odgovarajuće funkcionalne veze u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DP</a:t>
            </a:r>
            <a:r>
              <a:rPr lang="sr-Latn-ME" dirty="0" smtClean="0">
                <a:sym typeface="Symbol"/>
              </a:rPr>
              <a:t> stilu možemo sračunati naredni red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rijetke tabele</a:t>
            </a:r>
            <a:r>
              <a:rPr lang="sr-Latn-ME" dirty="0" smtClean="0">
                <a:sym typeface="Symbol"/>
              </a:rPr>
              <a:t> na osnovu prethodnog.</a:t>
            </a:r>
          </a:p>
          <a:p>
            <a:r>
              <a:rPr lang="sr-Latn-ME" dirty="0" smtClean="0">
                <a:sym typeface="Symbol"/>
              </a:rPr>
              <a:t>Ovo se može zapisati putem sljedećeg dijela algoritma:</a:t>
            </a:r>
            <a:br>
              <a:rPr lang="sr-Latn-ME" dirty="0" smtClean="0">
                <a:sym typeface="Symbol"/>
              </a:rPr>
            </a:br>
            <a:r>
              <a:rPr lang="nn-NO" sz="1800" b="1" dirty="0">
                <a:solidFill>
                  <a:srgbClr val="0070C0"/>
                </a:solidFill>
              </a:rPr>
              <a:t>for (int i = 0; i &lt; N; i++) </a:t>
            </a:r>
            <a:r>
              <a:rPr lang="sr-Latn-ME" sz="1800" b="1" dirty="0" smtClean="0">
                <a:solidFill>
                  <a:srgbClr val="0070C0"/>
                </a:solidFill>
              </a:rPr>
              <a:t/>
            </a:r>
            <a:br>
              <a:rPr lang="sr-Latn-ME" sz="1800" b="1" dirty="0" smtClean="0">
                <a:solidFill>
                  <a:srgbClr val="0070C0"/>
                </a:solidFill>
              </a:rPr>
            </a:br>
            <a:r>
              <a:rPr lang="sr-Latn-ME" sz="1800" b="1" dirty="0" smtClean="0">
                <a:solidFill>
                  <a:srgbClr val="0070C0"/>
                </a:solidFill>
              </a:rPr>
              <a:t>	</a:t>
            </a:r>
            <a:r>
              <a:rPr lang="nn-NO" sz="1800" b="1" dirty="0" smtClean="0">
                <a:solidFill>
                  <a:srgbClr val="0070C0"/>
                </a:solidFill>
              </a:rPr>
              <a:t>st[i</a:t>
            </a:r>
            <a:r>
              <a:rPr lang="nn-NO" sz="1800" b="1" dirty="0">
                <a:solidFill>
                  <a:srgbClr val="0070C0"/>
                </a:solidFill>
              </a:rPr>
              <a:t>][0] = </a:t>
            </a:r>
            <a:r>
              <a:rPr lang="nn-NO" sz="1800" b="1" dirty="0" smtClean="0">
                <a:solidFill>
                  <a:srgbClr val="0070C0"/>
                </a:solidFill>
              </a:rPr>
              <a:t>f(</a:t>
            </a:r>
            <a:r>
              <a:rPr lang="sr-Latn-ME" sz="1800" b="1" dirty="0" smtClean="0">
                <a:solidFill>
                  <a:srgbClr val="0070C0"/>
                </a:solidFill>
              </a:rPr>
              <a:t>x</a:t>
            </a:r>
            <a:r>
              <a:rPr lang="nn-NO" sz="1800" b="1" dirty="0" smtClean="0">
                <a:solidFill>
                  <a:srgbClr val="0070C0"/>
                </a:solidFill>
              </a:rPr>
              <a:t>[i</a:t>
            </a:r>
            <a:r>
              <a:rPr lang="nn-NO" sz="1800" b="1" dirty="0">
                <a:solidFill>
                  <a:srgbClr val="0070C0"/>
                </a:solidFill>
              </a:rPr>
              <a:t>]); </a:t>
            </a:r>
            <a:r>
              <a:rPr lang="sr-Latn-ME" sz="1800" b="1" dirty="0">
                <a:solidFill>
                  <a:srgbClr val="0070C0"/>
                </a:solidFill>
              </a:rPr>
              <a:t/>
            </a:r>
            <a:br>
              <a:rPr lang="sr-Latn-ME" sz="1800" b="1" dirty="0">
                <a:solidFill>
                  <a:srgbClr val="0070C0"/>
                </a:solidFill>
              </a:rPr>
            </a:br>
            <a:r>
              <a:rPr lang="nn-NO" sz="1800" b="1" dirty="0" smtClean="0">
                <a:solidFill>
                  <a:srgbClr val="0070C0"/>
                </a:solidFill>
              </a:rPr>
              <a:t>for </a:t>
            </a:r>
            <a:r>
              <a:rPr lang="nn-NO" sz="1800" b="1" dirty="0">
                <a:solidFill>
                  <a:srgbClr val="0070C0"/>
                </a:solidFill>
              </a:rPr>
              <a:t>(int j = 1; j &lt;= K; j++) </a:t>
            </a:r>
            <a:r>
              <a:rPr lang="sr-Latn-ME" sz="1800" b="1" dirty="0" smtClean="0">
                <a:solidFill>
                  <a:srgbClr val="0070C0"/>
                </a:solidFill>
              </a:rPr>
              <a:t/>
            </a:r>
            <a:br>
              <a:rPr lang="sr-Latn-ME" sz="1800" b="1" dirty="0" smtClean="0">
                <a:solidFill>
                  <a:srgbClr val="0070C0"/>
                </a:solidFill>
              </a:rPr>
            </a:br>
            <a:r>
              <a:rPr lang="sr-Latn-ME" sz="1800" b="1" dirty="0" smtClean="0">
                <a:solidFill>
                  <a:srgbClr val="0070C0"/>
                </a:solidFill>
              </a:rPr>
              <a:t>	</a:t>
            </a:r>
            <a:r>
              <a:rPr lang="nn-NO" sz="1800" b="1" dirty="0" smtClean="0">
                <a:solidFill>
                  <a:srgbClr val="0070C0"/>
                </a:solidFill>
              </a:rPr>
              <a:t>for </a:t>
            </a:r>
            <a:r>
              <a:rPr lang="nn-NO" sz="1800" b="1" dirty="0">
                <a:solidFill>
                  <a:srgbClr val="0070C0"/>
                </a:solidFill>
              </a:rPr>
              <a:t>(int i = 0; i + (1 &lt;&lt; j) &lt;= N; i++) </a:t>
            </a:r>
            <a:r>
              <a:rPr lang="sr-Latn-ME" sz="1800" b="1" dirty="0" smtClean="0">
                <a:solidFill>
                  <a:srgbClr val="0070C0"/>
                </a:solidFill>
              </a:rPr>
              <a:t/>
            </a:r>
            <a:br>
              <a:rPr lang="sr-Latn-ME" sz="1800" b="1" dirty="0" smtClean="0">
                <a:solidFill>
                  <a:srgbClr val="0070C0"/>
                </a:solidFill>
              </a:rPr>
            </a:br>
            <a:r>
              <a:rPr lang="sr-Latn-ME" sz="1800" b="1" dirty="0" smtClean="0">
                <a:solidFill>
                  <a:srgbClr val="0070C0"/>
                </a:solidFill>
              </a:rPr>
              <a:t>		</a:t>
            </a:r>
            <a:r>
              <a:rPr lang="nn-NO" sz="1800" b="1" dirty="0" smtClean="0">
                <a:solidFill>
                  <a:srgbClr val="0070C0"/>
                </a:solidFill>
              </a:rPr>
              <a:t>st[i</a:t>
            </a:r>
            <a:r>
              <a:rPr lang="nn-NO" sz="1800" b="1" dirty="0">
                <a:solidFill>
                  <a:srgbClr val="0070C0"/>
                </a:solidFill>
              </a:rPr>
              <a:t>][j] = f(st[i][j-1], st[i + (1 &lt;&lt; (j - 1))][j - 1</a:t>
            </a:r>
            <a:r>
              <a:rPr lang="nn-NO" sz="1800" b="1" dirty="0" smtClean="0">
                <a:solidFill>
                  <a:srgbClr val="0070C0"/>
                </a:solidFill>
              </a:rPr>
              <a:t>]);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r>
              <a:rPr lang="sr-Latn-ME" b="1" i="1" dirty="0" smtClean="0">
                <a:solidFill>
                  <a:srgbClr val="0070C0"/>
                </a:solidFill>
                <a:sym typeface="Symbol"/>
              </a:rPr>
              <a:t>f</a:t>
            </a:r>
            <a:r>
              <a:rPr lang="sr-Latn-ME" b="1" dirty="0" smtClean="0">
                <a:solidFill>
                  <a:srgbClr val="0070C0"/>
                </a:solidFill>
                <a:sym typeface="Symbol"/>
              </a:rPr>
              <a:t>()</a:t>
            </a:r>
            <a:r>
              <a:rPr lang="sr-Latn-ME" dirty="0" smtClean="0">
                <a:sym typeface="Symbol"/>
              </a:rPr>
              <a:t> je funkcionalna zavisnost koja se primjenjuje kod konkretne 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rijetke tabele</a:t>
            </a:r>
            <a:r>
              <a:rPr lang="sr-Latn-ME" dirty="0" smtClean="0">
                <a:sym typeface="Symbol"/>
              </a:rPr>
              <a:t>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375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DP </a:t>
            </a:r>
            <a:r>
              <a:rPr lang="en-US" dirty="0" err="1" smtClean="0"/>
              <a:t>formiranje</a:t>
            </a:r>
            <a:r>
              <a:rPr lang="en-US" dirty="0" smtClean="0"/>
              <a:t> </a:t>
            </a:r>
            <a:r>
              <a:rPr lang="en-US" dirty="0" err="1" smtClean="0"/>
              <a:t>rijetke</a:t>
            </a:r>
            <a:r>
              <a:rPr lang="en-US" dirty="0" smtClean="0"/>
              <a:t> </a:t>
            </a:r>
            <a:r>
              <a:rPr lang="en-US" dirty="0" err="1" smtClean="0"/>
              <a:t>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en-US" dirty="0" smtClean="0"/>
              <a:t>U </a:t>
            </a:r>
            <a:r>
              <a:rPr lang="en-US" dirty="0" err="1" smtClean="0"/>
              <a:t>prethodnom</a:t>
            </a:r>
            <a:r>
              <a:rPr lang="en-US" dirty="0" smtClean="0"/>
              <a:t> </a:t>
            </a:r>
            <a:r>
              <a:rPr lang="en-US" dirty="0" err="1" smtClean="0"/>
              <a:t>kodu</a:t>
            </a:r>
            <a:r>
              <a:rPr lang="en-US" dirty="0" smtClean="0"/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j</a:t>
            </a:r>
            <a:r>
              <a:rPr lang="en-US" dirty="0" smtClean="0"/>
              <a:t>-</a:t>
            </a:r>
            <a:r>
              <a:rPr lang="en-US" dirty="0" err="1" smtClean="0"/>
              <a:t>ti</a:t>
            </a:r>
            <a:r>
              <a:rPr lang="en-US" dirty="0" smtClean="0"/>
              <a:t> red </a:t>
            </a:r>
            <a:r>
              <a:rPr lang="en-US" dirty="0" err="1" smtClean="0"/>
              <a:t>smo</a:t>
            </a:r>
            <a:r>
              <a:rPr lang="en-US" dirty="0" smtClean="0"/>
              <a:t> </a:t>
            </a:r>
            <a:r>
              <a:rPr lang="en-US" dirty="0" err="1" smtClean="0"/>
              <a:t>dobili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osnovu</a:t>
            </a:r>
            <a:r>
              <a:rPr lang="en-US" dirty="0" smtClean="0"/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-1</a:t>
            </a:r>
            <a:r>
              <a:rPr lang="en-US" dirty="0" smtClean="0"/>
              <a:t>-reda a za </a:t>
            </a:r>
            <a:r>
              <a:rPr lang="en-US" dirty="0" err="1" smtClean="0"/>
              <a:t>ra</a:t>
            </a:r>
            <a:r>
              <a:rPr lang="sr-Latn-ME" dirty="0" smtClean="0"/>
              <a:t>čunanje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j</a:t>
            </a:r>
            <a:r>
              <a:rPr lang="sr-Latn-ME" b="1" baseline="30000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 koristimo operaciju po bitovima </a:t>
            </a:r>
            <a:r>
              <a:rPr lang="nn-NO" b="1" dirty="0">
                <a:solidFill>
                  <a:srgbClr val="0070C0"/>
                </a:solidFill>
              </a:rPr>
              <a:t>(1 &lt;&lt; (j - 1))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Funkcija </a:t>
            </a:r>
            <a:r>
              <a:rPr lang="sr-Latn-ME" b="1" i="1" dirty="0" smtClean="0">
                <a:solidFill>
                  <a:srgbClr val="0070C0"/>
                </a:solidFill>
              </a:rPr>
              <a:t>f</a:t>
            </a:r>
            <a:r>
              <a:rPr lang="sr-Latn-ME" b="1" dirty="0" smtClean="0">
                <a:solidFill>
                  <a:srgbClr val="0070C0"/>
                </a:solidFill>
              </a:rPr>
              <a:t>()</a:t>
            </a:r>
            <a:r>
              <a:rPr lang="sr-Latn-ME" dirty="0" smtClean="0"/>
              <a:t> zavisi od onoga što nam je zadatak, npr. ako se traže sume intervala to će biti suma a ako je minimum intervala onda minimum, itd.</a:t>
            </a:r>
          </a:p>
          <a:p>
            <a:r>
              <a:rPr lang="sr-Latn-ME" dirty="0" smtClean="0"/>
              <a:t>Složenost punjenja tabele je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log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Formiranje tabele za slučaj sumiranja je trivijalno i u skladu sa opisanim:</a:t>
            </a:r>
            <a:br>
              <a:rPr lang="sr-Latn-ME" dirty="0" smtClean="0"/>
            </a:br>
            <a:r>
              <a:rPr lang="sr-Latn-ME" sz="1800" b="1" dirty="0">
                <a:solidFill>
                  <a:srgbClr val="0070C0"/>
                </a:solidFill>
              </a:rPr>
              <a:t>long st</a:t>
            </a:r>
            <a:r>
              <a:rPr lang="en-US" sz="1800" b="1" dirty="0">
                <a:solidFill>
                  <a:srgbClr val="0070C0"/>
                </a:solidFill>
              </a:rPr>
              <a:t>[N][K+1];</a:t>
            </a:r>
            <a:r>
              <a:rPr lang="sr-Latn-ME" sz="1800" b="1" dirty="0">
                <a:solidFill>
                  <a:srgbClr val="0070C0"/>
                </a:solidFill>
              </a:rPr>
              <a:t/>
            </a:r>
            <a:br>
              <a:rPr lang="sr-Latn-ME" sz="1800" b="1" dirty="0">
                <a:solidFill>
                  <a:srgbClr val="0070C0"/>
                </a:solidFill>
              </a:rPr>
            </a:br>
            <a:r>
              <a:rPr lang="nn-NO" sz="1800" b="1" dirty="0" smtClean="0">
                <a:solidFill>
                  <a:srgbClr val="0070C0"/>
                </a:solidFill>
              </a:rPr>
              <a:t>for </a:t>
            </a:r>
            <a:r>
              <a:rPr lang="nn-NO" sz="1800" b="1" dirty="0">
                <a:solidFill>
                  <a:srgbClr val="0070C0"/>
                </a:solidFill>
              </a:rPr>
              <a:t>(int i = 0; i &lt; N; i++) </a:t>
            </a:r>
            <a:r>
              <a:rPr lang="sr-Latn-ME" sz="1800" b="1" dirty="0">
                <a:solidFill>
                  <a:srgbClr val="0070C0"/>
                </a:solidFill>
              </a:rPr>
              <a:t/>
            </a:r>
            <a:br>
              <a:rPr lang="sr-Latn-ME" sz="1800" b="1" dirty="0">
                <a:solidFill>
                  <a:srgbClr val="0070C0"/>
                </a:solidFill>
              </a:rPr>
            </a:br>
            <a:r>
              <a:rPr lang="sr-Latn-ME" sz="1800" b="1" dirty="0">
                <a:solidFill>
                  <a:srgbClr val="0070C0"/>
                </a:solidFill>
              </a:rPr>
              <a:t>	</a:t>
            </a:r>
            <a:r>
              <a:rPr lang="nn-NO" sz="1800" b="1" dirty="0">
                <a:solidFill>
                  <a:srgbClr val="0070C0"/>
                </a:solidFill>
              </a:rPr>
              <a:t>st[i][0] = f(</a:t>
            </a:r>
            <a:r>
              <a:rPr lang="sr-Latn-ME" sz="1800" b="1" dirty="0">
                <a:solidFill>
                  <a:srgbClr val="0070C0"/>
                </a:solidFill>
              </a:rPr>
              <a:t>x</a:t>
            </a:r>
            <a:r>
              <a:rPr lang="nn-NO" sz="1800" b="1" dirty="0">
                <a:solidFill>
                  <a:srgbClr val="0070C0"/>
                </a:solidFill>
              </a:rPr>
              <a:t>[i]); </a:t>
            </a:r>
            <a:r>
              <a:rPr lang="sr-Latn-ME" sz="1800" b="1" dirty="0">
                <a:solidFill>
                  <a:srgbClr val="0070C0"/>
                </a:solidFill>
              </a:rPr>
              <a:t/>
            </a:r>
            <a:br>
              <a:rPr lang="sr-Latn-ME" sz="1800" b="1" dirty="0">
                <a:solidFill>
                  <a:srgbClr val="0070C0"/>
                </a:solidFill>
              </a:rPr>
            </a:br>
            <a:r>
              <a:rPr lang="nn-NO" sz="1800" b="1" dirty="0">
                <a:solidFill>
                  <a:srgbClr val="0070C0"/>
                </a:solidFill>
              </a:rPr>
              <a:t>for (int j = 1; j &lt;= K; j++) </a:t>
            </a:r>
            <a:r>
              <a:rPr lang="sr-Latn-ME" sz="1800" b="1" dirty="0">
                <a:solidFill>
                  <a:srgbClr val="0070C0"/>
                </a:solidFill>
              </a:rPr>
              <a:t/>
            </a:r>
            <a:br>
              <a:rPr lang="sr-Latn-ME" sz="1800" b="1" dirty="0">
                <a:solidFill>
                  <a:srgbClr val="0070C0"/>
                </a:solidFill>
              </a:rPr>
            </a:br>
            <a:r>
              <a:rPr lang="sr-Latn-ME" sz="1800" b="1" dirty="0">
                <a:solidFill>
                  <a:srgbClr val="0070C0"/>
                </a:solidFill>
              </a:rPr>
              <a:t>	</a:t>
            </a:r>
            <a:r>
              <a:rPr lang="nn-NO" sz="1800" b="1" dirty="0">
                <a:solidFill>
                  <a:srgbClr val="0070C0"/>
                </a:solidFill>
              </a:rPr>
              <a:t>for (int i = 0; i + (1 &lt;&lt; j) &lt;= N; i++) </a:t>
            </a:r>
            <a:r>
              <a:rPr lang="sr-Latn-ME" sz="1800" b="1" dirty="0">
                <a:solidFill>
                  <a:srgbClr val="0070C0"/>
                </a:solidFill>
              </a:rPr>
              <a:t/>
            </a:r>
            <a:br>
              <a:rPr lang="sr-Latn-ME" sz="1800" b="1" dirty="0">
                <a:solidFill>
                  <a:srgbClr val="0070C0"/>
                </a:solidFill>
              </a:rPr>
            </a:br>
            <a:r>
              <a:rPr lang="sr-Latn-ME" sz="1800" b="1" dirty="0">
                <a:solidFill>
                  <a:srgbClr val="0070C0"/>
                </a:solidFill>
              </a:rPr>
              <a:t>		</a:t>
            </a:r>
            <a:r>
              <a:rPr lang="nn-NO" sz="1800" b="1" dirty="0">
                <a:solidFill>
                  <a:srgbClr val="0070C0"/>
                </a:solidFill>
              </a:rPr>
              <a:t>st[i][j] = </a:t>
            </a:r>
            <a:r>
              <a:rPr lang="nn-NO" sz="1800" b="1" dirty="0" smtClean="0">
                <a:solidFill>
                  <a:srgbClr val="0070C0"/>
                </a:solidFill>
              </a:rPr>
              <a:t>st[i</a:t>
            </a:r>
            <a:r>
              <a:rPr lang="nn-NO" sz="1800" b="1" dirty="0">
                <a:solidFill>
                  <a:srgbClr val="0070C0"/>
                </a:solidFill>
              </a:rPr>
              <a:t>][j-1</a:t>
            </a:r>
            <a:r>
              <a:rPr lang="nn-NO" sz="1800" b="1" dirty="0" smtClean="0">
                <a:solidFill>
                  <a:srgbClr val="0070C0"/>
                </a:solidFill>
              </a:rPr>
              <a:t>]+st[i </a:t>
            </a:r>
            <a:r>
              <a:rPr lang="nn-NO" sz="1800" b="1" dirty="0">
                <a:solidFill>
                  <a:srgbClr val="0070C0"/>
                </a:solidFill>
              </a:rPr>
              <a:t>+ (1 &lt;&lt; (j - 1))][j - 1</a:t>
            </a:r>
            <a:r>
              <a:rPr lang="nn-NO" sz="1800" b="1" dirty="0" smtClean="0">
                <a:solidFill>
                  <a:srgbClr val="0070C0"/>
                </a:solidFill>
              </a:rPr>
              <a:t>];</a:t>
            </a:r>
            <a:endParaRPr lang="sr-Latn-ME" sz="1800" b="1" dirty="0">
              <a:solidFill>
                <a:srgbClr val="0070C0"/>
              </a:solidFill>
            </a:endParaRPr>
          </a:p>
          <a:p>
            <a:r>
              <a:rPr lang="en-US" dirty="0" err="1" smtClean="0"/>
              <a:t>Odrediti</a:t>
            </a:r>
            <a:r>
              <a:rPr lang="en-US" dirty="0" smtClean="0"/>
              <a:t> </a:t>
            </a:r>
            <a:r>
              <a:rPr lang="en-US" dirty="0" err="1" smtClean="0"/>
              <a:t>tabelu</a:t>
            </a:r>
            <a:r>
              <a:rPr lang="en-US" dirty="0" smtClean="0"/>
              <a:t> je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problema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je </a:t>
            </a:r>
            <a:r>
              <a:rPr lang="en-US" dirty="0" err="1" smtClean="0"/>
              <a:t>potrebno</a:t>
            </a:r>
            <a:r>
              <a:rPr lang="en-US" dirty="0" smtClean="0"/>
              <a:t> </a:t>
            </a:r>
            <a:r>
              <a:rPr lang="en-US" dirty="0" err="1" smtClean="0"/>
              <a:t>odgovoriti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upit</a:t>
            </a:r>
            <a:r>
              <a:rPr lang="en-US" dirty="0" smtClean="0"/>
              <a:t> </a:t>
            </a:r>
            <a:r>
              <a:rPr lang="en-US" dirty="0" err="1" smtClean="0"/>
              <a:t>kolika</a:t>
            </a:r>
            <a:r>
              <a:rPr lang="en-US" dirty="0" smtClean="0"/>
              <a:t> je </a:t>
            </a:r>
            <a:r>
              <a:rPr lang="en-US" dirty="0" err="1" smtClean="0"/>
              <a:t>suma</a:t>
            </a:r>
            <a:r>
              <a:rPr lang="en-US" dirty="0" smtClean="0"/>
              <a:t> u </a:t>
            </a:r>
            <a:r>
              <a:rPr lang="en-US" dirty="0" err="1" smtClean="0"/>
              <a:t>intervalu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b="1" dirty="0" smtClean="0">
                <a:solidFill>
                  <a:srgbClr val="0070C0"/>
                </a:solidFill>
              </a:rPr>
              <a:t>,</a:t>
            </a:r>
            <a:r>
              <a:rPr lang="en-US" b="1" i="1" dirty="0" smtClean="0">
                <a:solidFill>
                  <a:srgbClr val="0070C0"/>
                </a:solidFill>
              </a:rPr>
              <a:t>R</a:t>
            </a:r>
            <a:r>
              <a:rPr lang="en-US" b="1" dirty="0" smtClean="0">
                <a:solidFill>
                  <a:srgbClr val="0070C0"/>
                </a:solidFill>
              </a:rPr>
              <a:t>]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758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smtClean="0"/>
              <a:t>Ra</a:t>
            </a:r>
            <a:r>
              <a:rPr lang="sr-Latn-ME" dirty="0" smtClean="0"/>
              <a:t>čunanje sume intervala niza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dirty="0" smtClean="0"/>
              <a:t>Da bi sračunali sumu </a:t>
            </a:r>
            <a:r>
              <a:rPr lang="sr-Latn-ME" b="1" baseline="-25000" dirty="0" smtClean="0"/>
              <a:t>(kasnije i druge statistike)</a:t>
            </a:r>
            <a:r>
              <a:rPr lang="sr-Latn-ME" dirty="0" smtClean="0"/>
              <a:t> iteriramo kroz sve stepene započinjući od najvišeg. Kada stepen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j</a:t>
            </a:r>
            <a:r>
              <a:rPr lang="sr-Latn-ME" dirty="0" smtClean="0"/>
              <a:t> postane manji ili jednak dužini intervala </a:t>
            </a:r>
            <a:r>
              <a:rPr lang="sr-Latn-ME" b="1" i="1" dirty="0" smtClean="0">
                <a:solidFill>
                  <a:srgbClr val="0070C0"/>
                </a:solidFill>
              </a:rPr>
              <a:t>R</a:t>
            </a:r>
            <a:r>
              <a:rPr lang="sr-Latn-ME" b="1" dirty="0" smtClean="0">
                <a:solidFill>
                  <a:srgbClr val="0070C0"/>
                </a:solidFill>
              </a:rPr>
              <a:t>-</a:t>
            </a:r>
            <a:r>
              <a:rPr lang="sr-Latn-ME" b="1" i="1" dirty="0" smtClean="0">
                <a:solidFill>
                  <a:srgbClr val="0070C0"/>
                </a:solidFill>
              </a:rPr>
              <a:t>L</a:t>
            </a:r>
            <a:r>
              <a:rPr lang="sr-Latn-ME" b="1" dirty="0" smtClean="0">
                <a:solidFill>
                  <a:srgbClr val="0070C0"/>
                </a:solidFill>
              </a:rPr>
              <a:t>+1</a:t>
            </a:r>
            <a:r>
              <a:rPr lang="sr-Latn-ME" dirty="0" smtClean="0"/>
              <a:t> procesiramo prvi dio intervala 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b="1" dirty="0" smtClean="0">
                <a:solidFill>
                  <a:srgbClr val="0070C0"/>
                </a:solidFill>
              </a:rPr>
              <a:t>,</a:t>
            </a: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b="1" dirty="0" smtClean="0">
                <a:solidFill>
                  <a:srgbClr val="0070C0"/>
                </a:solidFill>
              </a:rPr>
              <a:t>+</a:t>
            </a:r>
            <a:r>
              <a:rPr lang="en-US" b="1" dirty="0" smtClean="0">
                <a:solidFill>
                  <a:srgbClr val="C00000"/>
                </a:solidFill>
              </a:rPr>
              <a:t>2</a:t>
            </a:r>
            <a:r>
              <a:rPr lang="en-US" b="1" i="1" baseline="30000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0070C0"/>
                </a:solidFill>
              </a:rPr>
              <a:t>-1</a:t>
            </a:r>
            <a:r>
              <a:rPr lang="en-US" b="1" smtClean="0">
                <a:solidFill>
                  <a:srgbClr val="0070C0"/>
                </a:solidFill>
              </a:rPr>
              <a:t>]</a:t>
            </a:r>
            <a:r>
              <a:rPr lang="en-US" smtClean="0"/>
              <a:t> i </a:t>
            </a:r>
            <a:r>
              <a:rPr lang="en-US" dirty="0" err="1" smtClean="0"/>
              <a:t>nastavljamo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procedurom</a:t>
            </a:r>
            <a:r>
              <a:rPr lang="en-US" dirty="0" smtClean="0"/>
              <a:t> za </a:t>
            </a:r>
            <a:r>
              <a:rPr lang="en-US" dirty="0" err="1" smtClean="0"/>
              <a:t>ostali</a:t>
            </a:r>
            <a:r>
              <a:rPr lang="en-US" dirty="0" smtClean="0"/>
              <a:t> interval 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b="1" dirty="0" smtClean="0">
                <a:solidFill>
                  <a:srgbClr val="0070C0"/>
                </a:solidFill>
              </a:rPr>
              <a:t>+</a:t>
            </a:r>
            <a:r>
              <a:rPr lang="en-US" b="1" dirty="0" smtClean="0">
                <a:solidFill>
                  <a:srgbClr val="C00000"/>
                </a:solidFill>
              </a:rPr>
              <a:t>2</a:t>
            </a:r>
            <a:r>
              <a:rPr lang="en-US" b="1" i="1" baseline="30000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0070C0"/>
                </a:solidFill>
              </a:rPr>
              <a:t>,</a:t>
            </a:r>
            <a:r>
              <a:rPr lang="en-US" b="1" i="1" dirty="0" smtClean="0">
                <a:solidFill>
                  <a:srgbClr val="0070C0"/>
                </a:solidFill>
              </a:rPr>
              <a:t>R</a:t>
            </a:r>
            <a:r>
              <a:rPr lang="en-US" b="1" dirty="0" smtClean="0">
                <a:solidFill>
                  <a:srgbClr val="0070C0"/>
                </a:solidFill>
              </a:rPr>
              <a:t>]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GB" sz="1800" b="1" dirty="0">
                <a:solidFill>
                  <a:srgbClr val="0070C0"/>
                </a:solidFill>
              </a:rPr>
              <a:t>long </a:t>
            </a:r>
            <a:r>
              <a:rPr lang="en-GB" sz="1800" b="1" dirty="0" err="1">
                <a:solidFill>
                  <a:srgbClr val="0070C0"/>
                </a:solidFill>
              </a:rPr>
              <a:t>long</a:t>
            </a:r>
            <a:r>
              <a:rPr lang="en-GB" sz="1800" b="1" dirty="0">
                <a:solidFill>
                  <a:srgbClr val="0070C0"/>
                </a:solidFill>
              </a:rPr>
              <a:t> sum = 0; </a:t>
            </a:r>
            <a:br>
              <a:rPr lang="en-GB" sz="1800" b="1" dirty="0">
                <a:solidFill>
                  <a:srgbClr val="0070C0"/>
                </a:solidFill>
              </a:rPr>
            </a:br>
            <a:r>
              <a:rPr lang="en-GB" sz="1800" b="1" dirty="0" smtClean="0">
                <a:solidFill>
                  <a:srgbClr val="0070C0"/>
                </a:solidFill>
              </a:rPr>
              <a:t>for </a:t>
            </a:r>
            <a:r>
              <a:rPr lang="en-GB" sz="1800" b="1" dirty="0">
                <a:solidFill>
                  <a:srgbClr val="0070C0"/>
                </a:solidFill>
              </a:rPr>
              <a:t>(</a:t>
            </a:r>
            <a:r>
              <a:rPr lang="en-GB" sz="1800" b="1" dirty="0" err="1">
                <a:solidFill>
                  <a:srgbClr val="0070C0"/>
                </a:solidFill>
              </a:rPr>
              <a:t>int</a:t>
            </a:r>
            <a:r>
              <a:rPr lang="en-GB" sz="1800" b="1" dirty="0">
                <a:solidFill>
                  <a:srgbClr val="0070C0"/>
                </a:solidFill>
              </a:rPr>
              <a:t> j = K; j &gt;= 0; j--) { </a:t>
            </a:r>
            <a:r>
              <a:rPr lang="en-GB" sz="1800" b="1" dirty="0" smtClean="0">
                <a:solidFill>
                  <a:srgbClr val="0070C0"/>
                </a:solidFill>
              </a:rPr>
              <a:t/>
            </a:r>
            <a:br>
              <a:rPr lang="en-GB" sz="1800" b="1" dirty="0" smtClean="0">
                <a:solidFill>
                  <a:srgbClr val="0070C0"/>
                </a:solidFill>
              </a:rPr>
            </a:br>
            <a:r>
              <a:rPr lang="en-GB" sz="1800" b="1" dirty="0" smtClean="0">
                <a:solidFill>
                  <a:srgbClr val="0070C0"/>
                </a:solidFill>
              </a:rPr>
              <a:t>	if </a:t>
            </a:r>
            <a:r>
              <a:rPr lang="en-GB" sz="1800" b="1" dirty="0">
                <a:solidFill>
                  <a:srgbClr val="0070C0"/>
                </a:solidFill>
              </a:rPr>
              <a:t>((1 &lt;&lt; j) &lt;= R - L + 1) { </a:t>
            </a:r>
            <a:r>
              <a:rPr lang="en-GB" sz="1800" b="1" dirty="0" smtClean="0">
                <a:solidFill>
                  <a:srgbClr val="0070C0"/>
                </a:solidFill>
              </a:rPr>
              <a:t/>
            </a:r>
            <a:br>
              <a:rPr lang="en-GB" sz="1800" b="1" dirty="0" smtClean="0">
                <a:solidFill>
                  <a:srgbClr val="0070C0"/>
                </a:solidFill>
              </a:rPr>
            </a:br>
            <a:r>
              <a:rPr lang="en-GB" sz="1800" b="1" dirty="0" smtClean="0">
                <a:solidFill>
                  <a:srgbClr val="0070C0"/>
                </a:solidFill>
              </a:rPr>
              <a:t>		sum </a:t>
            </a:r>
            <a:r>
              <a:rPr lang="en-GB" sz="1800" b="1" dirty="0">
                <a:solidFill>
                  <a:srgbClr val="0070C0"/>
                </a:solidFill>
              </a:rPr>
              <a:t>+= </a:t>
            </a:r>
            <a:r>
              <a:rPr lang="en-GB" sz="1800" b="1" dirty="0" err="1">
                <a:solidFill>
                  <a:srgbClr val="0070C0"/>
                </a:solidFill>
              </a:rPr>
              <a:t>st</a:t>
            </a:r>
            <a:r>
              <a:rPr lang="en-GB" sz="1800" b="1" dirty="0">
                <a:solidFill>
                  <a:srgbClr val="0070C0"/>
                </a:solidFill>
              </a:rPr>
              <a:t>[L][j]; L += 1 &lt;&lt; j; </a:t>
            </a:r>
            <a:r>
              <a:rPr lang="en-GB" sz="1800" b="1" dirty="0" smtClean="0">
                <a:solidFill>
                  <a:srgbClr val="0070C0"/>
                </a:solidFill>
              </a:rPr>
              <a:t/>
            </a:r>
            <a:br>
              <a:rPr lang="en-GB" sz="1800" b="1" dirty="0" smtClean="0">
                <a:solidFill>
                  <a:srgbClr val="0070C0"/>
                </a:solidFill>
              </a:rPr>
            </a:br>
            <a:r>
              <a:rPr lang="en-GB" sz="1800" b="1" dirty="0" smtClean="0">
                <a:solidFill>
                  <a:srgbClr val="0070C0"/>
                </a:solidFill>
              </a:rPr>
              <a:t>	} </a:t>
            </a:r>
            <a:br>
              <a:rPr lang="en-GB" sz="1800" b="1" dirty="0" smtClean="0">
                <a:solidFill>
                  <a:srgbClr val="0070C0"/>
                </a:solidFill>
              </a:rPr>
            </a:br>
            <a:r>
              <a:rPr lang="en-GB" sz="1800" b="1" dirty="0" smtClean="0">
                <a:solidFill>
                  <a:srgbClr val="0070C0"/>
                </a:solidFill>
              </a:rPr>
              <a:t>}</a:t>
            </a:r>
          </a:p>
          <a:p>
            <a:r>
              <a:rPr lang="en-GB" dirty="0" err="1" smtClean="0"/>
              <a:t>Vremenska</a:t>
            </a:r>
            <a:r>
              <a:rPr lang="en-GB" dirty="0" smtClean="0"/>
              <a:t> </a:t>
            </a:r>
            <a:r>
              <a:rPr lang="en-GB" dirty="0" err="1" smtClean="0"/>
              <a:t>slo</a:t>
            </a:r>
            <a:r>
              <a:rPr lang="sr-Latn-ME" dirty="0" smtClean="0"/>
              <a:t>ženost procedure je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K</a:t>
            </a:r>
            <a:r>
              <a:rPr lang="sr-Latn-ME" b="1" dirty="0" smtClean="0">
                <a:solidFill>
                  <a:srgbClr val="C00000"/>
                </a:solidFill>
              </a:rPr>
              <a:t>)=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(log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Sada možemo da pređemo na računanje i izvršavanje upita o minimumima za pojedine intervala – </a:t>
            </a:r>
            <a:r>
              <a:rPr lang="sr-Latn-ME" b="1" dirty="0" smtClean="0">
                <a:solidFill>
                  <a:srgbClr val="C00000"/>
                </a:solidFill>
              </a:rPr>
              <a:t>RMQ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Ovo je slučaj kada se posebno ističu </a:t>
            </a:r>
            <a:r>
              <a:rPr lang="en-US" dirty="0" err="1" smtClean="0"/>
              <a:t>prednosti</a:t>
            </a:r>
            <a:r>
              <a:rPr lang="en-US" dirty="0" smtClean="0"/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rijetke tabele</a:t>
            </a:r>
            <a:r>
              <a:rPr lang="sr-Latn-ME" dirty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691998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RMQ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Kod određivanja minimuma nije nam bitno da li se nešto procesira jednom ili dva puta </a:t>
            </a:r>
            <a:r>
              <a:rPr lang="sr-Latn-ME" b="1" baseline="-25000" dirty="0" smtClean="0"/>
              <a:t>(prosto ako je minimum biće ako nije neće biti)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Dakle, umjesto da djelimo interval u više intervala, možemo ga podijeliti u samo dva preklapajuća intervala sa diadičnom dužinom</a:t>
            </a:r>
            <a:r>
              <a:rPr lang="en-GB" dirty="0" smtClean="0"/>
              <a:t>.</a:t>
            </a:r>
            <a:endParaRPr lang="sr-Latn-ME" dirty="0" smtClean="0"/>
          </a:p>
          <a:p>
            <a:r>
              <a:rPr lang="sr-Latn-ME" dirty="0" smtClean="0"/>
              <a:t>Tako se interval </a:t>
            </a:r>
            <a:r>
              <a:rPr lang="en-US" b="1" dirty="0" smtClean="0">
                <a:solidFill>
                  <a:srgbClr val="C00000"/>
                </a:solidFill>
              </a:rPr>
              <a:t>[1,6]</a:t>
            </a:r>
            <a:r>
              <a:rPr lang="en-US" dirty="0" smtClean="0"/>
              <a:t> </a:t>
            </a:r>
            <a:r>
              <a:rPr lang="en-US" dirty="0" err="1" smtClean="0"/>
              <a:t>mo</a:t>
            </a:r>
            <a:r>
              <a:rPr lang="sr-Latn-ME" dirty="0" smtClean="0"/>
              <a:t>že podijeli u dva intervala </a:t>
            </a:r>
            <a:r>
              <a:rPr lang="en-US" b="1" dirty="0" smtClean="0">
                <a:solidFill>
                  <a:srgbClr val="C00000"/>
                </a:solidFill>
              </a:rPr>
              <a:t>[1,4]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[3,6]</a:t>
            </a:r>
            <a:r>
              <a:rPr lang="en-US" dirty="0" smtClean="0"/>
              <a:t>.</a:t>
            </a:r>
            <a:r>
              <a:rPr lang="en-GB" dirty="0"/>
              <a:t> </a:t>
            </a:r>
            <a:endParaRPr lang="en-GB" dirty="0" smtClean="0"/>
          </a:p>
          <a:p>
            <a:r>
              <a:rPr lang="en-GB" dirty="0" err="1" smtClean="0"/>
              <a:t>Dakle</a:t>
            </a:r>
            <a:r>
              <a:rPr lang="en-GB" dirty="0" smtClean="0"/>
              <a:t>, ne </a:t>
            </a:r>
            <a:r>
              <a:rPr lang="en-GB" dirty="0" err="1" smtClean="0"/>
              <a:t>moramo</a:t>
            </a:r>
            <a:r>
              <a:rPr lang="en-GB" dirty="0" smtClean="0"/>
              <a:t> </a:t>
            </a:r>
            <a:r>
              <a:rPr lang="sr-Latn-ME" dirty="0" smtClean="0"/>
              <a:t>ići po dubini već se možemo zadržati samo na ovom nivou.</a:t>
            </a:r>
          </a:p>
          <a:p>
            <a:r>
              <a:rPr lang="sr-Latn-ME" dirty="0" smtClean="0"/>
              <a:t>Minimum na intervalu 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smtClean="0">
                <a:solidFill>
                  <a:srgbClr val="C00000"/>
                </a:solidFill>
              </a:rPr>
              <a:t>L</a:t>
            </a:r>
            <a:r>
              <a:rPr lang="en-US" b="1" dirty="0" smtClean="0">
                <a:solidFill>
                  <a:srgbClr val="C00000"/>
                </a:solidFill>
              </a:rPr>
              <a:t>,</a:t>
            </a:r>
            <a:r>
              <a:rPr lang="en-US" b="1" i="1" dirty="0" smtClean="0">
                <a:solidFill>
                  <a:srgbClr val="C00000"/>
                </a:solidFill>
              </a:rPr>
              <a:t>R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se </a:t>
            </a:r>
            <a:r>
              <a:rPr lang="en-US" dirty="0" err="1" smtClean="0"/>
              <a:t>mo</a:t>
            </a:r>
            <a:r>
              <a:rPr lang="sr-Latn-ME" dirty="0" smtClean="0"/>
              <a:t>že sračunati kao:</a:t>
            </a:r>
            <a:br>
              <a:rPr lang="sr-Latn-ME" dirty="0" smtClean="0"/>
            </a:br>
            <a:r>
              <a:rPr lang="en-US" dirty="0" smtClean="0"/>
              <a:t>		</a:t>
            </a:r>
            <a:r>
              <a:rPr lang="sr-Latn-ME" b="1" dirty="0" smtClean="0">
                <a:solidFill>
                  <a:srgbClr val="0070C0"/>
                </a:solidFill>
              </a:rPr>
              <a:t>min(</a:t>
            </a:r>
            <a:r>
              <a:rPr lang="sr-Latn-ME" b="1" i="1" dirty="0" smtClean="0">
                <a:solidFill>
                  <a:srgbClr val="0070C0"/>
                </a:solidFill>
              </a:rPr>
              <a:t>st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b="1" dirty="0" smtClean="0">
                <a:solidFill>
                  <a:srgbClr val="0070C0"/>
                </a:solidFill>
              </a:rPr>
              <a:t>][</a:t>
            </a:r>
            <a:r>
              <a:rPr lang="en-US" b="1" i="1" dirty="0" smtClean="0">
                <a:solidFill>
                  <a:srgbClr val="0070C0"/>
                </a:solidFill>
              </a:rPr>
              <a:t>j</a:t>
            </a:r>
            <a:r>
              <a:rPr lang="en-US" b="1" dirty="0" smtClean="0">
                <a:solidFill>
                  <a:srgbClr val="0070C0"/>
                </a:solidFill>
              </a:rPr>
              <a:t>],</a:t>
            </a:r>
            <a:r>
              <a:rPr lang="en-US" b="1" i="1" dirty="0" err="1" smtClean="0">
                <a:solidFill>
                  <a:srgbClr val="0070C0"/>
                </a:solidFill>
              </a:rPr>
              <a:t>st</a:t>
            </a:r>
            <a:r>
              <a:rPr lang="en-US" b="1" dirty="0" smtClean="0">
                <a:solidFill>
                  <a:srgbClr val="0070C0"/>
                </a:solidFill>
              </a:rPr>
              <a:t>[</a:t>
            </a:r>
            <a:r>
              <a:rPr lang="en-US" b="1" i="1" dirty="0" smtClean="0">
                <a:solidFill>
                  <a:srgbClr val="0070C0"/>
                </a:solidFill>
              </a:rPr>
              <a:t>R</a:t>
            </a:r>
            <a:r>
              <a:rPr lang="en-US" b="1" dirty="0" smtClean="0">
                <a:solidFill>
                  <a:srgbClr val="0070C0"/>
                </a:solidFill>
              </a:rPr>
              <a:t>-2</a:t>
            </a:r>
            <a:r>
              <a:rPr lang="en-US" b="1" i="1" baseline="30000" dirty="0" smtClean="0">
                <a:solidFill>
                  <a:srgbClr val="0070C0"/>
                </a:solidFill>
              </a:rPr>
              <a:t>j</a:t>
            </a:r>
            <a:r>
              <a:rPr lang="en-US" b="1" dirty="0" smtClean="0">
                <a:solidFill>
                  <a:srgbClr val="0070C0"/>
                </a:solidFill>
              </a:rPr>
              <a:t>+1][</a:t>
            </a:r>
            <a:r>
              <a:rPr lang="en-US" b="1" i="1" dirty="0" smtClean="0">
                <a:solidFill>
                  <a:srgbClr val="0070C0"/>
                </a:solidFill>
              </a:rPr>
              <a:t>j</a:t>
            </a:r>
            <a:r>
              <a:rPr lang="en-US" b="1" dirty="0" smtClean="0">
                <a:solidFill>
                  <a:srgbClr val="0070C0"/>
                </a:solidFill>
              </a:rPr>
              <a:t>])</a:t>
            </a:r>
            <a:r>
              <a:rPr lang="en-US" dirty="0" smtClean="0"/>
              <a:t>   </a:t>
            </a:r>
            <a:r>
              <a:rPr lang="en-US" dirty="0" err="1" smtClean="0"/>
              <a:t>gdje</a:t>
            </a:r>
            <a:r>
              <a:rPr lang="en-US" dirty="0" smtClean="0"/>
              <a:t> je </a:t>
            </a:r>
            <a:r>
              <a:rPr lang="en-US" b="1" i="1" dirty="0" smtClean="0">
                <a:solidFill>
                  <a:srgbClr val="0070C0"/>
                </a:solidFill>
              </a:rPr>
              <a:t>j</a:t>
            </a:r>
            <a:r>
              <a:rPr lang="en-US" b="1" dirty="0" smtClean="0">
                <a:solidFill>
                  <a:srgbClr val="0070C0"/>
                </a:solidFill>
              </a:rPr>
              <a:t>=log</a:t>
            </a:r>
            <a:r>
              <a:rPr lang="en-US" b="1" baseline="-25000" dirty="0" smtClean="0">
                <a:solidFill>
                  <a:srgbClr val="0070C0"/>
                </a:solidFill>
              </a:rPr>
              <a:t>2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i="1" dirty="0" smtClean="0">
                <a:solidFill>
                  <a:srgbClr val="0070C0"/>
                </a:solidFill>
              </a:rPr>
              <a:t>R</a:t>
            </a:r>
            <a:r>
              <a:rPr lang="en-US" b="1" dirty="0" smtClean="0">
                <a:solidFill>
                  <a:srgbClr val="0070C0"/>
                </a:solidFill>
              </a:rPr>
              <a:t>-</a:t>
            </a:r>
            <a:r>
              <a:rPr lang="en-US" b="1" i="1" dirty="0" smtClean="0">
                <a:solidFill>
                  <a:srgbClr val="0070C0"/>
                </a:solidFill>
              </a:rPr>
              <a:t>L</a:t>
            </a:r>
            <a:r>
              <a:rPr lang="en-US" b="1" dirty="0" smtClean="0">
                <a:solidFill>
                  <a:srgbClr val="0070C0"/>
                </a:solidFill>
              </a:rPr>
              <a:t>+1)</a:t>
            </a:r>
          </a:p>
          <a:p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 err="1" smtClean="0"/>
              <a:t>zahtjeva</a:t>
            </a:r>
            <a:r>
              <a:rPr lang="en-US" dirty="0" smtClean="0"/>
              <a:t> da se </a:t>
            </a:r>
            <a:r>
              <a:rPr lang="en-US" dirty="0" err="1" smtClean="0"/>
              <a:t>logaritmi</a:t>
            </a:r>
            <a:r>
              <a:rPr lang="en-US" dirty="0" smtClean="0"/>
              <a:t> </a:t>
            </a:r>
            <a:r>
              <a:rPr lang="en-US" b="1" dirty="0">
                <a:solidFill>
                  <a:srgbClr val="0070C0"/>
                </a:solidFill>
              </a:rPr>
              <a:t>log</a:t>
            </a:r>
            <a:r>
              <a:rPr lang="en-US" b="1" baseline="-25000" dirty="0">
                <a:solidFill>
                  <a:srgbClr val="0070C0"/>
                </a:solidFill>
              </a:rPr>
              <a:t>2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i="1" dirty="0">
                <a:solidFill>
                  <a:srgbClr val="0070C0"/>
                </a:solidFill>
              </a:rPr>
              <a:t>R</a:t>
            </a:r>
            <a:r>
              <a:rPr lang="en-US" b="1" dirty="0">
                <a:solidFill>
                  <a:srgbClr val="0070C0"/>
                </a:solidFill>
              </a:rPr>
              <a:t>-</a:t>
            </a:r>
            <a:r>
              <a:rPr lang="en-US" b="1" i="1" dirty="0">
                <a:solidFill>
                  <a:srgbClr val="0070C0"/>
                </a:solidFill>
              </a:rPr>
              <a:t>L</a:t>
            </a:r>
            <a:r>
              <a:rPr lang="en-US" b="1" dirty="0">
                <a:solidFill>
                  <a:srgbClr val="0070C0"/>
                </a:solidFill>
              </a:rPr>
              <a:t>+1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en-US" dirty="0" smtClean="0"/>
              <a:t> </a:t>
            </a:r>
            <a:r>
              <a:rPr lang="en-US" dirty="0" err="1" smtClean="0"/>
              <a:t>sra</a:t>
            </a:r>
            <a:r>
              <a:rPr lang="sr-Latn-ME" dirty="0" smtClean="0"/>
              <a:t>čunaju brzo a najbolje je unaprijed:</a:t>
            </a:r>
            <a:br>
              <a:rPr lang="sr-Latn-ME" dirty="0" smtClean="0"/>
            </a:br>
            <a:r>
              <a:rPr lang="en-US" sz="1900" b="1" dirty="0" err="1">
                <a:solidFill>
                  <a:srgbClr val="0070C0"/>
                </a:solidFill>
              </a:rPr>
              <a:t>int</a:t>
            </a:r>
            <a:r>
              <a:rPr lang="en-US" sz="1900" b="1" dirty="0">
                <a:solidFill>
                  <a:srgbClr val="0070C0"/>
                </a:solidFill>
              </a:rPr>
              <a:t> log[MAXN+1]; </a:t>
            </a:r>
            <a:r>
              <a:rPr lang="sr-Latn-ME" sz="1900" b="1" dirty="0" smtClean="0">
                <a:solidFill>
                  <a:srgbClr val="0070C0"/>
                </a:solidFill>
              </a:rPr>
              <a:t/>
            </a:r>
            <a:br>
              <a:rPr lang="sr-Latn-ME" sz="1900" b="1" dirty="0" smtClean="0">
                <a:solidFill>
                  <a:srgbClr val="0070C0"/>
                </a:solidFill>
              </a:rPr>
            </a:br>
            <a:r>
              <a:rPr lang="en-US" sz="1900" b="1" dirty="0" smtClean="0">
                <a:solidFill>
                  <a:srgbClr val="0070C0"/>
                </a:solidFill>
              </a:rPr>
              <a:t>log[1</a:t>
            </a:r>
            <a:r>
              <a:rPr lang="en-US" sz="1900" b="1" dirty="0">
                <a:solidFill>
                  <a:srgbClr val="0070C0"/>
                </a:solidFill>
              </a:rPr>
              <a:t>] = 0; </a:t>
            </a:r>
            <a:r>
              <a:rPr lang="sr-Latn-ME" sz="1900" b="1" dirty="0" smtClean="0">
                <a:solidFill>
                  <a:srgbClr val="0070C0"/>
                </a:solidFill>
              </a:rPr>
              <a:t/>
            </a:r>
            <a:br>
              <a:rPr lang="sr-Latn-ME" sz="1900" b="1" dirty="0" smtClean="0">
                <a:solidFill>
                  <a:srgbClr val="0070C0"/>
                </a:solidFill>
              </a:rPr>
            </a:br>
            <a:r>
              <a:rPr lang="en-US" sz="1900" b="1" dirty="0" smtClean="0">
                <a:solidFill>
                  <a:srgbClr val="0070C0"/>
                </a:solidFill>
              </a:rPr>
              <a:t>for </a:t>
            </a:r>
            <a:r>
              <a:rPr lang="en-US" sz="1900" b="1" dirty="0">
                <a:solidFill>
                  <a:srgbClr val="0070C0"/>
                </a:solidFill>
              </a:rPr>
              <a:t>(</a:t>
            </a:r>
            <a:r>
              <a:rPr lang="en-US" sz="1900" b="1" dirty="0" err="1">
                <a:solidFill>
                  <a:srgbClr val="0070C0"/>
                </a:solidFill>
              </a:rPr>
              <a:t>int</a:t>
            </a:r>
            <a:r>
              <a:rPr lang="en-US" sz="1900" b="1" dirty="0">
                <a:solidFill>
                  <a:srgbClr val="0070C0"/>
                </a:solidFill>
              </a:rPr>
              <a:t> </a:t>
            </a:r>
            <a:r>
              <a:rPr lang="en-US" sz="1900" b="1" dirty="0" err="1">
                <a:solidFill>
                  <a:srgbClr val="0070C0"/>
                </a:solidFill>
              </a:rPr>
              <a:t>i</a:t>
            </a:r>
            <a:r>
              <a:rPr lang="en-US" sz="1900" b="1" dirty="0">
                <a:solidFill>
                  <a:srgbClr val="0070C0"/>
                </a:solidFill>
              </a:rPr>
              <a:t> = 2; </a:t>
            </a:r>
            <a:r>
              <a:rPr lang="en-US" sz="1900" b="1" dirty="0" err="1">
                <a:solidFill>
                  <a:srgbClr val="0070C0"/>
                </a:solidFill>
              </a:rPr>
              <a:t>i</a:t>
            </a:r>
            <a:r>
              <a:rPr lang="en-US" sz="1900" b="1" dirty="0">
                <a:solidFill>
                  <a:srgbClr val="0070C0"/>
                </a:solidFill>
              </a:rPr>
              <a:t> &lt;= MAXN; </a:t>
            </a:r>
            <a:r>
              <a:rPr lang="en-US" sz="1900" b="1" dirty="0" err="1">
                <a:solidFill>
                  <a:srgbClr val="0070C0"/>
                </a:solidFill>
              </a:rPr>
              <a:t>i</a:t>
            </a:r>
            <a:r>
              <a:rPr lang="en-US" sz="1900" b="1" dirty="0">
                <a:solidFill>
                  <a:srgbClr val="0070C0"/>
                </a:solidFill>
              </a:rPr>
              <a:t>++) </a:t>
            </a:r>
            <a:r>
              <a:rPr lang="sr-Latn-ME" sz="1900" b="1" dirty="0" smtClean="0">
                <a:solidFill>
                  <a:srgbClr val="0070C0"/>
                </a:solidFill>
              </a:rPr>
              <a:t/>
            </a:r>
            <a:br>
              <a:rPr lang="sr-Latn-ME" sz="1900" b="1" dirty="0" smtClean="0">
                <a:solidFill>
                  <a:srgbClr val="0070C0"/>
                </a:solidFill>
              </a:rPr>
            </a:br>
            <a:r>
              <a:rPr lang="sr-Latn-ME" sz="1900" b="1" dirty="0" smtClean="0">
                <a:solidFill>
                  <a:srgbClr val="0070C0"/>
                </a:solidFill>
              </a:rPr>
              <a:t>	</a:t>
            </a:r>
            <a:r>
              <a:rPr lang="en-US" sz="1900" b="1" dirty="0" smtClean="0">
                <a:solidFill>
                  <a:srgbClr val="0070C0"/>
                </a:solidFill>
              </a:rPr>
              <a:t>log[</a:t>
            </a:r>
            <a:r>
              <a:rPr lang="en-US" sz="1900" b="1" dirty="0" err="1" smtClean="0">
                <a:solidFill>
                  <a:srgbClr val="0070C0"/>
                </a:solidFill>
              </a:rPr>
              <a:t>i</a:t>
            </a:r>
            <a:r>
              <a:rPr lang="en-US" sz="1900" b="1" dirty="0">
                <a:solidFill>
                  <a:srgbClr val="0070C0"/>
                </a:solidFill>
              </a:rPr>
              <a:t>] = log[</a:t>
            </a:r>
            <a:r>
              <a:rPr lang="en-US" sz="1900" b="1" dirty="0" err="1">
                <a:solidFill>
                  <a:srgbClr val="0070C0"/>
                </a:solidFill>
              </a:rPr>
              <a:t>i</a:t>
            </a:r>
            <a:r>
              <a:rPr lang="en-US" sz="1900" b="1" dirty="0">
                <a:solidFill>
                  <a:srgbClr val="0070C0"/>
                </a:solidFill>
              </a:rPr>
              <a:t>/2] + 1</a:t>
            </a:r>
            <a:r>
              <a:rPr lang="en-US" sz="1900" b="1" dirty="0" smtClean="0">
                <a:solidFill>
                  <a:srgbClr val="0070C0"/>
                </a:solidFill>
              </a:rPr>
              <a:t>;</a:t>
            </a:r>
            <a:endParaRPr lang="sr-Latn-ME" sz="1900" b="1" dirty="0" smtClean="0">
              <a:solidFill>
                <a:srgbClr val="0070C0"/>
              </a:solidFill>
            </a:endParaRPr>
          </a:p>
          <a:p>
            <a:r>
              <a:rPr lang="sr-Latn-ME" dirty="0" smtClean="0"/>
              <a:t>Sada možemo da sračunamo strukturu </a:t>
            </a:r>
            <a:r>
              <a:rPr lang="sr-Latn-ME" b="1" dirty="0" smtClean="0">
                <a:solidFill>
                  <a:srgbClr val="C00000"/>
                </a:solidFill>
              </a:rPr>
              <a:t>rijetke tabele</a:t>
            </a:r>
            <a:r>
              <a:rPr lang="sr-Latn-ME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330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Računanje rijetke tabele za RMQ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66800"/>
            <a:ext cx="9067800" cy="5410200"/>
          </a:xfrm>
        </p:spPr>
        <p:txBody>
          <a:bodyPr>
            <a:normAutofit/>
          </a:bodyPr>
          <a:lstStyle/>
          <a:p>
            <a:r>
              <a:rPr lang="sr-Latn-ME" dirty="0" smtClean="0"/>
              <a:t>Rijetka tabela se kod </a:t>
            </a:r>
            <a:r>
              <a:rPr lang="sr-Latn-ME" b="1" dirty="0" smtClean="0">
                <a:solidFill>
                  <a:srgbClr val="C00000"/>
                </a:solidFill>
              </a:rPr>
              <a:t>RMQ</a:t>
            </a:r>
            <a:r>
              <a:rPr lang="sr-Latn-ME" dirty="0" smtClean="0"/>
              <a:t>-a računa standardno:</a:t>
            </a:r>
            <a:br>
              <a:rPr lang="sr-Latn-ME" dirty="0" smtClean="0"/>
            </a:br>
            <a:r>
              <a:rPr lang="nn-NO" b="1" dirty="0">
                <a:solidFill>
                  <a:srgbClr val="0070C0"/>
                </a:solidFill>
              </a:rPr>
              <a:t>int </a:t>
            </a:r>
            <a:r>
              <a:rPr lang="nn-NO" b="1" dirty="0" smtClean="0">
                <a:solidFill>
                  <a:srgbClr val="0070C0"/>
                </a:solidFill>
              </a:rPr>
              <a:t>st[</a:t>
            </a:r>
            <a:r>
              <a:rPr lang="sr-Latn-ME" b="1" dirty="0" smtClean="0">
                <a:solidFill>
                  <a:srgbClr val="0070C0"/>
                </a:solidFill>
              </a:rPr>
              <a:t>N</a:t>
            </a:r>
            <a:r>
              <a:rPr lang="nn-NO" b="1" dirty="0" smtClean="0">
                <a:solidFill>
                  <a:srgbClr val="0070C0"/>
                </a:solidFill>
              </a:rPr>
              <a:t>][</a:t>
            </a:r>
            <a:r>
              <a:rPr lang="nn-NO" b="1" dirty="0">
                <a:solidFill>
                  <a:srgbClr val="0070C0"/>
                </a:solidFill>
              </a:rPr>
              <a:t>K + 1];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nn-NO" b="1" dirty="0" smtClean="0">
                <a:solidFill>
                  <a:srgbClr val="0070C0"/>
                </a:solidFill>
              </a:rPr>
              <a:t>for </a:t>
            </a:r>
            <a:r>
              <a:rPr lang="nn-NO" b="1" dirty="0">
                <a:solidFill>
                  <a:srgbClr val="0070C0"/>
                </a:solidFill>
              </a:rPr>
              <a:t>(int i = 0; i &lt; N; i++)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sr-Latn-ME" b="1" dirty="0" smtClean="0">
                <a:solidFill>
                  <a:srgbClr val="0070C0"/>
                </a:solidFill>
              </a:rPr>
              <a:t>	</a:t>
            </a:r>
            <a:r>
              <a:rPr lang="nn-NO" b="1" dirty="0" smtClean="0">
                <a:solidFill>
                  <a:srgbClr val="0070C0"/>
                </a:solidFill>
              </a:rPr>
              <a:t>st[i</a:t>
            </a:r>
            <a:r>
              <a:rPr lang="nn-NO" b="1" dirty="0">
                <a:solidFill>
                  <a:srgbClr val="0070C0"/>
                </a:solidFill>
              </a:rPr>
              <a:t>][0] = </a:t>
            </a:r>
            <a:r>
              <a:rPr lang="sr-Latn-ME" b="1" dirty="0" smtClean="0">
                <a:solidFill>
                  <a:srgbClr val="0070C0"/>
                </a:solidFill>
              </a:rPr>
              <a:t>x</a:t>
            </a:r>
            <a:r>
              <a:rPr lang="nn-NO" b="1" dirty="0" smtClean="0">
                <a:solidFill>
                  <a:srgbClr val="0070C0"/>
                </a:solidFill>
              </a:rPr>
              <a:t>[i</a:t>
            </a:r>
            <a:r>
              <a:rPr lang="nn-NO" b="1" dirty="0">
                <a:solidFill>
                  <a:srgbClr val="0070C0"/>
                </a:solidFill>
              </a:rPr>
              <a:t>];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nn-NO" b="1" dirty="0" smtClean="0">
                <a:solidFill>
                  <a:srgbClr val="0070C0"/>
                </a:solidFill>
              </a:rPr>
              <a:t>for </a:t>
            </a:r>
            <a:r>
              <a:rPr lang="nn-NO" b="1" dirty="0">
                <a:solidFill>
                  <a:srgbClr val="0070C0"/>
                </a:solidFill>
              </a:rPr>
              <a:t>(int j = 1; j &lt;= K; j++)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sr-Latn-ME" b="1" dirty="0" smtClean="0">
                <a:solidFill>
                  <a:srgbClr val="0070C0"/>
                </a:solidFill>
              </a:rPr>
              <a:t>	</a:t>
            </a:r>
            <a:r>
              <a:rPr lang="nn-NO" b="1" dirty="0" smtClean="0">
                <a:solidFill>
                  <a:srgbClr val="0070C0"/>
                </a:solidFill>
              </a:rPr>
              <a:t>for </a:t>
            </a:r>
            <a:r>
              <a:rPr lang="nn-NO" b="1" dirty="0">
                <a:solidFill>
                  <a:srgbClr val="0070C0"/>
                </a:solidFill>
              </a:rPr>
              <a:t>(int i = 0; i + (1 &lt;&lt; j) &lt;= N; i++)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sr-Latn-ME" b="1" dirty="0" smtClean="0">
                <a:solidFill>
                  <a:srgbClr val="0070C0"/>
                </a:solidFill>
              </a:rPr>
              <a:t>		</a:t>
            </a:r>
            <a:r>
              <a:rPr lang="nn-NO" b="1" dirty="0" smtClean="0">
                <a:solidFill>
                  <a:srgbClr val="0070C0"/>
                </a:solidFill>
              </a:rPr>
              <a:t>st[i</a:t>
            </a:r>
            <a:r>
              <a:rPr lang="nn-NO" b="1" dirty="0">
                <a:solidFill>
                  <a:srgbClr val="0070C0"/>
                </a:solidFill>
              </a:rPr>
              <a:t>][j] = min(st[i][j-1], st[i + (1 &lt;&lt; (j - 1))][j - 1</a:t>
            </a:r>
            <a:r>
              <a:rPr lang="nn-NO" b="1" dirty="0" smtClean="0">
                <a:solidFill>
                  <a:srgbClr val="0070C0"/>
                </a:solidFill>
              </a:rPr>
              <a:t>]);</a:t>
            </a:r>
            <a:endParaRPr lang="sr-Latn-ME" dirty="0">
              <a:solidFill>
                <a:srgbClr val="0070C0"/>
              </a:solidFill>
            </a:endParaRPr>
          </a:p>
          <a:p>
            <a:r>
              <a:rPr lang="sr-Latn-ME" dirty="0" smtClean="0"/>
              <a:t>Računanje minimuma u datom intervalu se provodi krajnje jednostavno:</a:t>
            </a:r>
            <a:br>
              <a:rPr lang="sr-Latn-ME" dirty="0" smtClean="0"/>
            </a:b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j = log[R - L + 1]; </a:t>
            </a:r>
            <a:r>
              <a:rPr lang="sr-Latn-ME" b="1" dirty="0" smtClean="0">
                <a:solidFill>
                  <a:srgbClr val="0070C0"/>
                </a:solidFill>
              </a:rPr>
              <a:t/>
            </a:r>
            <a:br>
              <a:rPr lang="sr-Latn-ME" b="1" dirty="0" smtClean="0">
                <a:solidFill>
                  <a:srgbClr val="0070C0"/>
                </a:solidFill>
              </a:rPr>
            </a:b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minimum = min(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[L][j], 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[R - (1 &lt;&lt; j) + 1][j</a:t>
            </a:r>
            <a:r>
              <a:rPr lang="en-US" b="1" dirty="0" smtClean="0">
                <a:solidFill>
                  <a:srgbClr val="0070C0"/>
                </a:solidFill>
              </a:rPr>
              <a:t>]);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dirty="0" smtClean="0"/>
              <a:t>Složenost računanja (nakon što je tabela pripremljena) je samo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(1)</a:t>
            </a:r>
            <a:r>
              <a:rPr lang="sr-Latn-ME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59978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Složeniji upiti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Upiti mogu biti složeniji i u zavisnosti od njih, broja ponavlljanja i eventualne izmjene strukture biramo jednu od formi stabala i tabela koju smo uveli.</a:t>
            </a:r>
          </a:p>
          <a:p>
            <a:r>
              <a:rPr lang="sr-Latn-ME" dirty="0" smtClean="0"/>
              <a:t>Premda se može uraditi na više načina ovdje ćemo samo se kratko još osvrnuti na slučaj kada treba odrediti maksimuma i broj maksimima ako ih je više.</a:t>
            </a:r>
          </a:p>
          <a:p>
            <a:r>
              <a:rPr lang="sr-Latn-ME" dirty="0" smtClean="0"/>
              <a:t>Očigledno </a:t>
            </a:r>
            <a:r>
              <a:rPr lang="sr-Latn-ME" b="1" dirty="0" smtClean="0">
                <a:solidFill>
                  <a:srgbClr val="C00000"/>
                </a:solidFill>
              </a:rPr>
              <a:t>RMQ</a:t>
            </a:r>
            <a:r>
              <a:rPr lang="sr-Latn-ME" dirty="0" smtClean="0"/>
              <a:t> ne možemo koristiti na opisani efikasan način. </a:t>
            </a:r>
          </a:p>
          <a:p>
            <a:r>
              <a:rPr lang="sr-Latn-ME" dirty="0" smtClean="0"/>
              <a:t>Možemo istina koristiti </a:t>
            </a:r>
            <a:r>
              <a:rPr lang="sr-Latn-ME" b="1" dirty="0" smtClean="0">
                <a:solidFill>
                  <a:srgbClr val="C00000"/>
                </a:solidFill>
              </a:rPr>
              <a:t>rijetku tabelu</a:t>
            </a:r>
            <a:r>
              <a:rPr lang="sr-Latn-ME" dirty="0" smtClean="0"/>
              <a:t> u osnovnoj varijanti ali ćemo ovdje za tu potrebu iskoristiti </a:t>
            </a:r>
            <a:r>
              <a:rPr lang="sr-Latn-ME" b="1" dirty="0">
                <a:solidFill>
                  <a:srgbClr val="C00000"/>
                </a:solidFill>
              </a:rPr>
              <a:t>segmentno </a:t>
            </a:r>
            <a:r>
              <a:rPr lang="sr-Latn-ME" b="1" dirty="0" smtClean="0">
                <a:solidFill>
                  <a:srgbClr val="C00000"/>
                </a:solidFill>
              </a:rPr>
              <a:t>stablo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Za ovu potrebu čvorovi najbolje je da u čvorovima </a:t>
            </a:r>
            <a:r>
              <a:rPr lang="sr-Latn-ME" b="1" dirty="0" smtClean="0">
                <a:solidFill>
                  <a:srgbClr val="C00000"/>
                </a:solidFill>
              </a:rPr>
              <a:t>segmentnog stabla</a:t>
            </a:r>
            <a:r>
              <a:rPr lang="sr-Latn-ME" dirty="0" smtClean="0"/>
              <a:t> budu parovi </a:t>
            </a:r>
            <a:r>
              <a:rPr lang="sr-Latn-ME" b="1" dirty="0" smtClean="0"/>
              <a:t>(maksimum, broj pojavljivanja)</a:t>
            </a:r>
            <a:r>
              <a:rPr lang="sr-Latn-ME" dirty="0" smtClean="0"/>
              <a:t>:</a:t>
            </a:r>
            <a:br>
              <a:rPr lang="sr-Latn-ME" dirty="0" smtClean="0"/>
            </a:br>
            <a:r>
              <a:rPr lang="en-US" sz="1800" b="1" dirty="0">
                <a:solidFill>
                  <a:srgbClr val="0070C0"/>
                </a:solidFill>
              </a:rPr>
              <a:t>pair&lt;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&gt; </a:t>
            </a:r>
            <a:r>
              <a:rPr lang="en-US" sz="1800" b="1" dirty="0" smtClean="0">
                <a:solidFill>
                  <a:srgbClr val="0070C0"/>
                </a:solidFill>
              </a:rPr>
              <a:t>t[4*N];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r>
              <a:rPr lang="sr-Latn-ME" dirty="0" smtClean="0"/>
              <a:t>Četvorostruka vrijednost broja elemenata je usvojena zbog </a:t>
            </a:r>
            <a:r>
              <a:rPr lang="sr-Latn-ME" b="1" dirty="0" smtClean="0">
                <a:solidFill>
                  <a:srgbClr val="FF0000"/>
                </a:solidFill>
              </a:rPr>
              <a:t>d</a:t>
            </a:r>
            <a:r>
              <a:rPr lang="sr-Latn-ME" dirty="0" smtClean="0"/>
              <a:t>ummy čvorova i zbog unutrašnjih elemenata stabla.</a:t>
            </a:r>
          </a:p>
        </p:txBody>
      </p:sp>
    </p:spTree>
    <p:extLst>
      <p:ext uri="{BB962C8B-B14F-4D97-AF65-F5344CB8AC3E}">
        <p14:creationId xmlns:p14="http://schemas.microsoft.com/office/powerpoint/2010/main" val="1372791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Maksimum i broj maksimuma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686800" cy="541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pair&lt;</a:t>
            </a:r>
            <a:r>
              <a:rPr lang="en-US" sz="1800" b="1" dirty="0" err="1" smtClean="0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&gt; combine(pair&lt;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&gt; a, pair&lt;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&gt; b) {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if </a:t>
            </a:r>
            <a:r>
              <a:rPr lang="en-US" sz="1800" b="1" dirty="0">
                <a:solidFill>
                  <a:srgbClr val="0070C0"/>
                </a:solidFill>
              </a:rPr>
              <a:t>(</a:t>
            </a:r>
            <a:r>
              <a:rPr lang="en-US" sz="1800" b="1" dirty="0" err="1">
                <a:solidFill>
                  <a:srgbClr val="0070C0"/>
                </a:solidFill>
              </a:rPr>
              <a:t>a.first</a:t>
            </a:r>
            <a:r>
              <a:rPr lang="en-US" sz="1800" b="1" dirty="0">
                <a:solidFill>
                  <a:srgbClr val="0070C0"/>
                </a:solidFill>
              </a:rPr>
              <a:t> &gt; </a:t>
            </a:r>
            <a:r>
              <a:rPr lang="en-US" sz="1800" b="1" dirty="0" err="1">
                <a:solidFill>
                  <a:srgbClr val="0070C0"/>
                </a:solidFill>
              </a:rPr>
              <a:t>b.first</a:t>
            </a:r>
            <a:r>
              <a:rPr lang="en-US" sz="1800" b="1" dirty="0">
                <a:solidFill>
                  <a:srgbClr val="0070C0"/>
                </a:solidFill>
              </a:rPr>
              <a:t>) return a;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if </a:t>
            </a:r>
            <a:r>
              <a:rPr lang="en-US" sz="1800" b="1" dirty="0">
                <a:solidFill>
                  <a:srgbClr val="0070C0"/>
                </a:solidFill>
              </a:rPr>
              <a:t>(</a:t>
            </a:r>
            <a:r>
              <a:rPr lang="en-US" sz="1800" b="1" dirty="0" err="1">
                <a:solidFill>
                  <a:srgbClr val="0070C0"/>
                </a:solidFill>
              </a:rPr>
              <a:t>b.first</a:t>
            </a:r>
            <a:r>
              <a:rPr lang="en-US" sz="1800" b="1" dirty="0">
                <a:solidFill>
                  <a:srgbClr val="0070C0"/>
                </a:solidFill>
              </a:rPr>
              <a:t> &gt; </a:t>
            </a:r>
            <a:r>
              <a:rPr lang="en-US" sz="1800" b="1" dirty="0" err="1">
                <a:solidFill>
                  <a:srgbClr val="0070C0"/>
                </a:solidFill>
              </a:rPr>
              <a:t>a.first</a:t>
            </a:r>
            <a:r>
              <a:rPr lang="en-US" sz="1800" b="1" dirty="0">
                <a:solidFill>
                  <a:srgbClr val="0070C0"/>
                </a:solidFill>
              </a:rPr>
              <a:t>) return b;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return </a:t>
            </a:r>
            <a:r>
              <a:rPr lang="en-US" sz="1800" b="1" dirty="0" err="1">
                <a:solidFill>
                  <a:srgbClr val="0070C0"/>
                </a:solidFill>
              </a:rPr>
              <a:t>make_pair</a:t>
            </a:r>
            <a:r>
              <a:rPr lang="en-US" sz="1800" b="1" dirty="0">
                <a:solidFill>
                  <a:srgbClr val="0070C0"/>
                </a:solidFill>
              </a:rPr>
              <a:t>(</a:t>
            </a:r>
            <a:r>
              <a:rPr lang="en-US" sz="1800" b="1" dirty="0" err="1">
                <a:solidFill>
                  <a:srgbClr val="0070C0"/>
                </a:solidFill>
              </a:rPr>
              <a:t>a.first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a.second</a:t>
            </a:r>
            <a:r>
              <a:rPr lang="en-US" sz="1800" b="1" dirty="0">
                <a:solidFill>
                  <a:srgbClr val="0070C0"/>
                </a:solidFill>
              </a:rPr>
              <a:t> + </a:t>
            </a:r>
            <a:r>
              <a:rPr lang="en-US" sz="1800" b="1" dirty="0" err="1">
                <a:solidFill>
                  <a:srgbClr val="0070C0"/>
                </a:solidFill>
              </a:rPr>
              <a:t>b.second</a:t>
            </a:r>
            <a:r>
              <a:rPr lang="en-US" sz="1800" b="1" dirty="0">
                <a:solidFill>
                  <a:srgbClr val="0070C0"/>
                </a:solidFill>
              </a:rPr>
              <a:t>);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}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r-Latn-ME" sz="1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void </a:t>
            </a:r>
            <a:r>
              <a:rPr lang="en-US" sz="1800" b="1" dirty="0">
                <a:solidFill>
                  <a:srgbClr val="0070C0"/>
                </a:solidFill>
              </a:rPr>
              <a:t>build(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 a[],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 v,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 err="1">
                <a:solidFill>
                  <a:srgbClr val="0070C0"/>
                </a:solidFill>
              </a:rPr>
              <a:t>tl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err="1">
                <a:solidFill>
                  <a:srgbClr val="0070C0"/>
                </a:solidFill>
              </a:rPr>
              <a:t>int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 err="1">
                <a:solidFill>
                  <a:srgbClr val="0070C0"/>
                </a:solidFill>
              </a:rPr>
              <a:t>tr</a:t>
            </a:r>
            <a:r>
              <a:rPr lang="en-US" sz="1800" b="1" dirty="0">
                <a:solidFill>
                  <a:srgbClr val="0070C0"/>
                </a:solidFill>
              </a:rPr>
              <a:t>) { </a:t>
            </a:r>
            <a:r>
              <a:rPr lang="sr-Latn-ME" sz="1800" b="1" dirty="0" smtClean="0">
                <a:solidFill>
                  <a:srgbClr val="0070C0"/>
                </a:solidFill>
              </a:rPr>
              <a:t/>
            </a:r>
            <a:br>
              <a:rPr lang="sr-Latn-ME" sz="1800" b="1" dirty="0" smtClean="0">
                <a:solidFill>
                  <a:srgbClr val="0070C0"/>
                </a:solidFill>
              </a:rPr>
            </a:br>
            <a:r>
              <a:rPr lang="en-US" sz="1800" b="1" dirty="0" smtClean="0">
                <a:solidFill>
                  <a:srgbClr val="0070C0"/>
                </a:solidFill>
              </a:rPr>
              <a:t>if </a:t>
            </a:r>
            <a:r>
              <a:rPr lang="en-US" sz="1800" b="1" dirty="0">
                <a:solidFill>
                  <a:srgbClr val="0070C0"/>
                </a:solidFill>
              </a:rPr>
              <a:t>(</a:t>
            </a:r>
            <a:r>
              <a:rPr lang="en-US" sz="1800" b="1" dirty="0" err="1">
                <a:solidFill>
                  <a:srgbClr val="0070C0"/>
                </a:solidFill>
              </a:rPr>
              <a:t>tl</a:t>
            </a:r>
            <a:r>
              <a:rPr lang="en-US" sz="1800" b="1" dirty="0">
                <a:solidFill>
                  <a:srgbClr val="0070C0"/>
                </a:solidFill>
              </a:rPr>
              <a:t> == </a:t>
            </a:r>
            <a:r>
              <a:rPr lang="en-US" sz="1800" b="1" dirty="0" err="1">
                <a:solidFill>
                  <a:srgbClr val="0070C0"/>
                </a:solidFill>
              </a:rPr>
              <a:t>tr</a:t>
            </a:r>
            <a:r>
              <a:rPr lang="en-US" sz="1800" b="1" dirty="0" smtClean="0">
                <a:solidFill>
                  <a:srgbClr val="0070C0"/>
                </a:solidFill>
              </a:rPr>
              <a:t>)</a:t>
            </a:r>
            <a:r>
              <a:rPr lang="sr-Latn-ME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>
                <a:solidFill>
                  <a:srgbClr val="0070C0"/>
                </a:solidFill>
              </a:rPr>
              <a:t>t[v] = </a:t>
            </a:r>
            <a:r>
              <a:rPr lang="en-US" sz="1800" b="1" dirty="0" err="1">
                <a:solidFill>
                  <a:srgbClr val="0070C0"/>
                </a:solidFill>
              </a:rPr>
              <a:t>make_pair</a:t>
            </a:r>
            <a:r>
              <a:rPr lang="en-US" sz="1800" b="1" dirty="0">
                <a:solidFill>
                  <a:srgbClr val="0070C0"/>
                </a:solidFill>
              </a:rPr>
              <a:t>(a[</a:t>
            </a:r>
            <a:r>
              <a:rPr lang="en-US" sz="1800" b="1" dirty="0" err="1">
                <a:solidFill>
                  <a:srgbClr val="0070C0"/>
                </a:solidFill>
              </a:rPr>
              <a:t>tl</a:t>
            </a:r>
            <a:r>
              <a:rPr lang="en-US" sz="1800" b="1" dirty="0">
                <a:solidFill>
                  <a:srgbClr val="0070C0"/>
                </a:solidFill>
              </a:rPr>
              <a:t>], 1);</a:t>
            </a:r>
            <a:r>
              <a:rPr lang="sr-Latn-ME" sz="1800" b="1" dirty="0" smtClean="0">
                <a:solidFill>
                  <a:srgbClr val="0070C0"/>
                </a:solidFill>
              </a:rPr>
              <a:t/>
            </a:r>
            <a:br>
              <a:rPr lang="sr-Latn-ME" sz="1800" b="1" dirty="0" smtClean="0">
                <a:solidFill>
                  <a:srgbClr val="0070C0"/>
                </a:solidFill>
              </a:rPr>
            </a:br>
            <a:r>
              <a:rPr lang="en-US" sz="1800" b="1" dirty="0" smtClean="0">
                <a:solidFill>
                  <a:srgbClr val="0070C0"/>
                </a:solidFill>
              </a:rPr>
              <a:t>else {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sr-Latn-ME" sz="1800" b="1" dirty="0">
                <a:solidFill>
                  <a:srgbClr val="0070C0"/>
                </a:solidFill>
              </a:rPr>
              <a:t> </a:t>
            </a:r>
            <a:r>
              <a:rPr lang="sr-Latn-ME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>
                <a:solidFill>
                  <a:srgbClr val="0070C0"/>
                </a:solidFill>
              </a:rPr>
              <a:t>tm = (</a:t>
            </a:r>
            <a:r>
              <a:rPr lang="en-US" sz="1800" b="1" dirty="0" err="1">
                <a:solidFill>
                  <a:srgbClr val="0070C0"/>
                </a:solidFill>
              </a:rPr>
              <a:t>tl</a:t>
            </a:r>
            <a:r>
              <a:rPr lang="en-US" sz="1800" b="1" dirty="0">
                <a:solidFill>
                  <a:srgbClr val="0070C0"/>
                </a:solidFill>
              </a:rPr>
              <a:t> + </a:t>
            </a:r>
            <a:r>
              <a:rPr lang="en-US" sz="1800" b="1" dirty="0" err="1">
                <a:solidFill>
                  <a:srgbClr val="0070C0"/>
                </a:solidFill>
              </a:rPr>
              <a:t>tr</a:t>
            </a:r>
            <a:r>
              <a:rPr lang="en-US" sz="1800" b="1" dirty="0">
                <a:solidFill>
                  <a:srgbClr val="0070C0"/>
                </a:solidFill>
              </a:rPr>
              <a:t>) / 2;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sr-Latn-ME" sz="1800" b="1" dirty="0">
                <a:solidFill>
                  <a:srgbClr val="0070C0"/>
                </a:solidFill>
              </a:rPr>
              <a:t> </a:t>
            </a:r>
            <a:r>
              <a:rPr lang="sr-Latn-ME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</a:rPr>
              <a:t>build(a</a:t>
            </a:r>
            <a:r>
              <a:rPr lang="en-US" sz="1800" b="1" dirty="0">
                <a:solidFill>
                  <a:srgbClr val="0070C0"/>
                </a:solidFill>
              </a:rPr>
              <a:t>, v*2, </a:t>
            </a:r>
            <a:r>
              <a:rPr lang="en-US" sz="1800" b="1" dirty="0" err="1">
                <a:solidFill>
                  <a:srgbClr val="0070C0"/>
                </a:solidFill>
              </a:rPr>
              <a:t>tl</a:t>
            </a:r>
            <a:r>
              <a:rPr lang="en-US" sz="1800" b="1" dirty="0">
                <a:solidFill>
                  <a:srgbClr val="0070C0"/>
                </a:solidFill>
              </a:rPr>
              <a:t>, tm);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sr-Latn-ME" sz="1800" b="1" dirty="0">
                <a:solidFill>
                  <a:srgbClr val="0070C0"/>
                </a:solidFill>
              </a:rPr>
              <a:t> </a:t>
            </a:r>
            <a:r>
              <a:rPr lang="sr-Latn-ME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</a:rPr>
              <a:t>build(a</a:t>
            </a:r>
            <a:r>
              <a:rPr lang="en-US" sz="1800" b="1" dirty="0">
                <a:solidFill>
                  <a:srgbClr val="0070C0"/>
                </a:solidFill>
              </a:rPr>
              <a:t>, v*2+1, tm+1, </a:t>
            </a:r>
            <a:r>
              <a:rPr lang="en-US" sz="1800" b="1" dirty="0" err="1">
                <a:solidFill>
                  <a:srgbClr val="0070C0"/>
                </a:solidFill>
              </a:rPr>
              <a:t>tr</a:t>
            </a:r>
            <a:r>
              <a:rPr lang="en-US" sz="1800" b="1" dirty="0">
                <a:solidFill>
                  <a:srgbClr val="0070C0"/>
                </a:solidFill>
              </a:rPr>
              <a:t>);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sr-Latn-ME" sz="1800" b="1" dirty="0">
                <a:solidFill>
                  <a:srgbClr val="0070C0"/>
                </a:solidFill>
              </a:rPr>
              <a:t> </a:t>
            </a:r>
            <a:r>
              <a:rPr lang="sr-Latn-ME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</a:rPr>
              <a:t>t[v</a:t>
            </a:r>
            <a:r>
              <a:rPr lang="en-US" sz="1800" b="1" dirty="0">
                <a:solidFill>
                  <a:srgbClr val="0070C0"/>
                </a:solidFill>
              </a:rPr>
              <a:t>] = combine(t[v*2], t[v*2+1]);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sr-Latn-ME" sz="1800" b="1" dirty="0" smtClean="0">
                <a:solidFill>
                  <a:srgbClr val="0070C0"/>
                </a:solidFill>
              </a:rPr>
              <a:t>  </a:t>
            </a:r>
            <a:r>
              <a:rPr lang="en-US" sz="1800" b="1" dirty="0" smtClean="0">
                <a:solidFill>
                  <a:srgbClr val="0070C0"/>
                </a:solidFill>
              </a:rPr>
              <a:t>} </a:t>
            </a:r>
            <a:endParaRPr lang="sr-Latn-ME" sz="18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70C0"/>
                </a:solidFill>
              </a:rPr>
              <a:t>}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1371600"/>
            <a:ext cx="3886200" cy="2031325"/>
          </a:xfrm>
          <a:prstGeom prst="rect">
            <a:avLst/>
          </a:prstGeom>
          <a:noFill/>
          <a:ln>
            <a:solidFill>
              <a:srgbClr val="0070C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0070C0"/>
                </a:solidFill>
              </a:rPr>
              <a:t>combine </a:t>
            </a:r>
            <a:r>
              <a:rPr lang="sr-Latn-ME" dirty="0" smtClean="0"/>
              <a:t>je jedina bitna izmjena u odnosu na prethodne varijante segmentnog drveta. Maksimum je u jednoj ili drugoj polovini a ako su maksimumi u dvije polovine jednaki onda se ažurira broj maksimuma.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5943600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Funkcija </a:t>
            </a:r>
            <a:r>
              <a:rPr lang="sr-Latn-ME" b="1" dirty="0" smtClean="0">
                <a:solidFill>
                  <a:srgbClr val="0070C0"/>
                </a:solidFill>
              </a:rPr>
              <a:t>build</a:t>
            </a:r>
            <a:r>
              <a:rPr lang="sr-Latn-ME" dirty="0" smtClean="0"/>
              <a:t> je ponovo gotovo ista kao kod određivanja sume ali umjesto sumiranja poziva </a:t>
            </a:r>
            <a:r>
              <a:rPr lang="sr-Latn-ME" b="1" dirty="0" smtClean="0">
                <a:solidFill>
                  <a:srgbClr val="0070C0"/>
                </a:solidFill>
              </a:rPr>
              <a:t>combine</a:t>
            </a:r>
            <a:r>
              <a:rPr lang="sr-Latn-ME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666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BitTree 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066800"/>
            <a:ext cx="5181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getsum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index){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index++;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sum=0;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while(index&gt;0){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sum+=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[index];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index-=index&amp;(-index);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    return sum;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update(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index,int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val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  <a:p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index++;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while(index&lt;=n)</a:t>
            </a:r>
          </a:p>
          <a:p>
            <a:r>
              <a:rPr lang="en-US" b="1" dirty="0">
                <a:solidFill>
                  <a:srgbClr val="0070C0"/>
                </a:solidFill>
              </a:rPr>
              <a:t>    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[index]+=</a:t>
            </a:r>
            <a:r>
              <a:rPr lang="en-US" b="1" dirty="0" err="1">
                <a:solidFill>
                  <a:srgbClr val="0070C0"/>
                </a:solidFill>
              </a:rPr>
              <a:t>val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index+=index&amp;(-index);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5" name="Rectangle 4"/>
          <p:cNvSpPr/>
          <p:nvPr/>
        </p:nvSpPr>
        <p:spPr>
          <a:xfrm>
            <a:off x="4419600" y="466635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</a:t>
            </a:r>
            <a:r>
              <a:rPr lang="en-US" b="1" dirty="0" smtClean="0">
                <a:solidFill>
                  <a:srgbClr val="0070C0"/>
                </a:solidFill>
              </a:rPr>
              <a:t>(){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n=12;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a[]={2,1,1,3,2,3,4,5,6,7,8,9};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[n+1];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=0;i&lt;=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update(</a:t>
            </a:r>
            <a:r>
              <a:rPr lang="en-US" b="1" dirty="0" err="1">
                <a:solidFill>
                  <a:srgbClr val="0070C0"/>
                </a:solidFill>
              </a:rPr>
              <a:t>bitree,n,i,a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=0;i&lt;=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]&lt;&lt;' ';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 smtClean="0">
                <a:solidFill>
                  <a:srgbClr val="0070C0"/>
                </a:solidFill>
              </a:rPr>
              <a:t>&lt;&lt;</a:t>
            </a:r>
            <a:r>
              <a:rPr lang="en-US" b="1" dirty="0" err="1" smtClean="0">
                <a:solidFill>
                  <a:srgbClr val="0070C0"/>
                </a:solidFill>
              </a:rPr>
              <a:t>getsum</a:t>
            </a:r>
            <a:r>
              <a:rPr lang="en-US" b="1" dirty="0" smtClean="0">
                <a:solidFill>
                  <a:srgbClr val="0070C0"/>
                </a:solidFill>
              </a:rPr>
              <a:t>(bitree,9)&lt;&lt;</a:t>
            </a:r>
            <a:r>
              <a:rPr lang="en-US" b="1" dirty="0" err="1" smtClean="0">
                <a:solidFill>
                  <a:srgbClr val="0070C0"/>
                </a:solidFill>
              </a:rPr>
              <a:t>endl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Cyrl-BA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u</a:t>
            </a:r>
            <a:r>
              <a:rPr lang="sr-Latn-ME" b="1" dirty="0" smtClean="0">
                <a:solidFill>
                  <a:srgbClr val="0070C0"/>
                </a:solidFill>
              </a:rPr>
              <a:t>pdate(bitree,n,</a:t>
            </a:r>
            <a:r>
              <a:rPr lang="en-US" b="1" dirty="0" smtClean="0">
                <a:solidFill>
                  <a:srgbClr val="0070C0"/>
                </a:solidFill>
              </a:rPr>
              <a:t>9,4);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=0;i&lt;=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]&lt;&lt;' ';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    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         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178808" y="420624"/>
            <a:ext cx="4983480" cy="4023360"/>
          </a:xfrm>
          <a:custGeom>
            <a:avLst/>
            <a:gdLst>
              <a:gd name="connsiteX0" fmla="*/ 45720 w 4983480"/>
              <a:gd name="connsiteY0" fmla="*/ 0 h 4023360"/>
              <a:gd name="connsiteX1" fmla="*/ 0 w 4983480"/>
              <a:gd name="connsiteY1" fmla="*/ 3383280 h 4023360"/>
              <a:gd name="connsiteX2" fmla="*/ 832104 w 4983480"/>
              <a:gd name="connsiteY2" fmla="*/ 3776472 h 4023360"/>
              <a:gd name="connsiteX3" fmla="*/ 868680 w 4983480"/>
              <a:gd name="connsiteY3" fmla="*/ 4005072 h 4023360"/>
              <a:gd name="connsiteX4" fmla="*/ 4983480 w 4983480"/>
              <a:gd name="connsiteY4" fmla="*/ 402336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3480" h="4023360">
                <a:moveTo>
                  <a:pt x="45720" y="0"/>
                </a:moveTo>
                <a:lnTo>
                  <a:pt x="0" y="3383280"/>
                </a:lnTo>
                <a:lnTo>
                  <a:pt x="832104" y="3776472"/>
                </a:lnTo>
                <a:lnTo>
                  <a:pt x="868680" y="4005072"/>
                </a:lnTo>
                <a:lnTo>
                  <a:pt x="4983480" y="402336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48200" y="5410200"/>
            <a:ext cx="388620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0 2 3 1 7 2 5 4 21 6 13 8 30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34</a:t>
            </a:r>
          </a:p>
          <a:p>
            <a:r>
              <a:rPr lang="en-US" sz="1200" b="1" dirty="0">
                <a:solidFill>
                  <a:schemeClr val="bg1"/>
                </a:solidFill>
              </a:rPr>
              <a:t>0 2 3 1 7 2 5 4 21 6 17 8 34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49530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Rezultati</a:t>
            </a:r>
            <a:r>
              <a:rPr lang="en-US" dirty="0" smtClean="0"/>
              <a:t> u </a:t>
            </a:r>
            <a:r>
              <a:rPr lang="en-US" dirty="0" err="1" smtClean="0"/>
              <a:t>skladu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primjerom</a:t>
            </a:r>
            <a:r>
              <a:rPr lang="en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5538326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Preostale funkcije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21336" y="1716881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pair&lt;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en-US" b="1" dirty="0" err="1">
                <a:solidFill>
                  <a:srgbClr val="0070C0"/>
                </a:solidFill>
              </a:rPr>
              <a:t>get_max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l,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r) {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&gt; r) return 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 smtClean="0">
                <a:solidFill>
                  <a:srgbClr val="0070C0"/>
                </a:solidFill>
              </a:rPr>
              <a:t>(-</a:t>
            </a:r>
            <a:r>
              <a:rPr lang="sr-Latn-ME" b="1" dirty="0" smtClean="0">
                <a:solidFill>
                  <a:srgbClr val="C00000"/>
                </a:solidFill>
              </a:rPr>
              <a:t>INF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>
                <a:solidFill>
                  <a:srgbClr val="0070C0"/>
                </a:solidFill>
              </a:rPr>
              <a:t>0);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(l ==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&amp;&amp; r ==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) return t[v];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tm = 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+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) / 2;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sz="1600" b="1" dirty="0" smtClean="0">
                <a:solidFill>
                  <a:srgbClr val="0070C0"/>
                </a:solidFill>
              </a:rPr>
              <a:t>r</a:t>
            </a:r>
            <a:r>
              <a:rPr lang="en-US" sz="1600" b="1" dirty="0" err="1" smtClean="0">
                <a:solidFill>
                  <a:srgbClr val="0070C0"/>
                </a:solidFill>
              </a:rPr>
              <a:t>eturn</a:t>
            </a:r>
            <a:r>
              <a:rPr lang="sr-Latn-ME" sz="800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combine(</a:t>
            </a:r>
            <a:r>
              <a:rPr lang="en-US" sz="1700" b="1" dirty="0" err="1" smtClean="0">
                <a:solidFill>
                  <a:srgbClr val="0070C0"/>
                </a:solidFill>
              </a:rPr>
              <a:t>get_max</a:t>
            </a:r>
            <a:r>
              <a:rPr lang="en-US" b="1" dirty="0" smtClean="0">
                <a:solidFill>
                  <a:srgbClr val="0070C0"/>
                </a:solidFill>
              </a:rPr>
              <a:t>(v*2,tl,tm,l,min(</a:t>
            </a:r>
            <a:r>
              <a:rPr lang="en-US" b="1" dirty="0" err="1" smtClean="0">
                <a:solidFill>
                  <a:srgbClr val="0070C0"/>
                </a:solidFill>
              </a:rPr>
              <a:t>r,tm</a:t>
            </a:r>
            <a:r>
              <a:rPr lang="en-US" b="1" dirty="0" smtClean="0">
                <a:solidFill>
                  <a:srgbClr val="0070C0"/>
                </a:solidFill>
              </a:rPr>
              <a:t>)),</a:t>
            </a:r>
            <a:r>
              <a:rPr lang="en-US" sz="1700" b="1" dirty="0" err="1" smtClean="0">
                <a:solidFill>
                  <a:srgbClr val="0070C0"/>
                </a:solidFill>
              </a:rPr>
              <a:t>get_max</a:t>
            </a:r>
            <a:r>
              <a:rPr lang="en-US" b="1" dirty="0" smtClean="0">
                <a:solidFill>
                  <a:srgbClr val="0070C0"/>
                </a:solidFill>
              </a:rPr>
              <a:t>(v*2+1,tm+1,tr,max(l,tm+1),r</a:t>
            </a:r>
            <a:r>
              <a:rPr lang="en-US" b="1" dirty="0">
                <a:solidFill>
                  <a:srgbClr val="0070C0"/>
                </a:solidFill>
              </a:rPr>
              <a:t>));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sr-Latn-ME" b="1" dirty="0" smtClean="0">
              <a:solidFill>
                <a:srgbClr val="0070C0"/>
              </a:solidFill>
            </a:endParaRPr>
          </a:p>
          <a:p>
            <a:endParaRPr lang="sr-Latn-ME" b="1" dirty="0">
              <a:solidFill>
                <a:srgbClr val="0070C0"/>
              </a:solidFill>
            </a:endParaRPr>
          </a:p>
          <a:p>
            <a:endParaRPr lang="sr-Latn-ME" b="1" dirty="0" smtClean="0">
              <a:solidFill>
                <a:srgbClr val="0070C0"/>
              </a:solidFill>
            </a:endParaRPr>
          </a:p>
          <a:p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>
                <a:solidFill>
                  <a:srgbClr val="0070C0"/>
                </a:solidFill>
              </a:rPr>
              <a:t>update(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pos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new_val</a:t>
            </a:r>
            <a:r>
              <a:rPr lang="en-US" b="1" dirty="0">
                <a:solidFill>
                  <a:srgbClr val="0070C0"/>
                </a:solidFill>
              </a:rPr>
              <a:t>) {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==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 = </a:t>
            </a:r>
            <a:r>
              <a:rPr lang="en-US" b="1" dirty="0" err="1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new_val</a:t>
            </a:r>
            <a:r>
              <a:rPr lang="en-US" b="1" dirty="0">
                <a:solidFill>
                  <a:srgbClr val="0070C0"/>
                </a:solidFill>
              </a:rPr>
              <a:t>, 1);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{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tm = (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 +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) / 2;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pos</a:t>
            </a:r>
            <a:r>
              <a:rPr lang="en-US" b="1" dirty="0">
                <a:solidFill>
                  <a:srgbClr val="0070C0"/>
                </a:solidFill>
              </a:rPr>
              <a:t> &lt;= tm) update(v*2, </a:t>
            </a:r>
            <a:r>
              <a:rPr lang="en-US" b="1" dirty="0" err="1">
                <a:solidFill>
                  <a:srgbClr val="0070C0"/>
                </a:solidFill>
              </a:rPr>
              <a:t>tl</a:t>
            </a:r>
            <a:r>
              <a:rPr lang="en-US" b="1" dirty="0">
                <a:solidFill>
                  <a:srgbClr val="0070C0"/>
                </a:solidFill>
              </a:rPr>
              <a:t>, tm, </a:t>
            </a:r>
            <a:r>
              <a:rPr lang="en-US" b="1" dirty="0" err="1">
                <a:solidFill>
                  <a:srgbClr val="0070C0"/>
                </a:solidFill>
              </a:rPr>
              <a:t>pos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new_val</a:t>
            </a:r>
            <a:r>
              <a:rPr lang="en-US" b="1" dirty="0">
                <a:solidFill>
                  <a:srgbClr val="0070C0"/>
                </a:solidFill>
              </a:rPr>
              <a:t>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else </a:t>
            </a:r>
            <a:r>
              <a:rPr lang="en-US" b="1" dirty="0">
                <a:solidFill>
                  <a:srgbClr val="0070C0"/>
                </a:solidFill>
              </a:rPr>
              <a:t>update(v*2+1, tm+1, </a:t>
            </a:r>
            <a:r>
              <a:rPr lang="en-US" b="1" dirty="0" err="1">
                <a:solidFill>
                  <a:srgbClr val="0070C0"/>
                </a:solidFill>
              </a:rPr>
              <a:t>tr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pos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new_val</a:t>
            </a:r>
            <a:r>
              <a:rPr lang="en-US" b="1" dirty="0">
                <a:solidFill>
                  <a:srgbClr val="0070C0"/>
                </a:solidFill>
              </a:rPr>
              <a:t>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t[v</a:t>
            </a:r>
            <a:r>
              <a:rPr lang="en-US" b="1" dirty="0">
                <a:solidFill>
                  <a:srgbClr val="0070C0"/>
                </a:solidFill>
              </a:rPr>
              <a:t>] = combine(t[v*2], t[v*2+1]);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430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get_max</a:t>
            </a:r>
            <a:r>
              <a:rPr lang="sr-Latn-ME" dirty="0" smtClean="0"/>
              <a:t> vraća maksimum i broj maksimuma za dati interval.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INF</a:t>
            </a:r>
            <a:r>
              <a:rPr lang="sr-Latn-ME" dirty="0" smtClean="0"/>
              <a:t> je neki veliki pozitivni broj.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4782836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Funkcija za ažuriranje </a:t>
            </a:r>
            <a:r>
              <a:rPr lang="sr-Latn-ME" b="1" dirty="0" smtClean="0">
                <a:solidFill>
                  <a:srgbClr val="0070C0"/>
                </a:solidFill>
              </a:rPr>
              <a:t>update</a:t>
            </a:r>
            <a:r>
              <a:rPr lang="sr-Latn-ME" dirty="0" smtClean="0"/>
              <a:t> je gotovo u potpunosti ista kao i kod sabiranja osim što koristi </a:t>
            </a:r>
            <a:r>
              <a:rPr lang="sr-Latn-ME" b="1" dirty="0" smtClean="0">
                <a:solidFill>
                  <a:srgbClr val="0070C0"/>
                </a:solidFill>
              </a:rPr>
              <a:t>combine</a:t>
            </a:r>
            <a:r>
              <a:rPr lang="sr-Latn-ME" dirty="0" smtClean="0"/>
              <a:t> za objedivanjave rezultata u podintervalima.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9465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Codeforces 12D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r>
              <a:rPr lang="sr-Latn-ME" dirty="0"/>
              <a:t>Veoma interesantan zadatak:</a:t>
            </a:r>
            <a:br>
              <a:rPr lang="sr-Latn-ME" dirty="0"/>
            </a:b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codeforces.com/problemset/problem/12/D</a:t>
            </a:r>
            <a:endParaRPr lang="sr-Latn-ME" sz="1600" b="1" dirty="0" smtClean="0"/>
          </a:p>
          <a:p>
            <a:r>
              <a:rPr lang="sr-Latn-ME" dirty="0" smtClean="0"/>
              <a:t>Pošto mu je formulacija morbidna prevedimo je na prihvatljiviji jezik. Elementi skupa date dužine su ocjenjeni sa tri ocjene. Brojimo koliko ima elemenata u skupu za koje barem jedan drugi elemenat toga skupa ima sve tri ocjene bolje.</a:t>
            </a:r>
          </a:p>
          <a:p>
            <a:r>
              <a:rPr lang="sr-Latn-ME" dirty="0" smtClean="0"/>
              <a:t>Glavni sastojak rješenja je binarno indeksno drvo.</a:t>
            </a:r>
          </a:p>
          <a:p>
            <a:r>
              <a:rPr lang="sr-Latn-ME" dirty="0" smtClean="0"/>
              <a:t>Elementi se sortiraju po jednoj od vrijednosti u neopadajući redosljed.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 se formira tako da se pamti maksimalnu moguću vrijednost druge karakteristike za datu treću karakteristiku. Kada se prolazi kroz sortirani niz u suprotnom redosljedu kada dođemo do pozicije </a:t>
            </a:r>
            <a:r>
              <a:rPr lang="sr-Latn-ME" b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znamo da je članovi koji se nalazi u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-u već imaju veću prvu karaktetistiku. Sada treba da nađemo maksimalnu moguću drugu karakteristiku u odnosu na vrijednosti treće za sve vrijednosti koje veće od tekućeg elementa. </a:t>
            </a:r>
          </a:p>
        </p:txBody>
      </p:sp>
    </p:spTree>
    <p:extLst>
      <p:ext uri="{BB962C8B-B14F-4D97-AF65-F5344CB8AC3E}">
        <p14:creationId xmlns:p14="http://schemas.microsoft.com/office/powerpoint/2010/main" val="13930783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Objašnjenje i realizacija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1219200"/>
          </a:xfrm>
        </p:spPr>
        <p:txBody>
          <a:bodyPr/>
          <a:lstStyle/>
          <a:p>
            <a:r>
              <a:rPr lang="sr-Latn-ME" dirty="0"/>
              <a:t>Ako nađemo takvu vrijednost sa drugom karakteristikom zasigurno </a:t>
            </a:r>
            <a:r>
              <a:rPr lang="sr-Latn-ME" dirty="0" smtClean="0"/>
              <a:t>ako je </a:t>
            </a:r>
            <a:r>
              <a:rPr lang="sr-Latn-ME" b="1" i="1" dirty="0" smtClean="0">
                <a:solidFill>
                  <a:srgbClr val="C00000"/>
                </a:solidFill>
              </a:rPr>
              <a:t>j</a:t>
            </a:r>
            <a:r>
              <a:rPr lang="en-US" b="1" dirty="0" smtClean="0">
                <a:solidFill>
                  <a:srgbClr val="C00000"/>
                </a:solidFill>
              </a:rPr>
              <a:t>&gt;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našli smo element koji je po sve tri karakteristike bolji od našeg elementa.</a:t>
            </a:r>
            <a:endParaRPr lang="en-US" b="1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2860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&lt;map&gt;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&lt;algorithm</a:t>
            </a:r>
            <a:r>
              <a:rPr lang="en-US" b="1" dirty="0" smtClean="0">
                <a:solidFill>
                  <a:srgbClr val="0070C0"/>
                </a:solidFill>
              </a:rPr>
              <a:t>&gt;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long get(long </a:t>
            </a:r>
            <a:r>
              <a:rPr lang="en-US" b="1" dirty="0" err="1">
                <a:solidFill>
                  <a:srgbClr val="0070C0"/>
                </a:solidFill>
              </a:rPr>
              <a:t>v,long</a:t>
            </a:r>
            <a:r>
              <a:rPr lang="en-US" b="1" dirty="0">
                <a:solidFill>
                  <a:srgbClr val="0070C0"/>
                </a:solidFill>
              </a:rPr>
              <a:t> f</a:t>
            </a:r>
            <a:r>
              <a:rPr lang="en-US" b="1" dirty="0" smtClean="0">
                <a:solidFill>
                  <a:srgbClr val="0070C0"/>
                </a:solidFill>
              </a:rPr>
              <a:t>[]){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ret=0;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(;</a:t>
            </a:r>
            <a:r>
              <a:rPr lang="en-US" b="1" dirty="0" err="1">
                <a:solidFill>
                  <a:srgbClr val="0070C0"/>
                </a:solidFill>
              </a:rPr>
              <a:t>v;v</a:t>
            </a:r>
            <a:r>
              <a:rPr lang="en-US" b="1" dirty="0">
                <a:solidFill>
                  <a:srgbClr val="0070C0"/>
                </a:solidFill>
              </a:rPr>
              <a:t>-=v&amp;-v) ret=max(</a:t>
            </a:r>
            <a:r>
              <a:rPr lang="en-US" b="1" dirty="0" err="1">
                <a:solidFill>
                  <a:srgbClr val="0070C0"/>
                </a:solidFill>
              </a:rPr>
              <a:t>ret,f</a:t>
            </a:r>
            <a:r>
              <a:rPr lang="en-US" b="1" dirty="0">
                <a:solidFill>
                  <a:srgbClr val="0070C0"/>
                </a:solidFill>
              </a:rPr>
              <a:t>[v]);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ret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>
                <a:solidFill>
                  <a:srgbClr val="0070C0"/>
                </a:solidFill>
              </a:rPr>
              <a:t>add(long </a:t>
            </a:r>
            <a:r>
              <a:rPr lang="en-US" b="1" dirty="0" err="1">
                <a:solidFill>
                  <a:srgbClr val="0070C0"/>
                </a:solidFill>
              </a:rPr>
              <a:t>v,long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val,long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n,long</a:t>
            </a:r>
            <a:r>
              <a:rPr lang="en-US" b="1" dirty="0">
                <a:solidFill>
                  <a:srgbClr val="0070C0"/>
                </a:solidFill>
              </a:rPr>
              <a:t> f</a:t>
            </a:r>
            <a:r>
              <a:rPr lang="en-US" b="1" dirty="0" smtClean="0">
                <a:solidFill>
                  <a:srgbClr val="0070C0"/>
                </a:solidFill>
              </a:rPr>
              <a:t>[]){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(;v&lt;n+1;v+=v&amp;-v) f[v]=max(f[v],</a:t>
            </a:r>
            <a:r>
              <a:rPr lang="en-US" b="1" dirty="0" err="1">
                <a:solidFill>
                  <a:srgbClr val="0070C0"/>
                </a:solidFill>
              </a:rPr>
              <a:t>val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main(){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n;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pair&lt;</a:t>
            </a:r>
            <a:r>
              <a:rPr lang="en-US" b="1" dirty="0" err="1" smtClean="0">
                <a:solidFill>
                  <a:srgbClr val="0070C0"/>
                </a:solidFill>
              </a:rPr>
              <a:t>long,long</a:t>
            </a:r>
            <a:r>
              <a:rPr lang="en-US" b="1" dirty="0">
                <a:solidFill>
                  <a:srgbClr val="0070C0"/>
                </a:solidFill>
              </a:rPr>
              <a:t>&gt; a[n+1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2209800"/>
            <a:ext cx="4572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first;a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].second=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b[n],bb[n];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&gt;&gt;b[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];bb[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]=b[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c[n];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&gt;&gt;c[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sort(</a:t>
            </a:r>
            <a:r>
              <a:rPr lang="en-US" b="1" dirty="0" err="1" smtClean="0">
                <a:solidFill>
                  <a:srgbClr val="0070C0"/>
                </a:solidFill>
              </a:rPr>
              <a:t>a,a+n</a:t>
            </a:r>
            <a:r>
              <a:rPr lang="en-US" b="1" dirty="0">
                <a:solidFill>
                  <a:srgbClr val="0070C0"/>
                </a:solidFill>
              </a:rPr>
              <a:t>);a[n].first=-1;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sort(</a:t>
            </a:r>
            <a:r>
              <a:rPr lang="en-US" b="1" dirty="0" err="1" smtClean="0">
                <a:solidFill>
                  <a:srgbClr val="0070C0"/>
                </a:solidFill>
              </a:rPr>
              <a:t>bb,bb+n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map 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long,long</a:t>
            </a:r>
            <a:r>
              <a:rPr lang="en-US" b="1" dirty="0">
                <a:solidFill>
                  <a:srgbClr val="0070C0"/>
                </a:solidFill>
              </a:rPr>
              <a:t>&gt; m;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cnt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if</a:t>
            </a:r>
            <a:r>
              <a:rPr lang="en-US" b="1" dirty="0">
                <a:solidFill>
                  <a:srgbClr val="0070C0"/>
                </a:solidFill>
              </a:rPr>
              <a:t>(!m[bb[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]]) m[bb[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]]=++</a:t>
            </a:r>
            <a:r>
              <a:rPr lang="en-US" b="1" dirty="0" err="1">
                <a:solidFill>
                  <a:srgbClr val="0070C0"/>
                </a:solidFill>
              </a:rPr>
              <a:t>cnt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>
                <a:solidFill>
                  <a:srgbClr val="0070C0"/>
                </a:solidFill>
              </a:rPr>
              <a:t>f[n+1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=0;i&lt;=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f[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</a:t>
            </a:r>
            <a:r>
              <a:rPr lang="en-US" b="1" dirty="0" smtClean="0">
                <a:solidFill>
                  <a:srgbClr val="0070C0"/>
                </a:solidFill>
              </a:rPr>
              <a:t>;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=0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</p:txBody>
      </p:sp>
      <p:cxnSp>
        <p:nvCxnSpPr>
          <p:cNvPr id="7" name="Straight Connector 6"/>
          <p:cNvCxnSpPr>
            <a:stCxn id="3" idx="2"/>
          </p:cNvCxnSpPr>
          <p:nvPr/>
        </p:nvCxnSpPr>
        <p:spPr>
          <a:xfrm>
            <a:off x="4572000" y="2209800"/>
            <a:ext cx="0" cy="4419600"/>
          </a:xfrm>
          <a:prstGeom prst="line">
            <a:avLst/>
          </a:prstGeom>
          <a:ln w="2667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9816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Kraj realizacije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336" y="1066800"/>
            <a:ext cx="62270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for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=n-1;i&gt;=0;i-</a:t>
            </a:r>
            <a:r>
              <a:rPr lang="en-US" b="1" dirty="0" smtClean="0">
                <a:solidFill>
                  <a:srgbClr val="0070C0"/>
                </a:solidFill>
              </a:rPr>
              <a:t>-)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(get(n+1-m[b[a[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].second]],f)&gt;c[a[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].second])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(!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|| 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].first!=a[i-1].first)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j=</a:t>
            </a:r>
            <a:r>
              <a:rPr lang="en-US" b="1" dirty="0" err="1">
                <a:solidFill>
                  <a:srgbClr val="0070C0"/>
                </a:solidFill>
              </a:rPr>
              <a:t>i;j</a:t>
            </a:r>
            <a:r>
              <a:rPr lang="en-US" b="1" dirty="0">
                <a:solidFill>
                  <a:srgbClr val="0070C0"/>
                </a:solidFill>
              </a:rPr>
              <a:t>&lt;n &amp;&amp; a[j].first==a[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</a:t>
            </a:r>
            <a:r>
              <a:rPr lang="en-US" b="1" dirty="0" err="1">
                <a:solidFill>
                  <a:srgbClr val="0070C0"/>
                </a:solidFill>
              </a:rPr>
              <a:t>first;j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   </a:t>
            </a:r>
            <a:r>
              <a:rPr lang="en-US" b="1" dirty="0" smtClean="0">
                <a:solidFill>
                  <a:srgbClr val="0070C0"/>
                </a:solidFill>
              </a:rPr>
              <a:t>add(n+2-m[b[a[j</a:t>
            </a:r>
            <a:r>
              <a:rPr lang="en-US" b="1" dirty="0">
                <a:solidFill>
                  <a:srgbClr val="0070C0"/>
                </a:solidFill>
              </a:rPr>
              <a:t>].second]],c[a[j].second],</a:t>
            </a:r>
            <a:r>
              <a:rPr lang="en-US" b="1" dirty="0" err="1">
                <a:solidFill>
                  <a:srgbClr val="0070C0"/>
                </a:solidFill>
              </a:rPr>
              <a:t>n,f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10200" y="1646872"/>
            <a:ext cx="373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Sortiramo </a:t>
            </a:r>
            <a:r>
              <a:rPr lang="sr-Latn-ME" b="1" dirty="0" smtClean="0">
                <a:solidFill>
                  <a:srgbClr val="C00000"/>
                </a:solidFill>
              </a:rPr>
              <a:t>a</a:t>
            </a:r>
            <a:r>
              <a:rPr lang="sr-Latn-ME" dirty="0" smtClean="0"/>
              <a:t>, to je prva karakteristika ali i pamtimo gdje se taj elemenat nalazi u nizu. Sortiramo i </a:t>
            </a:r>
            <a:r>
              <a:rPr lang="sr-Latn-ME" b="1" dirty="0" smtClean="0">
                <a:solidFill>
                  <a:srgbClr val="C00000"/>
                </a:solidFill>
              </a:rPr>
              <a:t>bb</a:t>
            </a:r>
            <a:r>
              <a:rPr lang="sr-Latn-ME" dirty="0" smtClean="0"/>
              <a:t> a to je kopija druge karakteristika</a:t>
            </a:r>
            <a:r>
              <a:rPr lang="en-US" dirty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b</a:t>
            </a:r>
            <a:r>
              <a:rPr lang="en-US" dirty="0" smtClean="0"/>
              <a:t>.</a:t>
            </a:r>
          </a:p>
          <a:p>
            <a:r>
              <a:rPr lang="en-US" dirty="0" smtClean="0"/>
              <a:t>U </a:t>
            </a:r>
            <a:r>
              <a:rPr lang="en-US" dirty="0" err="1" smtClean="0"/>
              <a:t>mapu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m</a:t>
            </a:r>
            <a:r>
              <a:rPr lang="en-US" dirty="0" smtClean="0"/>
              <a:t> </a:t>
            </a:r>
            <a:r>
              <a:rPr lang="en-US" dirty="0" err="1" smtClean="0"/>
              <a:t>smije</a:t>
            </a:r>
            <a:r>
              <a:rPr lang="sr-Latn-ME" dirty="0" smtClean="0"/>
              <a:t>štamo suštinski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" y="3733800"/>
            <a:ext cx="91226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koliko ima različitih elemenata </a:t>
            </a:r>
            <a:r>
              <a:rPr lang="sr-Latn-ME" b="1" i="1" dirty="0" smtClean="0">
                <a:solidFill>
                  <a:srgbClr val="C00000"/>
                </a:solidFill>
              </a:rPr>
              <a:t>b</a:t>
            </a:r>
            <a:r>
              <a:rPr lang="sr-Latn-ME" dirty="0" smtClean="0"/>
              <a:t> koji su manji ili jednaki </a:t>
            </a:r>
            <a:r>
              <a:rPr lang="sr-Latn-ME" b="1" i="1" dirty="0" smtClean="0">
                <a:solidFill>
                  <a:srgbClr val="C00000"/>
                </a:solidFill>
              </a:rPr>
              <a:t>b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(</a:t>
            </a:r>
            <a:r>
              <a:rPr lang="en-US" dirty="0" err="1" smtClean="0"/>
              <a:t>odnosno</a:t>
            </a:r>
            <a:r>
              <a:rPr lang="en-US" dirty="0" smtClean="0"/>
              <a:t> </a:t>
            </a:r>
            <a:r>
              <a:rPr lang="en-US" b="1" i="1" dirty="0" smtClean="0">
                <a:solidFill>
                  <a:srgbClr val="C00000"/>
                </a:solidFill>
              </a:rPr>
              <a:t>bb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). </a:t>
            </a:r>
            <a:r>
              <a:rPr lang="sr-Latn-ME" b="1" i="1" dirty="0" smtClean="0">
                <a:solidFill>
                  <a:srgbClr val="C00000"/>
                </a:solidFill>
              </a:rPr>
              <a:t>f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je </a:t>
            </a:r>
            <a:r>
              <a:rPr lang="en-US" b="1" dirty="0" smtClean="0">
                <a:solidFill>
                  <a:srgbClr val="C00000"/>
                </a:solidFill>
              </a:rPr>
              <a:t>BIT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pamti</a:t>
            </a:r>
            <a:r>
              <a:rPr lang="en-US" dirty="0" smtClean="0"/>
              <a:t> </a:t>
            </a:r>
            <a:r>
              <a:rPr lang="en-US" dirty="0" err="1" smtClean="0"/>
              <a:t>dosada</a:t>
            </a:r>
            <a:r>
              <a:rPr lang="en-US" dirty="0" smtClean="0"/>
              <a:t> </a:t>
            </a:r>
            <a:r>
              <a:rPr lang="en-US" dirty="0" err="1" smtClean="0"/>
              <a:t>maksimalni</a:t>
            </a:r>
            <a:r>
              <a:rPr lang="en-US" dirty="0" smtClean="0"/>
              <a:t> element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odnosi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tre</a:t>
            </a:r>
            <a:r>
              <a:rPr lang="sr-Latn-ME" dirty="0" smtClean="0"/>
              <a:t>ću karakteristiku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 u obrađenom dijelu niza. Zatim ulazimo u dvostruku petlju koja se koristi za brojanje elemenata koji zadovoljavaju dati uslov kao i za ažuriranje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-a. Idemo od kraja i provjeravamo da li postoji element koji zadovoljava navedeni uslov a zatim u drugom uslovu ažuriramo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Predlažemo vam da prođete korak po korak kroz ovu realizaciju i da provjerite rad algoritma i primjenu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-a. Komplikovana realizacija ali nema nijednog elementa složenosti veće od </a:t>
            </a:r>
            <a:r>
              <a:rPr lang="sr-Latn-ME" b="1" i="1" dirty="0" smtClean="0">
                <a:solidFill>
                  <a:srgbClr val="C00000"/>
                </a:solidFill>
              </a:rPr>
              <a:t>O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log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0029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Codeforces 899F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Zadatak je dostupan na:</a:t>
            </a:r>
            <a:r>
              <a:rPr lang="sr-Latn-ME" dirty="0"/>
              <a:t/>
            </a:r>
            <a:br>
              <a:rPr lang="sr-Latn-ME" dirty="0"/>
            </a:br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codeforces.com/problemset/problem/899/F</a:t>
            </a:r>
            <a:endParaRPr lang="sr-Latn-ME" sz="1600" b="1" dirty="0" smtClean="0"/>
          </a:p>
          <a:p>
            <a:r>
              <a:rPr lang="sr-Latn-ME" dirty="0" smtClean="0"/>
              <a:t>Dat je string koji se sastoji od malih i velikih slova Engleske abecede i cifara. Pravi se </a:t>
            </a:r>
            <a:r>
              <a:rPr lang="sr-Latn-ME" b="1" i="1" dirty="0" smtClean="0">
                <a:solidFill>
                  <a:srgbClr val="C00000"/>
                </a:solidFill>
              </a:rPr>
              <a:t>m</a:t>
            </a:r>
            <a:r>
              <a:rPr lang="sr-Latn-ME" dirty="0" smtClean="0"/>
              <a:t> operacija oblika </a:t>
            </a:r>
            <a:r>
              <a:rPr lang="sr-Latn-ME" b="1" i="1" dirty="0" smtClean="0">
                <a:solidFill>
                  <a:srgbClr val="C00000"/>
                </a:solidFill>
              </a:rPr>
              <a:t>l r c</a:t>
            </a:r>
            <a:r>
              <a:rPr lang="sr-Latn-ME" dirty="0" smtClean="0"/>
              <a:t> gdje su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 donji i gornji indeks intervala a </a:t>
            </a:r>
            <a:r>
              <a:rPr lang="sr-Latn-ME" b="1" i="1" dirty="0" smtClean="0">
                <a:solidFill>
                  <a:srgbClr val="C00000"/>
                </a:solidFill>
              </a:rPr>
              <a:t>c</a:t>
            </a:r>
            <a:r>
              <a:rPr lang="sr-Latn-ME" dirty="0" smtClean="0"/>
              <a:t> je karakter u tom intervalu koji se eliminiše. Odrediti string nakon svih operacija.</a:t>
            </a:r>
          </a:p>
          <a:p>
            <a:r>
              <a:rPr lang="sr-Latn-ME" dirty="0" smtClean="0"/>
              <a:t>Postoji mnogo načina da se ovo riješi. Jedan način je da se formiraju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-ovi za svaki mogući karakter </a:t>
            </a:r>
            <a:r>
              <a:rPr lang="sr-Latn-ME" b="1" baseline="-25000" dirty="0" smtClean="0"/>
              <a:t>(ovi karakteri su is ASCII skupa i ne može ih biti više od 255)</a:t>
            </a:r>
            <a:r>
              <a:rPr lang="sr-Latn-ME" dirty="0" smtClean="0"/>
              <a:t> na kojima pamtimo pozicije na kojima se nalazi svaki od karaktera. Ako je naredni upit </a:t>
            </a:r>
            <a:r>
              <a:rPr lang="sr-Latn-ME" b="1" i="1" dirty="0" smtClean="0">
                <a:solidFill>
                  <a:srgbClr val="C00000"/>
                </a:solidFill>
              </a:rPr>
              <a:t>l r c</a:t>
            </a:r>
            <a:r>
              <a:rPr lang="sr-Latn-ME" dirty="0" smtClean="0"/>
              <a:t> treba zapravo da odredimo kojima pozicijama u originalnom stringu odgovaraju aktuelno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. Ovo se može raditi putem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-a ili </a:t>
            </a:r>
            <a:r>
              <a:rPr lang="sr-Latn-ME" b="1" dirty="0" smtClean="0">
                <a:solidFill>
                  <a:srgbClr val="C00000"/>
                </a:solidFill>
              </a:rPr>
              <a:t>segmentnog drveta</a:t>
            </a:r>
            <a:r>
              <a:rPr lang="sr-Latn-ME" dirty="0" smtClean="0"/>
              <a:t> </a:t>
            </a:r>
            <a:r>
              <a:rPr lang="sr-Latn-ME" b="1" baseline="-25000" dirty="0" smtClean="0"/>
              <a:t>(ali i na druge načine)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Kada se odrede pozicije trebamo da iz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-a eliminišemo karaktere (polazeći od donje granice </a:t>
            </a:r>
            <a:r>
              <a:rPr lang="sr-Latn-ME" b="1" dirty="0" smtClean="0">
                <a:solidFill>
                  <a:srgbClr val="C00000"/>
                </a:solidFill>
              </a:rPr>
              <a:t>lower_bound</a:t>
            </a:r>
            <a:r>
              <a:rPr lang="sr-Latn-ME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656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899F - 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9060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&lt;bits/</a:t>
            </a:r>
            <a:r>
              <a:rPr lang="en-US" b="1" dirty="0" err="1">
                <a:solidFill>
                  <a:srgbClr val="0070C0"/>
                </a:solidFill>
              </a:rPr>
              <a:t>stdc</a:t>
            </a:r>
            <a:r>
              <a:rPr lang="en-US" b="1" dirty="0">
                <a:solidFill>
                  <a:srgbClr val="0070C0"/>
                </a:solidFill>
              </a:rPr>
              <a:t>++.h&gt;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const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 = 200005;</a:t>
            </a:r>
          </a:p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n, q, l, r, p;</a:t>
            </a:r>
          </a:p>
          <a:p>
            <a:r>
              <a:rPr lang="en-US" b="1" dirty="0">
                <a:solidFill>
                  <a:srgbClr val="0070C0"/>
                </a:solidFill>
              </a:rPr>
              <a:t>set 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s[256];</a:t>
            </a:r>
          </a:p>
          <a:p>
            <a:r>
              <a:rPr lang="en-US" b="1" dirty="0">
                <a:solidFill>
                  <a:srgbClr val="0070C0"/>
                </a:solidFill>
              </a:rPr>
              <a:t>set &lt;pair&lt;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&gt;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char a[N], c;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[N];</a:t>
            </a:r>
          </a:p>
          <a:p>
            <a:r>
              <a:rPr lang="en-US" b="1" dirty="0">
                <a:solidFill>
                  <a:srgbClr val="0070C0"/>
                </a:solidFill>
              </a:rPr>
              <a:t>set&lt;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&gt;::iterator L,R, it;</a:t>
            </a:r>
          </a:p>
          <a:p>
            <a:r>
              <a:rPr lang="en-US" b="1" dirty="0">
                <a:solidFill>
                  <a:srgbClr val="0070C0"/>
                </a:solidFill>
              </a:rPr>
              <a:t>set&lt;pair&lt;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&gt; &gt;::iterator </a:t>
            </a:r>
            <a:r>
              <a:rPr lang="en-US" b="1" dirty="0" err="1">
                <a:solidFill>
                  <a:srgbClr val="0070C0"/>
                </a:solidFill>
              </a:rPr>
              <a:t>pt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add(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p,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v) 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</a:t>
            </a:r>
            <a:r>
              <a:rPr lang="en-US" b="1" dirty="0">
                <a:solidFill>
                  <a:srgbClr val="0070C0"/>
                </a:solidFill>
              </a:rPr>
              <a:t>(; </a:t>
            </a:r>
            <a:r>
              <a:rPr lang="en-US" b="1" dirty="0" smtClean="0">
                <a:solidFill>
                  <a:srgbClr val="0070C0"/>
                </a:solidFill>
              </a:rPr>
              <a:t>p&lt;= </a:t>
            </a:r>
            <a:r>
              <a:rPr lang="en-US" b="1" dirty="0" err="1" smtClean="0">
                <a:solidFill>
                  <a:srgbClr val="0070C0"/>
                </a:solidFill>
              </a:rPr>
              <a:t>n;p</a:t>
            </a:r>
            <a:r>
              <a:rPr lang="en-US" b="1" dirty="0" smtClean="0">
                <a:solidFill>
                  <a:srgbClr val="0070C0"/>
                </a:solidFill>
              </a:rPr>
              <a:t>+=p&amp;-</a:t>
            </a:r>
            <a:r>
              <a:rPr lang="en-US" b="1" dirty="0">
                <a:solidFill>
                  <a:srgbClr val="0070C0"/>
                </a:solidFill>
              </a:rPr>
              <a:t>p) 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[p] += v;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getsum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index){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sum=0;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while(index&gt;0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sum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st</a:t>
            </a:r>
            <a:r>
              <a:rPr lang="en-US" b="1" dirty="0">
                <a:solidFill>
                  <a:srgbClr val="0070C0"/>
                </a:solidFill>
              </a:rPr>
              <a:t>[index];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index-</a:t>
            </a:r>
            <a:r>
              <a:rPr lang="en-US" b="1" dirty="0">
                <a:solidFill>
                  <a:srgbClr val="0070C0"/>
                </a:solidFill>
              </a:rPr>
              <a:t>=index&amp;(-index);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sum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86200" y="948690"/>
            <a:ext cx="52578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 {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&gt;&gt;n&gt;&gt;q;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&gt;&gt;(a+1);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= 1;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&lt;= n; ++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 s[a[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]].insert(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while(q-</a:t>
            </a:r>
            <a:r>
              <a:rPr lang="en-US" b="1" dirty="0">
                <a:solidFill>
                  <a:srgbClr val="0070C0"/>
                </a:solidFill>
              </a:rPr>
              <a:t>-)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&gt;&gt;l&gt;&gt;r&gt;&gt;c;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p=c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l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 smtClean="0">
                <a:solidFill>
                  <a:srgbClr val="0070C0"/>
                </a:solidFill>
              </a:rPr>
              <a:t>getsum</a:t>
            </a:r>
            <a:r>
              <a:rPr lang="en-US" b="1" dirty="0" smtClean="0">
                <a:solidFill>
                  <a:srgbClr val="0070C0"/>
                </a:solidFill>
              </a:rPr>
              <a:t>(l)</a:t>
            </a:r>
            <a:r>
              <a:rPr lang="sr-Latn-ME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r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getsum</a:t>
            </a:r>
            <a:r>
              <a:rPr lang="en-US" b="1" dirty="0">
                <a:solidFill>
                  <a:srgbClr val="0070C0"/>
                </a:solidFill>
              </a:rPr>
              <a:t>(r);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L=</a:t>
            </a:r>
            <a:r>
              <a:rPr lang="en-US" b="1" dirty="0" err="1" smtClean="0">
                <a:solidFill>
                  <a:srgbClr val="0070C0"/>
                </a:solidFill>
              </a:rPr>
              <a:t>lower_bound</a:t>
            </a:r>
            <a:r>
              <a:rPr lang="en-US" b="1" dirty="0" smtClean="0">
                <a:solidFill>
                  <a:srgbClr val="0070C0"/>
                </a:solidFill>
              </a:rPr>
              <a:t>(s[p</a:t>
            </a:r>
            <a:r>
              <a:rPr lang="en-US" b="1" dirty="0">
                <a:solidFill>
                  <a:srgbClr val="0070C0"/>
                </a:solidFill>
              </a:rPr>
              <a:t>].begin(), s[p].end(), l);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R=</a:t>
            </a:r>
            <a:r>
              <a:rPr lang="en-US" b="1" dirty="0" err="1" smtClean="0">
                <a:solidFill>
                  <a:srgbClr val="0070C0"/>
                </a:solidFill>
              </a:rPr>
              <a:t>upper_bound</a:t>
            </a:r>
            <a:r>
              <a:rPr lang="en-US" b="1" dirty="0" smtClean="0">
                <a:solidFill>
                  <a:srgbClr val="0070C0"/>
                </a:solidFill>
              </a:rPr>
              <a:t>(s[p</a:t>
            </a:r>
            <a:r>
              <a:rPr lang="en-US" b="1" dirty="0">
                <a:solidFill>
                  <a:srgbClr val="0070C0"/>
                </a:solidFill>
              </a:rPr>
              <a:t>].begin(), s[p].end(), r);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for(it </a:t>
            </a:r>
            <a:r>
              <a:rPr lang="en-US" b="1" dirty="0">
                <a:solidFill>
                  <a:srgbClr val="0070C0"/>
                </a:solidFill>
              </a:rPr>
              <a:t>= L; it != R; ++it) add(*it, 1);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s[p</a:t>
            </a:r>
            <a:r>
              <a:rPr lang="en-US" b="1" dirty="0">
                <a:solidFill>
                  <a:srgbClr val="0070C0"/>
                </a:solidFill>
              </a:rPr>
              <a:t>].erase(L, R);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i = 0; i &lt; </a:t>
            </a:r>
            <a:r>
              <a:rPr lang="en-US" b="1" dirty="0" smtClean="0">
                <a:solidFill>
                  <a:srgbClr val="0070C0"/>
                </a:solidFill>
              </a:rPr>
              <a:t>256; </a:t>
            </a:r>
            <a:r>
              <a:rPr lang="en-US" b="1" dirty="0">
                <a:solidFill>
                  <a:srgbClr val="0070C0"/>
                </a:solidFill>
              </a:rPr>
              <a:t>++i) 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for(it </a:t>
            </a:r>
            <a:r>
              <a:rPr lang="en-US" b="1" dirty="0">
                <a:solidFill>
                  <a:srgbClr val="0070C0"/>
                </a:solidFill>
              </a:rPr>
              <a:t>= s[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].begin(); it != s[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].end(); ++it)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</a:rPr>
              <a:t>ans.insert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make_pair</a:t>
            </a:r>
            <a:r>
              <a:rPr lang="en-US" b="1" dirty="0">
                <a:solidFill>
                  <a:srgbClr val="0070C0"/>
                </a:solidFill>
              </a:rPr>
              <a:t>(*it,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pt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= </a:t>
            </a:r>
            <a:r>
              <a:rPr lang="en-US" b="1" dirty="0" err="1">
                <a:solidFill>
                  <a:srgbClr val="0070C0"/>
                </a:solidFill>
              </a:rPr>
              <a:t>ans.begin</a:t>
            </a:r>
            <a:r>
              <a:rPr lang="en-US" b="1" dirty="0">
                <a:solidFill>
                  <a:srgbClr val="0070C0"/>
                </a:solidFill>
              </a:rPr>
              <a:t>(); </a:t>
            </a:r>
            <a:r>
              <a:rPr lang="en-US" b="1" dirty="0" err="1">
                <a:solidFill>
                  <a:srgbClr val="0070C0"/>
                </a:solidFill>
              </a:rPr>
              <a:t>pt</a:t>
            </a:r>
            <a:r>
              <a:rPr lang="en-US" b="1" dirty="0">
                <a:solidFill>
                  <a:srgbClr val="0070C0"/>
                </a:solidFill>
              </a:rPr>
              <a:t> != </a:t>
            </a:r>
            <a:r>
              <a:rPr lang="en-US" b="1" dirty="0" err="1">
                <a:solidFill>
                  <a:srgbClr val="0070C0"/>
                </a:solidFill>
              </a:rPr>
              <a:t>ans.end</a:t>
            </a:r>
            <a:r>
              <a:rPr lang="en-US" b="1" dirty="0">
                <a:solidFill>
                  <a:srgbClr val="0070C0"/>
                </a:solidFill>
              </a:rPr>
              <a:t>(); ++</a:t>
            </a:r>
            <a:r>
              <a:rPr lang="en-US" b="1" dirty="0" err="1">
                <a:solidFill>
                  <a:srgbClr val="0070C0"/>
                </a:solidFill>
              </a:rPr>
              <a:t>pt</a:t>
            </a:r>
            <a:r>
              <a:rPr lang="en-US" b="1" dirty="0">
                <a:solidFill>
                  <a:srgbClr val="0070C0"/>
                </a:solidFill>
              </a:rPr>
              <a:t>)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&lt;&lt;(char)(</a:t>
            </a:r>
            <a:r>
              <a:rPr lang="en-US" b="1" dirty="0" err="1">
                <a:solidFill>
                  <a:srgbClr val="0070C0"/>
                </a:solidFill>
              </a:rPr>
              <a:t>pt</a:t>
            </a:r>
            <a:r>
              <a:rPr lang="en-US" b="1" dirty="0">
                <a:solidFill>
                  <a:srgbClr val="0070C0"/>
                </a:solidFill>
              </a:rPr>
              <a:t>-&gt;second);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0;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810000" y="1066800"/>
            <a:ext cx="0" cy="57912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4434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899F - tumačenje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Latn-ME" dirty="0" smtClean="0"/>
              <a:t>Program je u osnovi preuzet od „klinaca“ koji se bave kompetitivnim programiranjem pa posjeduje mnoge neprijatnosti u smislu koncepata koji se ne uklapaju u dobru programsku praksu.</a:t>
            </a:r>
          </a:p>
          <a:p>
            <a:r>
              <a:rPr lang="sr-Latn-ME" dirty="0" smtClean="0"/>
              <a:t>Jedan od tih elemenata je korišćenje globalnih promjenljivih kao i suštinski prenos argumenata prema funkcijama putem tih promjenljivih </a:t>
            </a:r>
            <a:r>
              <a:rPr lang="sr-Latn-ME" b="1" baseline="-25000" dirty="0" smtClean="0"/>
              <a:t>(suštinski u obje funkcije je prenesen </a:t>
            </a:r>
            <a:r>
              <a:rPr lang="sr-Latn-ME" b="1" baseline="-25000" dirty="0" smtClean="0">
                <a:solidFill>
                  <a:srgbClr val="C00000"/>
                </a:solidFill>
              </a:rPr>
              <a:t>BIT</a:t>
            </a:r>
            <a:r>
              <a:rPr lang="sr-Latn-ME" b="1" baseline="-25000" dirty="0" smtClean="0"/>
              <a:t> koji je inicijalizovan na 0 kao globalna promjenljiva)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U isti dio priče uklapa se alokacija maksimalne moguće memorije.</a:t>
            </a:r>
          </a:p>
          <a:p>
            <a:r>
              <a:rPr lang="sr-Latn-ME" dirty="0" smtClean="0"/>
              <a:t>Ipak sam dobrim dijelom kod pretresao da bi se prilagodio načinu rada na koji smo mi učili.</a:t>
            </a:r>
          </a:p>
          <a:p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 je inicijalizovan na sve vrijednosti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. Funkcija </a:t>
            </a:r>
            <a:r>
              <a:rPr lang="sr-Latn-ME" b="1" dirty="0" smtClean="0">
                <a:solidFill>
                  <a:srgbClr val="0070C0"/>
                </a:solidFill>
              </a:rPr>
              <a:t>add</a:t>
            </a:r>
            <a:r>
              <a:rPr lang="sr-Latn-ME" dirty="0" smtClean="0"/>
              <a:t> ažurira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 a </a:t>
            </a:r>
            <a:r>
              <a:rPr lang="sr-Latn-ME" b="1" dirty="0" smtClean="0">
                <a:solidFill>
                  <a:srgbClr val="0070C0"/>
                </a:solidFill>
              </a:rPr>
              <a:t>get</a:t>
            </a:r>
            <a:r>
              <a:rPr lang="sr-Latn-ME" dirty="0" smtClean="0"/>
              <a:t> uzima vrijednosti sa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-a.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2225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899F – Tumačenje - kraj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r>
              <a:rPr lang="sr-Latn-ME" dirty="0" smtClean="0"/>
              <a:t>U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-ove koji odgovaraju karakterima dodajemo pozicije karakteta.</a:t>
            </a:r>
          </a:p>
          <a:p>
            <a:r>
              <a:rPr lang="sr-Latn-ME" dirty="0" smtClean="0"/>
              <a:t>Kada učitamo </a:t>
            </a:r>
            <a:r>
              <a:rPr lang="sr-Latn-ME" b="1" i="1" dirty="0" smtClean="0">
                <a:solidFill>
                  <a:srgbClr val="0070C0"/>
                </a:solidFill>
              </a:rPr>
              <a:t>l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0070C0"/>
                </a:solidFill>
              </a:rPr>
              <a:t>r</a:t>
            </a:r>
            <a:r>
              <a:rPr lang="sr-Latn-ME" dirty="0" smtClean="0"/>
              <a:t> to su vrijednosti iz izmjenjenog stringa pa sa </a:t>
            </a:r>
            <a:r>
              <a:rPr lang="sr-Latn-ME" b="1" dirty="0" smtClean="0">
                <a:solidFill>
                  <a:srgbClr val="0070C0"/>
                </a:solidFill>
              </a:rPr>
              <a:t>getsum</a:t>
            </a:r>
            <a:r>
              <a:rPr lang="sr-Latn-ME" dirty="0" smtClean="0"/>
              <a:t> mi nadodajemo brojeve da bi dobili vrijednosti iz polaznog stringa </a:t>
            </a:r>
            <a:r>
              <a:rPr lang="sr-Latn-ME" b="1" baseline="-25000" dirty="0" smtClean="0"/>
              <a:t>(na početku se ništa ne nadodaje)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Preko </a:t>
            </a:r>
            <a:r>
              <a:rPr lang="sr-Latn-ME" b="1" dirty="0" smtClean="0">
                <a:solidFill>
                  <a:srgbClr val="0070C0"/>
                </a:solidFill>
              </a:rPr>
              <a:t>lower_bound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0070C0"/>
                </a:solidFill>
              </a:rPr>
              <a:t>upper_bound</a:t>
            </a:r>
            <a:r>
              <a:rPr lang="sr-Latn-ME" dirty="0" smtClean="0"/>
              <a:t> tražimo iteratore na pozicije početka odgovarajućeg seta gdje se nalaze naši karakter </a:t>
            </a:r>
            <a:r>
              <a:rPr lang="sr-Latn-ME" b="1" baseline="-25000" dirty="0" smtClean="0"/>
              <a:t>(treći argumenti ne mogu biti prevaziđeni, ne može biti manje od </a:t>
            </a:r>
            <a:r>
              <a:rPr lang="sr-Latn-ME" b="1" i="1" baseline="-25000" dirty="0" smtClean="0">
                <a:solidFill>
                  <a:srgbClr val="0070C0"/>
                </a:solidFill>
              </a:rPr>
              <a:t>l</a:t>
            </a:r>
            <a:r>
              <a:rPr lang="sr-Latn-ME" b="1" baseline="-25000" dirty="0" smtClean="0"/>
              <a:t> i veće od </a:t>
            </a:r>
            <a:r>
              <a:rPr lang="sr-Latn-ME" b="1" i="1" baseline="-25000" dirty="0" smtClean="0">
                <a:solidFill>
                  <a:srgbClr val="0070C0"/>
                </a:solidFill>
              </a:rPr>
              <a:t>r</a:t>
            </a:r>
            <a:r>
              <a:rPr lang="sr-Latn-ME" b="1" baseline="-25000" dirty="0" smtClean="0"/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Prolazimo kroz sve te vrijednosti i na mjestima odgovarajućih indeksa uvećavamo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. Dakle, sada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 daje kumulativne sume broja eliminisanih karaktera do i uključujući navedeni indeks!</a:t>
            </a:r>
          </a:p>
          <a:p>
            <a:r>
              <a:rPr lang="sr-Latn-ME" dirty="0" smtClean="0"/>
              <a:t>Sa </a:t>
            </a:r>
            <a:r>
              <a:rPr lang="sr-Latn-ME" b="1" dirty="0" smtClean="0">
                <a:solidFill>
                  <a:srgbClr val="0070C0"/>
                </a:solidFill>
              </a:rPr>
              <a:t>erase</a:t>
            </a:r>
            <a:r>
              <a:rPr lang="sr-Latn-ME" dirty="0" smtClean="0"/>
              <a:t> brišemo elemente sa </a:t>
            </a:r>
            <a:r>
              <a:rPr lang="sr-Latn-ME" b="1" dirty="0" smtClean="0">
                <a:solidFill>
                  <a:srgbClr val="C00000"/>
                </a:solidFill>
              </a:rPr>
              <a:t>set</a:t>
            </a:r>
            <a:r>
              <a:rPr lang="sr-Latn-ME" dirty="0" smtClean="0"/>
              <a:t>-a.</a:t>
            </a:r>
          </a:p>
          <a:p>
            <a:r>
              <a:rPr lang="sr-Latn-ME" dirty="0" smtClean="0"/>
              <a:t>Ostatak programa je kozmetički pa ga protumačite sami.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6300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IOI 2019 Aranžiranje cipela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r>
              <a:rPr lang="sr-Latn-ME" dirty="0" smtClean="0"/>
              <a:t>Međunarodna olimpijada iz informatike se obično održava u dva dana kada se rješavaju po tri problema. Prvi problem prvog dana je obično i najlakši. Ovdje ćemo pogledati problem iz 2019 prvi zadatak sa uređenjem cipela. Tekst zadatka se može naći na:</a:t>
            </a:r>
          </a:p>
          <a:p>
            <a:r>
              <a:rPr lang="sr-Latn-ME" sz="1600" b="1" dirty="0">
                <a:hlinkClick r:id="rId2"/>
              </a:rPr>
              <a:t>https://</a:t>
            </a:r>
            <a:r>
              <a:rPr lang="sr-Latn-ME" sz="1600" b="1" dirty="0" smtClean="0">
                <a:hlinkClick r:id="rId2"/>
              </a:rPr>
              <a:t>ioinformatics.org/files/ioi2019problem1.pdf</a:t>
            </a:r>
            <a:r>
              <a:rPr lang="sr-Latn-ME" sz="1600" b="1" dirty="0" smtClean="0"/>
              <a:t> </a:t>
            </a:r>
            <a:endParaRPr lang="sr-Latn-ME" sz="1600" b="1" dirty="0"/>
          </a:p>
          <a:p>
            <a:r>
              <a:rPr lang="sr-Latn-ME" dirty="0" smtClean="0"/>
              <a:t>Dat je niz cijelih brojeva </a:t>
            </a:r>
            <a:r>
              <a:rPr lang="sr-Latn-ME" b="1" baseline="-25000" dirty="0" smtClean="0"/>
              <a:t>(naziva se cipelama)</a:t>
            </a:r>
            <a:r>
              <a:rPr lang="sr-Latn-ME" dirty="0" smtClean="0"/>
              <a:t>. Lijeve cipele imaju vrijednost sa negativnim predznakom dok desne imaju istu vrijednost sa pozitivnim predznakom. Može biti više parova cipela istog broja. Nema neuparenih cipela. U jednom potezu možemo zamjeniti dvije susjedne cipele. Cilj je da u najmanjem broju poteza (taj broj nas interesuje) dovedemo niz u ispravan redosljed tako da su parovi cipela jedan pored drugoga i to tako da prvo ide lijeva pa desna cipela.</a:t>
            </a:r>
          </a:p>
          <a:p>
            <a:r>
              <a:rPr lang="sr-Latn-ME" dirty="0" smtClean="0"/>
              <a:t>Može se pokazati da se minimalan broj dobija postupkom kojim se prvo prvi par podesi na pravu poziciju.</a:t>
            </a:r>
          </a:p>
        </p:txBody>
      </p:sp>
    </p:spTree>
    <p:extLst>
      <p:ext uri="{BB962C8B-B14F-4D97-AF65-F5344CB8AC3E}">
        <p14:creationId xmlns:p14="http://schemas.microsoft.com/office/powerpoint/2010/main" val="14337773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Objašnjenje rješenja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562600"/>
          </a:xfrm>
        </p:spPr>
        <p:txBody>
          <a:bodyPr/>
          <a:lstStyle/>
          <a:p>
            <a:r>
              <a:rPr lang="sr-Latn-ME" dirty="0" smtClean="0"/>
              <a:t>Kao što smo rekli prvi par dovedemo u ispravan položaj koji će pomjeriti pojedine elemente u ostatku niza. Problem se dalje rješava iterativno postavljanjem drugog para na ispravnu poziciju.</a:t>
            </a:r>
          </a:p>
          <a:p>
            <a:r>
              <a:rPr lang="sr-Latn-ME" dirty="0" smtClean="0"/>
              <a:t>Jedini način da se ovo riješi je da se ne pomjeraju parovi već da se na osnovu pozicija odredi broj poteza a kako se nakon svakog poteza pomjeraju pojedini elementi putem </a:t>
            </a:r>
            <a:r>
              <a:rPr lang="sr-Latn-ME" b="1" dirty="0" smtClean="0">
                <a:solidFill>
                  <a:srgbClr val="C00000"/>
                </a:solidFill>
              </a:rPr>
              <a:t>BIT</a:t>
            </a:r>
            <a:r>
              <a:rPr lang="sr-Latn-ME" dirty="0" smtClean="0"/>
              <a:t>-a na sličan način kao u prethodnom primjeru </a:t>
            </a:r>
            <a:r>
              <a:rPr lang="sr-Latn-ME" b="1" baseline="-25000" dirty="0" smtClean="0"/>
              <a:t>(alternativno </a:t>
            </a:r>
            <a:r>
              <a:rPr lang="sr-Latn-ME" b="1" baseline="-25000" dirty="0" smtClean="0">
                <a:solidFill>
                  <a:srgbClr val="C00000"/>
                </a:solidFill>
              </a:rPr>
              <a:t>segmentnog drveta</a:t>
            </a:r>
            <a:r>
              <a:rPr lang="sr-Latn-ME" b="1" baseline="-25000" dirty="0" smtClean="0"/>
              <a:t>)</a:t>
            </a:r>
            <a:r>
              <a:rPr lang="sr-Latn-ME" dirty="0" smtClean="0"/>
              <a:t> moramo da saznamo ovdje aktuelne pozicije cipela </a:t>
            </a:r>
            <a:r>
              <a:rPr lang="sr-Latn-ME" b="1" baseline="-25000" dirty="0" smtClean="0"/>
              <a:t>(za razliku od prethodnog primjera gdje su nam trebale polazne pozicije cipela)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U prilogu je moguće rješenje ovoga algoritma ali i dalje ne garantujemo da je složenost onakva da bi rješenje zavrijedilo 100 poena pa je na kolege studenti mogu da ga testiraju i eventualno unaprijede ovaj algoritam.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049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Segmentno</a:t>
            </a:r>
            <a:r>
              <a:rPr lang="en-US" dirty="0" smtClean="0"/>
              <a:t> </a:t>
            </a:r>
            <a:r>
              <a:rPr lang="en-US" dirty="0" err="1" smtClean="0"/>
              <a:t>drvo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en-US" dirty="0" smtClean="0"/>
              <a:t>U</a:t>
            </a:r>
            <a:r>
              <a:rPr lang="sr-Latn-ME" dirty="0" smtClean="0"/>
              <a:t> </a:t>
            </a:r>
            <a:r>
              <a:rPr lang="sr-Latn-ME" dirty="0"/>
              <a:t>programiranju vjerovatno </a:t>
            </a:r>
            <a:r>
              <a:rPr lang="sr-Latn-ME" dirty="0" smtClean="0"/>
              <a:t>nema</a:t>
            </a:r>
            <a:r>
              <a:rPr lang="en-US" dirty="0" smtClean="0"/>
              <a:t> du</a:t>
            </a:r>
            <a:r>
              <a:rPr lang="sr-Latn-ME" dirty="0" smtClean="0"/>
              <a:t>že</a:t>
            </a:r>
            <a:r>
              <a:rPr lang="en-US" dirty="0" smtClean="0"/>
              <a:t> </a:t>
            </a:r>
            <a:r>
              <a:rPr lang="en-US" dirty="0" err="1" smtClean="0"/>
              <a:t>teorijske</a:t>
            </a:r>
            <a:r>
              <a:rPr lang="sr-Latn-ME" dirty="0" smtClean="0"/>
              <a:t> priče nit kraće realizacije od </a:t>
            </a:r>
            <a:r>
              <a:rPr lang="sr-Latn-ME" b="1" i="1" dirty="0" smtClean="0">
                <a:solidFill>
                  <a:srgbClr val="C00000"/>
                </a:solidFill>
              </a:rPr>
              <a:t>BitTree</a:t>
            </a:r>
            <a:r>
              <a:rPr lang="sr-Latn-ME" dirty="0" smtClean="0"/>
              <a:t>-a.</a:t>
            </a:r>
          </a:p>
          <a:p>
            <a:r>
              <a:rPr lang="sr-Latn-ME" b="1" u="sng" dirty="0" smtClean="0">
                <a:solidFill>
                  <a:srgbClr val="C00000"/>
                </a:solidFill>
              </a:rPr>
              <a:t>Segmentno drvo</a:t>
            </a:r>
            <a:r>
              <a:rPr lang="sr-Latn-ME" dirty="0" smtClean="0"/>
              <a:t> je moćna alternativa koja se može primjeniti za iste ili slične stvari kao </a:t>
            </a:r>
            <a:r>
              <a:rPr lang="sr-Latn-ME" b="1" i="1" dirty="0" smtClean="0">
                <a:solidFill>
                  <a:srgbClr val="C00000"/>
                </a:solidFill>
              </a:rPr>
              <a:t>BitTree</a:t>
            </a:r>
            <a:r>
              <a:rPr lang="sr-Latn-ME" dirty="0" smtClean="0"/>
              <a:t>.</a:t>
            </a:r>
            <a:endParaRPr lang="en-US" dirty="0" smtClean="0"/>
          </a:p>
          <a:p>
            <a:r>
              <a:rPr lang="en-US" dirty="0" err="1" smtClean="0"/>
              <a:t>Uzmimo</a:t>
            </a:r>
            <a:r>
              <a:rPr lang="en-US" dirty="0" smtClean="0"/>
              <a:t> </a:t>
            </a:r>
            <a:r>
              <a:rPr lang="en-US" dirty="0" err="1" smtClean="0"/>
              <a:t>isti</a:t>
            </a:r>
            <a:r>
              <a:rPr lang="en-US" dirty="0" smtClean="0"/>
              <a:t> problem </a:t>
            </a:r>
            <a:r>
              <a:rPr lang="en-US" dirty="0" err="1" smtClean="0"/>
              <a:t>koga</a:t>
            </a:r>
            <a:r>
              <a:rPr lang="en-US" dirty="0" smtClean="0"/>
              <a:t> </a:t>
            </a:r>
            <a:r>
              <a:rPr lang="en-US" dirty="0" err="1" smtClean="0"/>
              <a:t>smo</a:t>
            </a:r>
            <a:r>
              <a:rPr lang="en-US" dirty="0" smtClean="0"/>
              <a:t> </a:t>
            </a:r>
            <a:r>
              <a:rPr lang="en-US" dirty="0" err="1" smtClean="0"/>
              <a:t>posmatrali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b="1" i="1" dirty="0" err="1" smtClean="0">
                <a:solidFill>
                  <a:srgbClr val="C00000"/>
                </a:solidFill>
              </a:rPr>
              <a:t>BitTree</a:t>
            </a:r>
            <a:r>
              <a:rPr lang="en-US" dirty="0" smtClean="0"/>
              <a:t>-a.</a:t>
            </a:r>
          </a:p>
          <a:p>
            <a:r>
              <a:rPr lang="sr-Latn-ME" dirty="0" smtClean="0"/>
              <a:t>Želimo da odredimo sumu elemenata niza u granicama indeksa od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 sa složenošću </a:t>
            </a:r>
            <a:r>
              <a:rPr lang="sr-Latn-ME" b="1" dirty="0" smtClean="0">
                <a:solidFill>
                  <a:srgbClr val="C00000"/>
                </a:solidFill>
              </a:rPr>
              <a:t>O(log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 i da ažuriramo elemente niza sa složenošću </a:t>
            </a:r>
            <a:r>
              <a:rPr lang="sr-Latn-ME" b="1" dirty="0">
                <a:solidFill>
                  <a:srgbClr val="C00000"/>
                </a:solidFill>
              </a:rPr>
              <a:t>O(log</a:t>
            </a:r>
            <a:r>
              <a:rPr lang="sr-Latn-ME" b="1" i="1" dirty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Reprezenacija segmentnog drveta:</a:t>
            </a:r>
          </a:p>
          <a:p>
            <a:pPr lvl="1"/>
            <a:r>
              <a:rPr lang="sr-Latn-ME" dirty="0" smtClean="0"/>
              <a:t>Elementi polaznog niza su postavljeni u listovim drveta.</a:t>
            </a:r>
          </a:p>
          <a:p>
            <a:pPr lvl="1"/>
            <a:r>
              <a:rPr lang="sr-Latn-ME" dirty="0" smtClean="0"/>
              <a:t>Svaki unutrašnji čvor predstavlja spajanje njegovih sinova. Ovo spajanje može da se obavlja na različite načine a kod problema sumiranja je prosto suma podataka upisanih u potomcima.</a:t>
            </a:r>
          </a:p>
          <a:p>
            <a:r>
              <a:rPr lang="sr-Latn-ME" b="1" u="sng" dirty="0" smtClean="0"/>
              <a:t>Segmenentno drvo se memorijski ne predstavlja kao drvo već kao niz</a:t>
            </a:r>
            <a:r>
              <a:rPr lang="sr-Latn-ME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954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143000"/>
            <a:ext cx="51054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&lt;map&gt;</a:t>
            </a: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getsum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index){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index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sum=0;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while(index&gt;0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sum</a:t>
            </a:r>
            <a:r>
              <a:rPr lang="en-US" b="1" dirty="0">
                <a:solidFill>
                  <a:srgbClr val="0070C0"/>
                </a:solidFill>
              </a:rPr>
              <a:t>+=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[index];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index-</a:t>
            </a:r>
            <a:r>
              <a:rPr lang="en-US" b="1" dirty="0">
                <a:solidFill>
                  <a:srgbClr val="0070C0"/>
                </a:solidFill>
              </a:rPr>
              <a:t>=index&amp;(-index);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sum;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update(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[],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index,int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val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index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while(index</a:t>
            </a:r>
            <a:r>
              <a:rPr lang="en-US" b="1" dirty="0">
                <a:solidFill>
                  <a:srgbClr val="0070C0"/>
                </a:solidFill>
              </a:rPr>
              <a:t>&lt;=n){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bitree</a:t>
            </a:r>
            <a:r>
              <a:rPr lang="en-US" b="1" dirty="0" smtClean="0">
                <a:solidFill>
                  <a:srgbClr val="0070C0"/>
                </a:solidFill>
              </a:rPr>
              <a:t>[index</a:t>
            </a:r>
            <a:r>
              <a:rPr lang="en-US" b="1" dirty="0">
                <a:solidFill>
                  <a:srgbClr val="0070C0"/>
                </a:solidFill>
              </a:rPr>
              <a:t>]+=</a:t>
            </a:r>
            <a:r>
              <a:rPr lang="en-US" b="1" dirty="0" err="1">
                <a:solidFill>
                  <a:srgbClr val="0070C0"/>
                </a:solidFill>
              </a:rPr>
              <a:t>val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index</a:t>
            </a:r>
            <a:r>
              <a:rPr lang="en-US" b="1" dirty="0">
                <a:solidFill>
                  <a:srgbClr val="0070C0"/>
                </a:solidFill>
              </a:rPr>
              <a:t>+=index&amp;(-index);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5" name="Rectangle 4"/>
          <p:cNvSpPr/>
          <p:nvPr/>
        </p:nvSpPr>
        <p:spPr>
          <a:xfrm>
            <a:off x="4953000" y="381000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main(){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&gt;&gt;n;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[2*n+1];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=0;i&lt;=2*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</a:t>
            </a:r>
            <a:r>
              <a:rPr lang="en-US" b="1" dirty="0" err="1">
                <a:solidFill>
                  <a:srgbClr val="0070C0"/>
                </a:solidFill>
              </a:rPr>
              <a:t>bitree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S[2*n];</a:t>
            </a:r>
          </a:p>
          <a:p>
            <a:r>
              <a:rPr lang="en-US" b="1" dirty="0">
                <a:solidFill>
                  <a:srgbClr val="0070C0"/>
                </a:solidFill>
              </a:rPr>
              <a:t>long </a:t>
            </a:r>
            <a:r>
              <a:rPr lang="en-US" b="1" dirty="0" err="1">
                <a:solidFill>
                  <a:srgbClr val="0070C0"/>
                </a:solidFill>
              </a:rPr>
              <a:t>long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=0;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multimap</a:t>
            </a:r>
            <a:r>
              <a:rPr lang="en-US" b="1" dirty="0">
                <a:solidFill>
                  <a:srgbClr val="0070C0"/>
                </a:solidFill>
              </a:rPr>
              <a:t> &lt;</a:t>
            </a:r>
            <a:r>
              <a:rPr lang="en-US" b="1" dirty="0" err="1">
                <a:solidFill>
                  <a:srgbClr val="0070C0"/>
                </a:solidFill>
              </a:rPr>
              <a:t>int,int</a:t>
            </a:r>
            <a:r>
              <a:rPr lang="en-US" b="1" dirty="0">
                <a:solidFill>
                  <a:srgbClr val="0070C0"/>
                </a:solidFill>
              </a:rPr>
              <a:t>&gt; mii;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x,y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multimap</a:t>
            </a:r>
            <a:r>
              <a:rPr lang="en-US" b="1" dirty="0">
                <a:solidFill>
                  <a:srgbClr val="0070C0"/>
                </a:solidFill>
              </a:rPr>
              <a:t>&lt;</a:t>
            </a:r>
            <a:r>
              <a:rPr lang="en-US" b="1" dirty="0" err="1">
                <a:solidFill>
                  <a:srgbClr val="0070C0"/>
                </a:solidFill>
              </a:rPr>
              <a:t>int,int</a:t>
            </a:r>
            <a:r>
              <a:rPr lang="en-US" b="1" dirty="0">
                <a:solidFill>
                  <a:srgbClr val="0070C0"/>
                </a:solidFill>
              </a:rPr>
              <a:t>&gt;:: iterator </a:t>
            </a:r>
            <a:r>
              <a:rPr lang="en-US" b="1" dirty="0" err="1">
                <a:solidFill>
                  <a:srgbClr val="0070C0"/>
                </a:solidFill>
              </a:rPr>
              <a:t>it,itr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for(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=0;i&lt;2*</a:t>
            </a:r>
            <a:r>
              <a:rPr lang="en-US" b="1" dirty="0" err="1">
                <a:solidFill>
                  <a:srgbClr val="0070C0"/>
                </a:solidFill>
              </a:rPr>
              <a:t>n;i</a:t>
            </a:r>
            <a:r>
              <a:rPr lang="en-US" b="1" dirty="0">
                <a:solidFill>
                  <a:srgbClr val="0070C0"/>
                </a:solidFill>
              </a:rPr>
              <a:t>++)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cin</a:t>
            </a:r>
            <a:r>
              <a:rPr lang="en-US" b="1" dirty="0">
                <a:solidFill>
                  <a:srgbClr val="0070C0"/>
                </a:solidFill>
              </a:rPr>
              <a:t>&gt;&gt;S[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mii.insert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make_pair</a:t>
            </a:r>
            <a:r>
              <a:rPr lang="en-US" b="1" dirty="0" smtClean="0">
                <a:solidFill>
                  <a:srgbClr val="0070C0"/>
                </a:solidFill>
              </a:rPr>
              <a:t>(S[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],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));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broj</a:t>
            </a:r>
            <a:r>
              <a:rPr lang="en-US" b="1" dirty="0">
                <a:solidFill>
                  <a:srgbClr val="0070C0"/>
                </a:solidFill>
              </a:rPr>
              <a:t>=2*</a:t>
            </a:r>
            <a:r>
              <a:rPr lang="en-US" b="1" dirty="0" err="1">
                <a:solidFill>
                  <a:srgbClr val="0070C0"/>
                </a:solidFill>
              </a:rPr>
              <a:t>n,i</a:t>
            </a:r>
            <a:r>
              <a:rPr lang="en-US" b="1" dirty="0">
                <a:solidFill>
                  <a:srgbClr val="0070C0"/>
                </a:solidFill>
              </a:rPr>
              <a:t>=0,j;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while(</a:t>
            </a:r>
            <a:r>
              <a:rPr lang="en-US" b="1" dirty="0" err="1" smtClean="0">
                <a:solidFill>
                  <a:srgbClr val="0070C0"/>
                </a:solidFill>
              </a:rPr>
              <a:t>broj</a:t>
            </a:r>
            <a:r>
              <a:rPr lang="en-US" b="1" dirty="0" smtClean="0">
                <a:solidFill>
                  <a:srgbClr val="0070C0"/>
                </a:solidFill>
              </a:rPr>
              <a:t>&gt;0</a:t>
            </a:r>
            <a:r>
              <a:rPr lang="en-US" b="1" dirty="0">
                <a:solidFill>
                  <a:srgbClr val="0070C0"/>
                </a:solidFill>
              </a:rPr>
              <a:t>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</a:t>
            </a:r>
            <a:r>
              <a:rPr lang="en-US" b="1" dirty="0" smtClean="0">
                <a:solidFill>
                  <a:srgbClr val="0070C0"/>
                </a:solidFill>
              </a:rPr>
              <a:t>if(S[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]!=0) 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it=</a:t>
            </a:r>
            <a:r>
              <a:rPr lang="en-US" b="1" dirty="0" err="1" smtClean="0">
                <a:solidFill>
                  <a:srgbClr val="0070C0"/>
                </a:solidFill>
              </a:rPr>
              <a:t>mii.lower_bound</a:t>
            </a:r>
            <a:r>
              <a:rPr lang="en-US" b="1" dirty="0">
                <a:solidFill>
                  <a:srgbClr val="0070C0"/>
                </a:solidFill>
              </a:rPr>
              <a:t>(-S[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</a:t>
            </a:r>
            <a:r>
              <a:rPr lang="en-US" b="1" dirty="0" smtClean="0">
                <a:solidFill>
                  <a:srgbClr val="0070C0"/>
                </a:solidFill>
              </a:rPr>
              <a:t>x=</a:t>
            </a:r>
            <a:r>
              <a:rPr lang="en-US" b="1" dirty="0" err="1" smtClean="0">
                <a:solidFill>
                  <a:srgbClr val="0070C0"/>
                </a:solidFill>
              </a:rPr>
              <a:t>i-getsum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bitree,i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j=it-</a:t>
            </a:r>
            <a:r>
              <a:rPr lang="en-US" b="1" dirty="0">
                <a:solidFill>
                  <a:srgbClr val="0070C0"/>
                </a:solidFill>
              </a:rPr>
              <a:t>&gt;second;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y=j-</a:t>
            </a:r>
            <a:r>
              <a:rPr lang="en-US" b="1" dirty="0" err="1" smtClean="0">
                <a:solidFill>
                  <a:srgbClr val="0070C0"/>
                </a:solidFill>
              </a:rPr>
              <a:t>getsum</a:t>
            </a:r>
            <a:r>
              <a:rPr lang="en-US" b="1" dirty="0" smtClean="0">
                <a:solidFill>
                  <a:srgbClr val="0070C0"/>
                </a:solidFill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</a:rPr>
              <a:t>bitree,it</a:t>
            </a:r>
            <a:r>
              <a:rPr lang="en-US" b="1" dirty="0" smtClean="0">
                <a:solidFill>
                  <a:srgbClr val="0070C0"/>
                </a:solidFill>
              </a:rPr>
              <a:t>-</a:t>
            </a:r>
            <a:r>
              <a:rPr lang="en-US" b="1" dirty="0">
                <a:solidFill>
                  <a:srgbClr val="0070C0"/>
                </a:solidFill>
              </a:rPr>
              <a:t>&gt;second);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err="1" smtClean="0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+=y-x;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     </a:t>
            </a:r>
            <a:r>
              <a:rPr lang="en-US" b="1" dirty="0" smtClean="0">
                <a:solidFill>
                  <a:srgbClr val="0070C0"/>
                </a:solidFill>
              </a:rPr>
              <a:t>if(S[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]&lt;0) 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--;</a:t>
            </a:r>
          </a:p>
        </p:txBody>
      </p:sp>
      <p:sp>
        <p:nvSpPr>
          <p:cNvPr id="6" name="Freeform 5"/>
          <p:cNvSpPr/>
          <p:nvPr/>
        </p:nvSpPr>
        <p:spPr>
          <a:xfrm>
            <a:off x="4919241" y="347241"/>
            <a:ext cx="266217" cy="6516546"/>
          </a:xfrm>
          <a:custGeom>
            <a:avLst/>
            <a:gdLst>
              <a:gd name="connsiteX0" fmla="*/ 34724 w 266217"/>
              <a:gd name="connsiteY0" fmla="*/ 0 h 6516546"/>
              <a:gd name="connsiteX1" fmla="*/ 0 w 266217"/>
              <a:gd name="connsiteY1" fmla="*/ 3993265 h 6516546"/>
              <a:gd name="connsiteX2" fmla="*/ 266217 w 266217"/>
              <a:gd name="connsiteY2" fmla="*/ 4444678 h 6516546"/>
              <a:gd name="connsiteX3" fmla="*/ 266217 w 266217"/>
              <a:gd name="connsiteY3" fmla="*/ 6516546 h 651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217" h="6516546">
                <a:moveTo>
                  <a:pt x="34724" y="0"/>
                </a:moveTo>
                <a:lnTo>
                  <a:pt x="0" y="3993265"/>
                </a:lnTo>
                <a:lnTo>
                  <a:pt x="266217" y="4444678"/>
                </a:lnTo>
                <a:lnTo>
                  <a:pt x="266217" y="6516546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975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5638800" cy="990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Realizacija</a:t>
            </a:r>
            <a:r>
              <a:rPr lang="en-US" dirty="0" smtClean="0"/>
              <a:t> </a:t>
            </a:r>
            <a:r>
              <a:rPr lang="sr-Latn-ME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tuma</a:t>
            </a:r>
            <a:r>
              <a:rPr lang="sr-Latn-ME" dirty="0" smtClean="0"/>
              <a:t>čenje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1066800"/>
            <a:ext cx="3352800" cy="3693319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update(bitree,2*n,i,1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update(bitree,2*n,j,1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mii.erase</a:t>
            </a:r>
            <a:r>
              <a:rPr lang="en-US" b="1" dirty="0" smtClean="0">
                <a:solidFill>
                  <a:srgbClr val="0070C0"/>
                </a:solidFill>
              </a:rPr>
              <a:t>(it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it=</a:t>
            </a:r>
            <a:r>
              <a:rPr lang="en-US" b="1" dirty="0" err="1" smtClean="0">
                <a:solidFill>
                  <a:srgbClr val="0070C0"/>
                </a:solidFill>
              </a:rPr>
              <a:t>mii.lower_bound</a:t>
            </a:r>
            <a:r>
              <a:rPr lang="en-US" b="1" dirty="0" smtClean="0">
                <a:solidFill>
                  <a:srgbClr val="0070C0"/>
                </a:solidFill>
              </a:rPr>
              <a:t>(S[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mii.erase</a:t>
            </a:r>
            <a:r>
              <a:rPr lang="en-US" b="1" dirty="0" smtClean="0">
                <a:solidFill>
                  <a:srgbClr val="0070C0"/>
                </a:solidFill>
              </a:rPr>
              <a:t>(it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S[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S[j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broj</a:t>
            </a:r>
            <a:r>
              <a:rPr lang="en-US" b="1" dirty="0" smtClean="0">
                <a:solidFill>
                  <a:srgbClr val="0070C0"/>
                </a:solidFill>
              </a:rPr>
              <a:t>-</a:t>
            </a:r>
            <a:r>
              <a:rPr lang="en-US" b="1" dirty="0">
                <a:solidFill>
                  <a:srgbClr val="0070C0"/>
                </a:solidFill>
              </a:rPr>
              <a:t>=2;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++;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cout</a:t>
            </a:r>
            <a:r>
              <a:rPr lang="en-US" b="1" dirty="0">
                <a:solidFill>
                  <a:srgbClr val="0070C0"/>
                </a:solidFill>
              </a:rPr>
              <a:t>&lt;&lt;</a:t>
            </a:r>
            <a:r>
              <a:rPr lang="en-US" b="1" dirty="0" err="1">
                <a:solidFill>
                  <a:srgbClr val="0070C0"/>
                </a:solidFill>
              </a:rPr>
              <a:t>ans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33800" y="1066800"/>
            <a:ext cx="5257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I u ovom primjeru smo inicijalizovali </a:t>
            </a:r>
            <a:r>
              <a:rPr lang="sr-Latn-ME" b="1" dirty="0" smtClean="0">
                <a:solidFill>
                  <a:srgbClr val="C00000"/>
                </a:solidFill>
              </a:rPr>
              <a:t>bitree</a:t>
            </a:r>
            <a:r>
              <a:rPr lang="sr-Latn-ME" dirty="0" smtClean="0"/>
              <a:t> na nule. Koristimo </a:t>
            </a:r>
            <a:r>
              <a:rPr lang="sr-Latn-ME" b="1" dirty="0" smtClean="0">
                <a:solidFill>
                  <a:srgbClr val="C00000"/>
                </a:solidFill>
              </a:rPr>
              <a:t>multimap</a:t>
            </a:r>
            <a:r>
              <a:rPr lang="sr-Latn-ME" dirty="0" smtClean="0"/>
              <a:t> jer se mogu pojaviti više elemenata iste vrijednosti. Idemo od početka niza (pod uslovom da element nije izbrisan a brišemo ga tako što ga postavljamo na nulu) tražimo poziciju suprotnog člana sa vrijednošću </a:t>
            </a:r>
            <a:r>
              <a:rPr lang="sr-Latn-ME" b="1" dirty="0" smtClean="0">
                <a:solidFill>
                  <a:srgbClr val="C00000"/>
                </a:solidFill>
              </a:rPr>
              <a:t>–</a:t>
            </a:r>
            <a:r>
              <a:rPr lang="sr-Latn-ME" b="1" i="1" dirty="0" smtClean="0">
                <a:solidFill>
                  <a:srgbClr val="C00000"/>
                </a:solidFill>
              </a:rPr>
              <a:t>S</a:t>
            </a:r>
            <a:r>
              <a:rPr lang="en-US" b="1" dirty="0" smtClean="0">
                <a:solidFill>
                  <a:srgbClr val="C00000"/>
                </a:solidFill>
              </a:rPr>
              <a:t>[</a:t>
            </a:r>
            <a:r>
              <a:rPr lang="en-US" b="1" i="1" dirty="0" err="1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> </a:t>
            </a:r>
            <a:r>
              <a:rPr lang="sr-Latn-ME" dirty="0" smtClean="0"/>
              <a:t>iterator </a:t>
            </a:r>
            <a:r>
              <a:rPr lang="sr-Latn-ME" b="1" i="1" dirty="0" smtClean="0">
                <a:solidFill>
                  <a:srgbClr val="C00000"/>
                </a:solidFill>
              </a:rPr>
              <a:t>it</a:t>
            </a:r>
            <a:r>
              <a:rPr lang="sr-Latn-ME" dirty="0" smtClean="0">
                <a:solidFill>
                  <a:srgbClr val="C00000"/>
                </a:solidFill>
              </a:rPr>
              <a:t> </a:t>
            </a:r>
            <a:r>
              <a:rPr lang="sr-Latn-ME" dirty="0" smtClean="0"/>
              <a:t>pokazuje na tu poziciju. P</a:t>
            </a:r>
            <a:r>
              <a:rPr lang="en-US" dirty="0" err="1" smtClean="0"/>
              <a:t>utem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bitree</a:t>
            </a:r>
            <a:r>
              <a:rPr lang="en-US" dirty="0" err="1" smtClean="0"/>
              <a:t>-ja</a:t>
            </a:r>
            <a:r>
              <a:rPr lang="en-US" dirty="0" smtClean="0"/>
              <a:t> </a:t>
            </a:r>
            <a:r>
              <a:rPr lang="sr-Latn-ME" dirty="0" smtClean="0"/>
              <a:t>gdje se nalazio </a:t>
            </a:r>
            <a:r>
              <a:rPr lang="en-US" dirty="0" err="1" smtClean="0"/>
              <a:t>prera</a:t>
            </a:r>
            <a:r>
              <a:rPr lang="sr-Latn-ME" dirty="0" smtClean="0"/>
              <a:t>čunavamo njegovo mjesta u skladu sa već izbrisanim elementima. Isto uradimo sa pozicijom koju smo dobili putem pretrage (</a:t>
            </a:r>
            <a:r>
              <a:rPr lang="sr-Latn-ME" b="1" dirty="0" smtClean="0">
                <a:solidFill>
                  <a:srgbClr val="C00000"/>
                </a:solidFill>
              </a:rPr>
              <a:t>it-</a:t>
            </a:r>
            <a:r>
              <a:rPr lang="en-US" b="1" dirty="0" smtClean="0">
                <a:solidFill>
                  <a:srgbClr val="C00000"/>
                </a:solidFill>
              </a:rPr>
              <a:t>&gt;second</a:t>
            </a:r>
            <a:r>
              <a:rPr lang="sr-Latn-ME" dirty="0" smtClean="0"/>
              <a:t>)</a:t>
            </a:r>
            <a:r>
              <a:rPr lang="en-US" dirty="0" smtClean="0"/>
              <a:t>. </a:t>
            </a:r>
            <a:r>
              <a:rPr lang="en-US" dirty="0" err="1" smtClean="0"/>
              <a:t>Uo</a:t>
            </a:r>
            <a:r>
              <a:rPr lang="sr-Latn-ME" dirty="0" smtClean="0"/>
              <a:t>čimo da kod ažuriranje vrijednosti broja poteza (</a:t>
            </a:r>
            <a:r>
              <a:rPr lang="sr-Latn-ME" b="1" dirty="0" smtClean="0">
                <a:solidFill>
                  <a:srgbClr val="C00000"/>
                </a:solidFill>
              </a:rPr>
              <a:t>ans</a:t>
            </a:r>
            <a:r>
              <a:rPr lang="sr-Latn-ME" dirty="0" smtClean="0"/>
              <a:t>) ako je respodjela cipela </a:t>
            </a:r>
            <a:r>
              <a:rPr lang="sr-Latn-ME" b="1" dirty="0" smtClean="0"/>
              <a:t>lijeva-desna</a:t>
            </a:r>
            <a:r>
              <a:rPr lang="sr-Latn-ME" dirty="0" smtClean="0"/>
              <a:t> onda imamo jedan korak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760119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r>
              <a:rPr lang="sr-Latn-ME" dirty="0" smtClean="0"/>
              <a:t>anje. Nakon toga brišemo dva elementa iz </a:t>
            </a:r>
            <a:r>
              <a:rPr lang="sr-Latn-ME" b="1" dirty="0" smtClean="0">
                <a:solidFill>
                  <a:srgbClr val="C00000"/>
                </a:solidFill>
              </a:rPr>
              <a:t>multimap</a:t>
            </a:r>
            <a:r>
              <a:rPr lang="sr-Latn-ME" dirty="0" smtClean="0"/>
              <a:t>-e i </a:t>
            </a:r>
            <a:r>
              <a:rPr lang="en-US" b="1" dirty="0" smtClean="0">
                <a:solidFill>
                  <a:srgbClr val="C00000"/>
                </a:solidFill>
              </a:rPr>
              <a:t>S</a:t>
            </a:r>
            <a:r>
              <a:rPr lang="en-US" dirty="0" smtClean="0"/>
              <a:t>-a.</a:t>
            </a:r>
          </a:p>
          <a:p>
            <a:r>
              <a:rPr lang="en-US" dirty="0" err="1" smtClean="0"/>
              <a:t>Ponovo</a:t>
            </a:r>
            <a:r>
              <a:rPr lang="en-US" dirty="0" smtClean="0"/>
              <a:t> </a:t>
            </a:r>
            <a:r>
              <a:rPr lang="en-US" dirty="0" err="1" smtClean="0"/>
              <a:t>nagla</a:t>
            </a:r>
            <a:r>
              <a:rPr lang="sr-Latn-ME" dirty="0" smtClean="0"/>
              <a:t>šavamo da predmetna realizacija nije optimalna te da će se možda morati poslužiti nekim alternativnim alatima da se složenost svede na onu koja je potrebna za rješenje od 100%. Doradu i provjeru ostavljam studentima.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942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Drvo – samoreferentna struktura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r>
              <a:rPr lang="sr-Latn-ME" dirty="0" smtClean="0"/>
              <a:t>Druga grupa predstava drveta su one kada se struktura drveta mora eksplicitno naglasiti odnosno kada ne postoji implicitna veza između čvora roditelja i čvora sina.</a:t>
            </a:r>
          </a:p>
          <a:p>
            <a:r>
              <a:rPr lang="sr-Latn-ME" dirty="0" smtClean="0"/>
              <a:t>Ova veza se može naglasiti </a:t>
            </a:r>
            <a:r>
              <a:rPr lang="sr-Latn-ME" u="sng" dirty="0" smtClean="0"/>
              <a:t>eksplicitno</a:t>
            </a:r>
            <a:r>
              <a:rPr lang="sr-Latn-ME" dirty="0" smtClean="0"/>
              <a:t> putem samoreferentne strukture ili putem nizova sa indeksima elemenata drveta.</a:t>
            </a:r>
          </a:p>
          <a:p>
            <a:r>
              <a:rPr lang="sr-Latn-ME" dirty="0" smtClean="0"/>
              <a:t>Kod binarnog drveta samoreferentna struktura može da ima sl</a:t>
            </a:r>
            <a:r>
              <a:rPr lang="en-US" smtClean="0"/>
              <a:t>j</a:t>
            </a:r>
            <a:r>
              <a:rPr lang="sr-Latn-ME" smtClean="0"/>
              <a:t>edeći </a:t>
            </a:r>
            <a:r>
              <a:rPr lang="sr-Latn-ME" dirty="0" smtClean="0"/>
              <a:t>oblik:</a:t>
            </a:r>
          </a:p>
          <a:p>
            <a:pPr marL="0" indent="0">
              <a:buNone/>
            </a:pPr>
            <a:r>
              <a:rPr lang="en-US" dirty="0" err="1">
                <a:solidFill>
                  <a:srgbClr val="FF0000"/>
                </a:solidFill>
              </a:rPr>
              <a:t>struct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drvo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{</a:t>
            </a:r>
            <a:r>
              <a:rPr lang="sr-Latn-ME" dirty="0" smtClean="0">
                <a:solidFill>
                  <a:srgbClr val="FF0000"/>
                </a:solidFill>
              </a:rPr>
              <a:t> </a:t>
            </a:r>
            <a:r>
              <a:rPr lang="sr-Latn-ME" dirty="0" smtClean="0">
                <a:solidFill>
                  <a:srgbClr val="00B0F0"/>
                </a:solidFill>
              </a:rPr>
              <a:t>//može i klasa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 err="1">
                <a:solidFill>
                  <a:srgbClr val="FF0000"/>
                </a:solidFill>
              </a:rPr>
              <a:t>int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; </a:t>
            </a:r>
            <a:r>
              <a:rPr lang="en-US" dirty="0" smtClean="0">
                <a:solidFill>
                  <a:srgbClr val="00B0F0"/>
                </a:solidFill>
              </a:rPr>
              <a:t>/</a:t>
            </a:r>
            <a:r>
              <a:rPr lang="sr-Latn-ME" dirty="0" smtClean="0">
                <a:solidFill>
                  <a:srgbClr val="00B0F0"/>
                </a:solidFill>
              </a:rPr>
              <a:t>/</a:t>
            </a:r>
            <a:r>
              <a:rPr lang="en-US" dirty="0" err="1" smtClean="0">
                <a:solidFill>
                  <a:srgbClr val="00B0F0"/>
                </a:solidFill>
              </a:rPr>
              <a:t>i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ostali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podaci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sr-Latn-CS" dirty="0" smtClean="0">
                <a:solidFill>
                  <a:srgbClr val="00B0F0"/>
                </a:solidFill>
              </a:rPr>
              <a:t>članovi</a:t>
            </a:r>
            <a:r>
              <a:rPr lang="sr-Latn-CS" dirty="0">
                <a:solidFill>
                  <a:srgbClr val="FF0000"/>
                </a:solidFill>
              </a:rPr>
              <a:t/>
            </a:r>
            <a:br>
              <a:rPr lang="sr-Latn-CS" dirty="0">
                <a:solidFill>
                  <a:srgbClr val="FF0000"/>
                </a:solidFill>
              </a:rPr>
            </a:br>
            <a:r>
              <a:rPr lang="sr-Latn-CS" dirty="0">
                <a:solidFill>
                  <a:srgbClr val="FF0000"/>
                </a:solidFill>
              </a:rPr>
              <a:t>struct drvo *left</a:t>
            </a:r>
            <a:r>
              <a:rPr lang="sr-Latn-CS" dirty="0" smtClean="0">
                <a:solidFill>
                  <a:srgbClr val="FF0000"/>
                </a:solidFill>
              </a:rPr>
              <a:t>;</a:t>
            </a:r>
            <a:r>
              <a:rPr lang="sr-Latn-ME" dirty="0" smtClean="0">
                <a:solidFill>
                  <a:srgbClr val="00B0F0"/>
                </a:solidFill>
              </a:rPr>
              <a:t>/</a:t>
            </a:r>
            <a:r>
              <a:rPr lang="en-US" dirty="0" smtClean="0">
                <a:solidFill>
                  <a:srgbClr val="00B0F0"/>
                </a:solidFill>
              </a:rPr>
              <a:t>/</a:t>
            </a:r>
            <a:r>
              <a:rPr lang="en-US" dirty="0" err="1" smtClean="0">
                <a:solidFill>
                  <a:srgbClr val="00B0F0"/>
                </a:solidFill>
              </a:rPr>
              <a:t>pokaziva</a:t>
            </a:r>
            <a:r>
              <a:rPr lang="sr-Latn-CS" dirty="0">
                <a:solidFill>
                  <a:srgbClr val="00B0F0"/>
                </a:solidFill>
              </a:rPr>
              <a:t>č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lijevo</a:t>
            </a:r>
            <a:r>
              <a:rPr lang="sr-Latn-CS" dirty="0">
                <a:solidFill>
                  <a:srgbClr val="00B0F0"/>
                </a:solidFill>
              </a:rPr>
              <a:t>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sina</a:t>
            </a:r>
            <a:r>
              <a:rPr lang="sr-Latn-CS" dirty="0">
                <a:solidFill>
                  <a:srgbClr val="FF0000"/>
                </a:solidFill>
              </a:rPr>
              <a:t/>
            </a:r>
            <a:br>
              <a:rPr lang="sr-Latn-CS" dirty="0">
                <a:solidFill>
                  <a:srgbClr val="FF0000"/>
                </a:solidFill>
              </a:rPr>
            </a:br>
            <a:r>
              <a:rPr lang="sr-Latn-CS" dirty="0">
                <a:solidFill>
                  <a:srgbClr val="FF0000"/>
                </a:solidFill>
              </a:rPr>
              <a:t>struct drvo *right; </a:t>
            </a:r>
            <a:r>
              <a:rPr lang="en-US" dirty="0" smtClean="0">
                <a:solidFill>
                  <a:srgbClr val="00B0F0"/>
                </a:solidFill>
              </a:rPr>
              <a:t>/</a:t>
            </a:r>
            <a:r>
              <a:rPr lang="sr-Latn-ME" dirty="0" smtClean="0">
                <a:solidFill>
                  <a:srgbClr val="00B0F0"/>
                </a:solidFill>
              </a:rPr>
              <a:t>/</a:t>
            </a:r>
            <a:r>
              <a:rPr lang="en-US" dirty="0" err="1" smtClean="0">
                <a:solidFill>
                  <a:srgbClr val="00B0F0"/>
                </a:solidFill>
              </a:rPr>
              <a:t>pokaziva</a:t>
            </a:r>
            <a:r>
              <a:rPr lang="sr-Latn-CS" dirty="0">
                <a:solidFill>
                  <a:srgbClr val="00B0F0"/>
                </a:solidFill>
              </a:rPr>
              <a:t>č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na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desnog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sina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}</a:t>
            </a:r>
            <a:endParaRPr lang="sr-Latn-ME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Latn-ME" dirty="0" smtClean="0"/>
              <a:t>Ako drvo nije binarno onda umjesto dva pokazivača može da se postavi lista</a:t>
            </a:r>
            <a:r>
              <a:rPr lang="sr-Latn-ME" dirty="0"/>
              <a:t> </a:t>
            </a:r>
            <a:r>
              <a:rPr lang="sr-Latn-ME" b="1" baseline="-25000" dirty="0"/>
              <a:t>(eventualno red, vektor itd.)</a:t>
            </a:r>
            <a:r>
              <a:rPr lang="sr-Latn-ME" dirty="0" smtClean="0"/>
              <a:t> pokazivača.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0" y="35814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Kada ne postoji neki od sinova pokazivač se postavlja na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(</a:t>
            </a:r>
            <a:r>
              <a:rPr lang="sr-Latn-ME" b="1" dirty="0" smtClean="0">
                <a:solidFill>
                  <a:srgbClr val="C00000"/>
                </a:solidFill>
              </a:rPr>
              <a:t>NULL</a:t>
            </a:r>
            <a:r>
              <a:rPr lang="sr-Latn-ME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0252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990600"/>
          </a:xfrm>
        </p:spPr>
        <p:txBody>
          <a:bodyPr/>
          <a:lstStyle/>
          <a:p>
            <a:r>
              <a:rPr lang="sr-Latn-ME" dirty="0" smtClean="0"/>
              <a:t>Drvo – preko nizova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r>
              <a:rPr lang="sr-Latn-ME" dirty="0" smtClean="0"/>
              <a:t>Alternativni način se da formiraju veze među čvorovima drveta je putem dodatnih nizova koji pamte veze među indeksima drveta.</a:t>
            </a:r>
            <a:endParaRPr lang="en-US" dirty="0"/>
          </a:p>
        </p:txBody>
      </p:sp>
      <p:pic>
        <p:nvPicPr>
          <p:cNvPr id="4" name="Picture 4" descr="Leftson_rights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652913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3937" y="1905000"/>
            <a:ext cx="23100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Niz </a:t>
            </a:r>
            <a:r>
              <a:rPr lang="sr-Latn-ME" b="1" dirty="0" smtClean="0">
                <a:solidFill>
                  <a:srgbClr val="FF0000"/>
                </a:solidFill>
              </a:rPr>
              <a:t>LEFTSON</a:t>
            </a:r>
            <a:r>
              <a:rPr lang="sr-Latn-ME" dirty="0" smtClean="0"/>
              <a:t> pamti indekse lijevih sinova. Tako je </a:t>
            </a:r>
            <a:r>
              <a:rPr lang="sr-Latn-ME" b="1" dirty="0" smtClean="0">
                <a:solidFill>
                  <a:srgbClr val="FF0000"/>
                </a:solidFill>
              </a:rPr>
              <a:t>2</a:t>
            </a:r>
            <a:r>
              <a:rPr lang="sr-Latn-ME" dirty="0" smtClean="0"/>
              <a:t> lijevi sin čvora </a:t>
            </a:r>
            <a:r>
              <a:rPr lang="sr-Latn-ME" b="1" dirty="0" smtClean="0">
                <a:solidFill>
                  <a:srgbClr val="FF0000"/>
                </a:solidFill>
              </a:rPr>
              <a:t>1</a:t>
            </a:r>
            <a:r>
              <a:rPr lang="sr-Latn-ME" dirty="0" smtClean="0"/>
              <a:t>, </a:t>
            </a:r>
            <a:r>
              <a:rPr lang="sr-Latn-ME" b="1" dirty="0" smtClean="0">
                <a:solidFill>
                  <a:srgbClr val="FF0000"/>
                </a:solidFill>
              </a:rPr>
              <a:t>3</a:t>
            </a:r>
            <a:r>
              <a:rPr lang="sr-Latn-ME" dirty="0" smtClean="0"/>
              <a:t> je lijevi sin čvora </a:t>
            </a:r>
            <a:r>
              <a:rPr lang="sr-Latn-ME" b="1" dirty="0" smtClean="0">
                <a:solidFill>
                  <a:srgbClr val="FF0000"/>
                </a:solidFill>
              </a:rPr>
              <a:t>2</a:t>
            </a:r>
            <a:r>
              <a:rPr lang="sr-Latn-ME" dirty="0" smtClean="0"/>
              <a:t>, itd. Slično je za </a:t>
            </a:r>
            <a:r>
              <a:rPr lang="sr-Latn-ME" b="1" dirty="0" smtClean="0">
                <a:solidFill>
                  <a:srgbClr val="FF0000"/>
                </a:solidFill>
              </a:rPr>
              <a:t>RIGHTSON</a:t>
            </a:r>
            <a:r>
              <a:rPr lang="sr-Latn-ME" dirty="0" smtClean="0"/>
              <a:t> sa pamćenjem indeksa desnih sinova.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4490323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0</a:t>
            </a:r>
            <a:r>
              <a:rPr lang="sr-Latn-ME" dirty="0" smtClean="0"/>
              <a:t> u ovoj realizaciji znači da posmatranog sina nema.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6462" y="5040868"/>
            <a:ext cx="89675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Ipak je u praksi popularniji način memorijske reprezentacije putem samoreferentnih struktura kao generalniji, lakše proširiv i bez potrebe da se vodi računa o nizovima što ponekad može biti zametno.</a:t>
            </a:r>
          </a:p>
          <a:p>
            <a:r>
              <a:rPr lang="sr-Latn-ME" dirty="0" smtClean="0"/>
              <a:t>Počinjemo sa jednim primjerom koji je tek nešto iznad rudimentarnih pa ćemo ići ka mnogo složenijim pitanjima.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2178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Odre</a:t>
            </a:r>
            <a:r>
              <a:rPr lang="sr-Latn-ME" dirty="0" smtClean="0"/>
              <a:t>đivanje širine drveta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1676400"/>
          </a:xfrm>
        </p:spPr>
        <p:txBody>
          <a:bodyPr/>
          <a:lstStyle/>
          <a:p>
            <a:r>
              <a:rPr lang="sr-Latn-ME" dirty="0" smtClean="0"/>
              <a:t>Širina drveta je najveći broj čvorova koji se nalaze na istom rastojanju od korjena </a:t>
            </a:r>
            <a:r>
              <a:rPr lang="sr-Latn-ME" b="1" baseline="-25000" dirty="0" smtClean="0"/>
              <a:t>(istoj visini)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Detalji sa objašnjenjem se nalaze na:</a:t>
            </a:r>
            <a:br>
              <a:rPr lang="sr-Latn-ME" dirty="0" smtClean="0"/>
            </a:br>
            <a:r>
              <a:rPr lang="en-US" sz="1600" b="1" dirty="0" smtClean="0">
                <a:solidFill>
                  <a:srgbClr val="0070C0"/>
                </a:solidFill>
              </a:rPr>
              <a:t>https</a:t>
            </a:r>
            <a:r>
              <a:rPr lang="en-US" sz="1600" b="1" dirty="0">
                <a:solidFill>
                  <a:srgbClr val="0070C0"/>
                </a:solidFill>
              </a:rPr>
              <a:t>://www.geeksforgeeks.org/maximum-width-of-a-binary-tree/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2590800"/>
            <a:ext cx="6781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&lt;bits/</a:t>
            </a:r>
            <a:r>
              <a:rPr lang="en-US" b="1" dirty="0" err="1">
                <a:solidFill>
                  <a:srgbClr val="0070C0"/>
                </a:solidFill>
              </a:rPr>
              <a:t>stdc</a:t>
            </a:r>
            <a:r>
              <a:rPr lang="en-US" b="1" dirty="0">
                <a:solidFill>
                  <a:srgbClr val="0070C0"/>
                </a:solidFill>
              </a:rPr>
              <a:t>++.h&gt;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using </a:t>
            </a:r>
            <a:r>
              <a:rPr lang="en-US" b="1" dirty="0">
                <a:solidFill>
                  <a:srgbClr val="0070C0"/>
                </a:solidFill>
              </a:rPr>
              <a:t>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class </a:t>
            </a:r>
            <a:r>
              <a:rPr lang="en-US" b="1" dirty="0" smtClean="0">
                <a:solidFill>
                  <a:srgbClr val="0070C0"/>
                </a:solidFill>
              </a:rPr>
              <a:t>node{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public</a:t>
            </a:r>
            <a:r>
              <a:rPr lang="en-US" b="1" dirty="0">
                <a:solidFill>
                  <a:srgbClr val="0070C0"/>
                </a:solidFill>
              </a:rPr>
              <a:t>: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data;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node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*left</a:t>
            </a:r>
            <a:r>
              <a:rPr lang="sr-Latn-ME" b="1" dirty="0" smtClean="0">
                <a:solidFill>
                  <a:srgbClr val="0070C0"/>
                </a:solidFill>
              </a:rPr>
              <a:t>,*right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};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height(node* node);</a:t>
            </a:r>
          </a:p>
          <a:p>
            <a:r>
              <a:rPr lang="en-US" b="1" dirty="0">
                <a:solidFill>
                  <a:srgbClr val="0070C0"/>
                </a:solidFill>
              </a:rPr>
              <a:t>node* </a:t>
            </a:r>
            <a:r>
              <a:rPr lang="en-US" b="1" dirty="0" err="1">
                <a:solidFill>
                  <a:srgbClr val="0070C0"/>
                </a:solidFill>
              </a:rPr>
              <a:t>newNode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data);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getMax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arr</a:t>
            </a:r>
            <a:r>
              <a:rPr lang="en-US" b="1" dirty="0">
                <a:solidFill>
                  <a:srgbClr val="0070C0"/>
                </a:solidFill>
              </a:rPr>
              <a:t>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n);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getMaxWidthRecur</a:t>
            </a:r>
            <a:r>
              <a:rPr lang="en-US" b="1" dirty="0">
                <a:solidFill>
                  <a:srgbClr val="0070C0"/>
                </a:solidFill>
              </a:rPr>
              <a:t>(node *root,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count[],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level);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getMaxWidth</a:t>
            </a:r>
            <a:r>
              <a:rPr lang="en-US" b="1" dirty="0">
                <a:solidFill>
                  <a:srgbClr val="0070C0"/>
                </a:solidFill>
              </a:rPr>
              <a:t>(node* root){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width;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h = height(root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endParaRPr lang="sr-Latn-ME" b="1" dirty="0" smtClean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*count = new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[h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600" y="2438400"/>
            <a:ext cx="551533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for(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=0;i&lt;</a:t>
            </a:r>
            <a:r>
              <a:rPr lang="en-US" b="1" dirty="0" err="1">
                <a:solidFill>
                  <a:srgbClr val="0070C0"/>
                </a:solidFill>
              </a:rPr>
              <a:t>h;i</a:t>
            </a:r>
            <a:r>
              <a:rPr lang="en-US" b="1" dirty="0">
                <a:solidFill>
                  <a:srgbClr val="0070C0"/>
                </a:solidFill>
              </a:rPr>
              <a:t>++) count[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]=0;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level = 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getMaxWidthRecur</a:t>
            </a:r>
            <a:r>
              <a:rPr lang="en-US" b="1" dirty="0" smtClean="0">
                <a:solidFill>
                  <a:srgbClr val="0070C0"/>
                </a:solidFill>
              </a:rPr>
              <a:t>(root</a:t>
            </a:r>
            <a:r>
              <a:rPr lang="en-US" b="1" dirty="0">
                <a:solidFill>
                  <a:srgbClr val="0070C0"/>
                </a:solidFill>
              </a:rPr>
              <a:t>, count, level);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 err="1">
                <a:solidFill>
                  <a:srgbClr val="0070C0"/>
                </a:solidFill>
              </a:rPr>
              <a:t>getMax</a:t>
            </a:r>
            <a:r>
              <a:rPr lang="en-US" b="1" dirty="0">
                <a:solidFill>
                  <a:srgbClr val="0070C0"/>
                </a:solidFill>
              </a:rPr>
              <a:t>(count, h);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getMaxWidthRecur</a:t>
            </a:r>
            <a:r>
              <a:rPr lang="en-US" b="1" dirty="0">
                <a:solidFill>
                  <a:srgbClr val="0070C0"/>
                </a:solidFill>
              </a:rPr>
              <a:t>(node *root,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count[],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level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if(root) 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count[level</a:t>
            </a:r>
            <a:r>
              <a:rPr lang="en-US" b="1" dirty="0">
                <a:solidFill>
                  <a:srgbClr val="0070C0"/>
                </a:solidFill>
              </a:rPr>
              <a:t>]++;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getMaxWidthRecur</a:t>
            </a:r>
            <a:r>
              <a:rPr lang="en-US" b="1" dirty="0" smtClean="0">
                <a:solidFill>
                  <a:srgbClr val="0070C0"/>
                </a:solidFill>
              </a:rPr>
              <a:t>(root-</a:t>
            </a:r>
            <a:r>
              <a:rPr lang="en-US" b="1" dirty="0">
                <a:solidFill>
                  <a:srgbClr val="0070C0"/>
                </a:solidFill>
              </a:rPr>
              <a:t>&gt;left, count, level + 1);</a:t>
            </a:r>
          </a:p>
          <a:p>
            <a:r>
              <a:rPr lang="en-US" b="1" dirty="0">
                <a:solidFill>
                  <a:srgbClr val="0070C0"/>
                </a:solidFill>
              </a:rPr>
              <a:t>		</a:t>
            </a:r>
            <a:endParaRPr lang="sr-Latn-ME" b="1" dirty="0" smtClean="0">
              <a:solidFill>
                <a:srgbClr val="0070C0"/>
              </a:solidFill>
            </a:endParaRPr>
          </a:p>
          <a:p>
            <a:endParaRPr lang="sr-Latn-ME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</a:rPr>
              <a:t>getMaxWidthRecur</a:t>
            </a:r>
            <a:r>
              <a:rPr lang="en-US" b="1" dirty="0" smtClean="0">
                <a:solidFill>
                  <a:srgbClr val="0070C0"/>
                </a:solidFill>
              </a:rPr>
              <a:t>(root-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  <a:r>
              <a:rPr lang="en-US" b="1" dirty="0" err="1" smtClean="0">
                <a:solidFill>
                  <a:srgbClr val="0070C0"/>
                </a:solidFill>
              </a:rPr>
              <a:t>right,count,level</a:t>
            </a:r>
            <a:r>
              <a:rPr lang="en-US" b="1" dirty="0" smtClean="0">
                <a:solidFill>
                  <a:srgbClr val="0070C0"/>
                </a:solidFill>
              </a:rPr>
              <a:t>+ </a:t>
            </a:r>
            <a:r>
              <a:rPr lang="en-US" b="1" dirty="0">
                <a:solidFill>
                  <a:srgbClr val="0070C0"/>
                </a:solidFill>
              </a:rPr>
              <a:t>1);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76200" y="2514600"/>
            <a:ext cx="90678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3113590" y="2511706"/>
            <a:ext cx="3414532" cy="4305783"/>
          </a:xfrm>
          <a:custGeom>
            <a:avLst/>
            <a:gdLst>
              <a:gd name="connsiteX0" fmla="*/ 0 w 3414532"/>
              <a:gd name="connsiteY0" fmla="*/ 0 h 4305783"/>
              <a:gd name="connsiteX1" fmla="*/ 34724 w 3414532"/>
              <a:gd name="connsiteY1" fmla="*/ 2858947 h 4305783"/>
              <a:gd name="connsiteX2" fmla="*/ 3414532 w 3414532"/>
              <a:gd name="connsiteY2" fmla="*/ 2824223 h 4305783"/>
              <a:gd name="connsiteX3" fmla="*/ 3414532 w 3414532"/>
              <a:gd name="connsiteY3" fmla="*/ 3275636 h 4305783"/>
              <a:gd name="connsiteX4" fmla="*/ 439838 w 3414532"/>
              <a:gd name="connsiteY4" fmla="*/ 3287210 h 4305783"/>
              <a:gd name="connsiteX5" fmla="*/ 462987 w 3414532"/>
              <a:gd name="connsiteY5" fmla="*/ 4305783 h 430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14532" h="4305783">
                <a:moveTo>
                  <a:pt x="0" y="0"/>
                </a:moveTo>
                <a:lnTo>
                  <a:pt x="34724" y="2858947"/>
                </a:lnTo>
                <a:lnTo>
                  <a:pt x="3414532" y="2824223"/>
                </a:lnTo>
                <a:lnTo>
                  <a:pt x="3414532" y="3275636"/>
                </a:lnTo>
                <a:lnTo>
                  <a:pt x="439838" y="3287210"/>
                </a:lnTo>
                <a:lnTo>
                  <a:pt x="462987" y="4305783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724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894" y="228600"/>
            <a:ext cx="8229600" cy="990600"/>
          </a:xfrm>
        </p:spPr>
        <p:txBody>
          <a:bodyPr/>
          <a:lstStyle/>
          <a:p>
            <a:r>
              <a:rPr lang="sr-Latn-ME" dirty="0" smtClean="0"/>
              <a:t>Pomoćne funkcije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7618" y="1501676"/>
            <a:ext cx="6286982" cy="230832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height(node* node){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(node==NULL)</a:t>
            </a:r>
            <a:r>
              <a:rPr lang="sr-Latn-ME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return 0;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else</a:t>
            </a:r>
            <a:r>
              <a:rPr lang="en-US" b="1" dirty="0">
                <a:solidFill>
                  <a:srgbClr val="0070C0"/>
                </a:solidFill>
              </a:rPr>
              <a:t>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lHeight</a:t>
            </a:r>
            <a:r>
              <a:rPr lang="en-US" b="1" dirty="0">
                <a:solidFill>
                  <a:srgbClr val="0070C0"/>
                </a:solidFill>
              </a:rPr>
              <a:t> = height(node-&gt;left);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rHeight</a:t>
            </a:r>
            <a:r>
              <a:rPr lang="en-US" b="1" dirty="0">
                <a:solidFill>
                  <a:srgbClr val="0070C0"/>
                </a:solidFill>
              </a:rPr>
              <a:t> = height(node-&gt;right);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return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lHeight</a:t>
            </a:r>
            <a:r>
              <a:rPr lang="en-US" b="1" dirty="0">
                <a:solidFill>
                  <a:srgbClr val="0070C0"/>
                </a:solidFill>
              </a:rPr>
              <a:t> &gt; </a:t>
            </a:r>
            <a:r>
              <a:rPr lang="en-US" b="1" dirty="0" err="1">
                <a:solidFill>
                  <a:srgbClr val="0070C0"/>
                </a:solidFill>
              </a:rPr>
              <a:t>rHeight</a:t>
            </a:r>
            <a:r>
              <a:rPr lang="en-US" b="1" dirty="0">
                <a:solidFill>
                  <a:srgbClr val="0070C0"/>
                </a:solidFill>
              </a:rPr>
              <a:t>)? (lHeight+1): (rHeight+1);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}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618" y="1143000"/>
            <a:ext cx="314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Računanje visina drveta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583" y="4191000"/>
            <a:ext cx="3542817" cy="2031325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node</a:t>
            </a:r>
            <a:r>
              <a:rPr lang="en-US" b="1" dirty="0">
                <a:solidFill>
                  <a:srgbClr val="0070C0"/>
                </a:solidFill>
              </a:rPr>
              <a:t>* </a:t>
            </a:r>
            <a:r>
              <a:rPr lang="en-US" b="1" dirty="0" err="1">
                <a:solidFill>
                  <a:srgbClr val="0070C0"/>
                </a:solidFill>
              </a:rPr>
              <a:t>newNode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data){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node</a:t>
            </a:r>
            <a:r>
              <a:rPr lang="en-US" b="1" dirty="0">
                <a:solidFill>
                  <a:srgbClr val="0070C0"/>
                </a:solidFill>
              </a:rPr>
              <a:t>* Node = new node();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Node-</a:t>
            </a:r>
            <a:r>
              <a:rPr lang="en-US" b="1" dirty="0">
                <a:solidFill>
                  <a:srgbClr val="0070C0"/>
                </a:solidFill>
              </a:rPr>
              <a:t>&gt;data = data;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Node-</a:t>
            </a:r>
            <a:r>
              <a:rPr lang="en-US" b="1" dirty="0">
                <a:solidFill>
                  <a:srgbClr val="0070C0"/>
                </a:solidFill>
              </a:rPr>
              <a:t>&gt;left = NULL;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 </a:t>
            </a:r>
            <a:r>
              <a:rPr lang="en-US" b="1" dirty="0" smtClean="0">
                <a:solidFill>
                  <a:srgbClr val="0070C0"/>
                </a:solidFill>
              </a:rPr>
              <a:t>Node-</a:t>
            </a:r>
            <a:r>
              <a:rPr lang="en-US" b="1" dirty="0">
                <a:solidFill>
                  <a:srgbClr val="0070C0"/>
                </a:solidFill>
              </a:rPr>
              <a:t>&gt;right = NULL;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return(Node</a:t>
            </a:r>
            <a:r>
              <a:rPr lang="en-US" b="1" dirty="0">
                <a:solidFill>
                  <a:srgbClr val="0070C0"/>
                </a:solidFill>
              </a:rPr>
              <a:t>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795" y="3886200"/>
            <a:ext cx="314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Alokacija čvora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67200" y="4343400"/>
            <a:ext cx="3657600" cy="1754326"/>
          </a:xfrm>
          <a:prstGeom prst="rect">
            <a:avLst/>
          </a:prstGeom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getMax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arr</a:t>
            </a:r>
            <a:r>
              <a:rPr lang="en-US" b="1" dirty="0">
                <a:solidFill>
                  <a:srgbClr val="0070C0"/>
                </a:solidFill>
              </a:rPr>
              <a:t>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n){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</a:rPr>
              <a:t>int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max = </a:t>
            </a:r>
            <a:r>
              <a:rPr lang="en-US" b="1" dirty="0" err="1">
                <a:solidFill>
                  <a:srgbClr val="0070C0"/>
                </a:solidFill>
              </a:rPr>
              <a:t>arr</a:t>
            </a:r>
            <a:r>
              <a:rPr lang="en-US" b="1" dirty="0">
                <a:solidFill>
                  <a:srgbClr val="0070C0"/>
                </a:solidFill>
              </a:rPr>
              <a:t>[0];</a:t>
            </a:r>
          </a:p>
          <a:p>
            <a:r>
              <a:rPr lang="sr-Latn-ME" b="1" dirty="0" smtClean="0">
                <a:solidFill>
                  <a:srgbClr val="0070C0"/>
                </a:solidFill>
              </a:rPr>
              <a:t>  </a:t>
            </a:r>
            <a:r>
              <a:rPr lang="en-US" b="1" dirty="0" smtClean="0">
                <a:solidFill>
                  <a:srgbClr val="0070C0"/>
                </a:solidFill>
              </a:rPr>
              <a:t>for (</a:t>
            </a:r>
            <a:r>
              <a:rPr lang="sr-Latn-ME" b="1" dirty="0" smtClean="0">
                <a:solidFill>
                  <a:srgbClr val="0070C0"/>
                </a:solidFill>
              </a:rPr>
              <a:t>int </a:t>
            </a:r>
            <a:r>
              <a:rPr lang="en-US" b="1" dirty="0" err="1" smtClean="0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= 0;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&lt; n;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++){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sr-Latn-ME" b="1" dirty="0" smtClean="0">
                <a:solidFill>
                  <a:srgbClr val="0070C0"/>
                </a:solidFill>
              </a:rPr>
              <a:t>    </a:t>
            </a:r>
            <a:r>
              <a:rPr lang="en-US" b="1" dirty="0" smtClean="0">
                <a:solidFill>
                  <a:srgbClr val="0070C0"/>
                </a:solidFill>
              </a:rPr>
              <a:t>if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arr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 &gt; max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max </a:t>
            </a:r>
            <a:r>
              <a:rPr lang="en-US" b="1" dirty="0">
                <a:solidFill>
                  <a:srgbClr val="0070C0"/>
                </a:solidFill>
              </a:rPr>
              <a:t>= </a:t>
            </a:r>
            <a:r>
              <a:rPr lang="en-US" b="1" dirty="0" err="1">
                <a:solidFill>
                  <a:srgbClr val="0070C0"/>
                </a:solidFill>
              </a:rPr>
              <a:t>arr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];</a:t>
            </a:r>
          </a:p>
          <a:p>
            <a:r>
              <a:rPr lang="en-US" b="1" dirty="0">
                <a:solidFill>
                  <a:srgbClr val="0070C0"/>
                </a:solidFill>
              </a:rPr>
              <a:t>	return max;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7200" y="3974068"/>
            <a:ext cx="314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C00000"/>
                </a:solidFill>
              </a:rPr>
              <a:t>Maksimum niza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8281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Zadaci</a:t>
            </a:r>
            <a:r>
              <a:rPr lang="en-US" dirty="0" smtClean="0"/>
              <a:t> za </a:t>
            </a:r>
            <a:r>
              <a:rPr lang="en-US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en-US" sz="1600" b="1" dirty="0">
                <a:hlinkClick r:id=""/>
              </a:rPr>
              <a:t>https://</a:t>
            </a:r>
            <a:r>
              <a:rPr lang="en-US" sz="1600" b="1" dirty="0" smtClean="0">
                <a:hlinkClick r:id="rId2"/>
              </a:rPr>
              <a:t>codeforces.com/problemset/gymProblem/101055/D</a:t>
            </a:r>
            <a:endParaRPr lang="sr-Latn-ME" sz="1600" b="1" dirty="0" smtClean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codeforces.com/contest/849/problem/E</a:t>
            </a:r>
            <a:endParaRPr lang="sr-Latn-ME" sz="1600" b="1" dirty="0" smtClean="0"/>
          </a:p>
          <a:p>
            <a:r>
              <a:rPr lang="en-US" sz="1600" b="1" dirty="0">
                <a:hlinkClick r:id="rId4"/>
              </a:rPr>
              <a:t>https://www.spoj.com/problems/ADACABAA</a:t>
            </a:r>
            <a:r>
              <a:rPr lang="en-US" sz="1600" b="1" dirty="0" smtClean="0">
                <a:hlinkClick r:id="rId4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codeforces.com/problemset/problem/704/A</a:t>
            </a:r>
            <a:endParaRPr lang="sr-Latn-ME" sz="1600" b="1" dirty="0" smtClean="0"/>
          </a:p>
          <a:p>
            <a:r>
              <a:rPr lang="en-US" sz="1600" b="1" dirty="0">
                <a:hlinkClick r:id="rId6"/>
              </a:rPr>
              <a:t>https://matcomgrader.com/problem/9346/fundraising</a:t>
            </a:r>
            <a:r>
              <a:rPr lang="en-US" sz="1600" b="1" dirty="0" smtClean="0">
                <a:hlinkClick r:id="rId6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acm.timus.ru/problem.aspx?space=1&amp;num=1671</a:t>
            </a:r>
            <a:endParaRPr lang="sr-Latn-ME" sz="1600" b="1" dirty="0" smtClean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codeforces.com/contest/25/problem/D</a:t>
            </a:r>
            <a:endParaRPr lang="sr-Latn-ME" sz="1600" b="1" dirty="0" smtClean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acm.timus.ru/problem.aspx?space=1&amp;num=1003</a:t>
            </a:r>
            <a:endParaRPr lang="sr-Latn-ME" sz="1600" b="1" dirty="0" smtClean="0"/>
          </a:p>
          <a:p>
            <a:r>
              <a:rPr lang="en-US" sz="1600" b="1" dirty="0">
                <a:hlinkClick r:id="rId10"/>
              </a:rPr>
              <a:t>https://www.spoj.com/problems/CHAIN</a:t>
            </a:r>
            <a:r>
              <a:rPr lang="en-US" sz="1600" b="1" dirty="0" smtClean="0">
                <a:hlinkClick r:id="rId10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11"/>
              </a:rPr>
              <a:t>https://www.spoj.com/problems/CLFLARR</a:t>
            </a:r>
            <a:r>
              <a:rPr lang="en-US" sz="1600" b="1" dirty="0" smtClean="0">
                <a:hlinkClick r:id="rId11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12"/>
              </a:rPr>
              <a:t>https://www.spoj.com/problems/CONSEC</a:t>
            </a:r>
            <a:r>
              <a:rPr lang="en-US" sz="1600" b="1" dirty="0" smtClean="0">
                <a:hlinkClick r:id="rId12"/>
              </a:rPr>
              <a:t>/</a:t>
            </a:r>
            <a:r>
              <a:rPr lang="sr-Latn-ME" sz="1600" b="1" dirty="0" smtClean="0"/>
              <a:t> </a:t>
            </a:r>
            <a:r>
              <a:rPr lang="sr-Latn-ME" sz="1600" b="1" dirty="0"/>
              <a:t/>
            </a:r>
            <a:br>
              <a:rPr lang="sr-Latn-ME" sz="1600" b="1" dirty="0"/>
            </a:br>
            <a:r>
              <a:rPr lang="sr-Latn-ME" sz="1600" b="1" dirty="0">
                <a:hlinkClick r:id="rId13"/>
              </a:rPr>
              <a:t>https://</a:t>
            </a:r>
            <a:r>
              <a:rPr lang="sr-Latn-ME" sz="1600" b="1" dirty="0" smtClean="0">
                <a:hlinkClick r:id="rId13"/>
              </a:rPr>
              <a:t>toph.co/p/unbelievable-array</a:t>
            </a:r>
            <a:endParaRPr lang="sr-Latn-ME" sz="1600" b="1" dirty="0" smtClean="0"/>
          </a:p>
          <a:p>
            <a:r>
              <a:rPr lang="en-US" sz="1600" b="1" dirty="0">
                <a:hlinkClick r:id="rId14"/>
              </a:rPr>
              <a:t>https://www.hackerearth.com/practice/data-structures/disjoint-data-strutures/basics-of-disjoint-data-structures/practice-problems/algorithm/lexicographically-minimal-string-6edc1406/description</a:t>
            </a:r>
            <a:r>
              <a:rPr lang="en-US" sz="1600" b="1" dirty="0" smtClean="0">
                <a:hlinkClick r:id="rId14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15"/>
              </a:rPr>
              <a:t>https://www.hackerearth.com/practice/algorithms/graphs/breadth-first-search/practice-problems/algorithm/containers-of-choclates-1</a:t>
            </a:r>
            <a:r>
              <a:rPr lang="en-US" sz="1600" b="1" dirty="0" smtClean="0">
                <a:hlinkClick r:id="rId15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16"/>
              </a:rPr>
              <a:t>https://www.spoj.com/problems/RMQSQ</a:t>
            </a:r>
            <a:r>
              <a:rPr lang="en-US" sz="1600" b="1" dirty="0" smtClean="0">
                <a:hlinkClick r:id="rId16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17"/>
              </a:rPr>
              <a:t>https://www.spoj.com/problems/THRBL</a:t>
            </a:r>
            <a:r>
              <a:rPr lang="en-US" sz="1600" b="1" dirty="0" smtClean="0">
                <a:hlinkClick r:id="rId17"/>
              </a:rPr>
              <a:t>/</a:t>
            </a:r>
            <a:endParaRPr lang="sr-Latn-ME" sz="1600" b="1" dirty="0" smtClean="0"/>
          </a:p>
          <a:p>
            <a:r>
              <a:rPr lang="en-US" sz="1600" b="1" dirty="0">
                <a:hlinkClick r:id="rId18"/>
              </a:rPr>
              <a:t>https://</a:t>
            </a:r>
            <a:r>
              <a:rPr lang="en-US" sz="1600" b="1" dirty="0" smtClean="0">
                <a:hlinkClick r:id="rId18"/>
              </a:rPr>
              <a:t>www.codechef.com/problems/MSTICK</a:t>
            </a:r>
            <a:r>
              <a:rPr lang="sr-Latn-ME" sz="1600" b="1" dirty="0" smtClean="0"/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3902589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en-US" sz="1700" b="1" dirty="0">
                <a:hlinkClick r:id="rId2"/>
              </a:rPr>
              <a:t>https://</a:t>
            </a:r>
            <a:r>
              <a:rPr lang="en-US" sz="1700" b="1" dirty="0" smtClean="0">
                <a:hlinkClick r:id="rId2"/>
              </a:rPr>
              <a:t>www.codechef.com/problems/SEAD</a:t>
            </a:r>
            <a:endParaRPr lang="sr-Latn-ME" sz="1700" b="1" dirty="0" smtClean="0"/>
          </a:p>
          <a:p>
            <a:r>
              <a:rPr lang="en-US" sz="1700" b="1" dirty="0">
                <a:hlinkClick r:id="rId3"/>
              </a:rPr>
              <a:t>https://</a:t>
            </a:r>
            <a:r>
              <a:rPr lang="en-US" sz="1700" b="1" dirty="0" smtClean="0">
                <a:hlinkClick r:id="rId3"/>
              </a:rPr>
              <a:t>codeforces.com/contest/475/problem/D</a:t>
            </a:r>
            <a:endParaRPr lang="sr-Latn-ME" sz="1700" b="1" dirty="0" smtClean="0"/>
          </a:p>
          <a:p>
            <a:r>
              <a:rPr lang="en-US" sz="1700" b="1" dirty="0">
                <a:hlinkClick r:id="rId4"/>
              </a:rPr>
              <a:t>https://</a:t>
            </a:r>
            <a:r>
              <a:rPr lang="en-US" sz="1700" b="1" dirty="0" smtClean="0">
                <a:hlinkClick r:id="rId4"/>
              </a:rPr>
              <a:t>codeforces.com/problemset/problem/872/B</a:t>
            </a:r>
            <a:endParaRPr lang="sr-Latn-ME" sz="1700" b="1" dirty="0" smtClean="0"/>
          </a:p>
          <a:p>
            <a:r>
              <a:rPr lang="en-US" sz="1700" b="1" dirty="0">
                <a:hlinkClick r:id="rId5"/>
              </a:rPr>
              <a:t>https://www.spoj.com/problems/TNVFC1M</a:t>
            </a:r>
            <a:r>
              <a:rPr lang="en-US" sz="1700" b="1" dirty="0" smtClean="0">
                <a:hlinkClick r:id="rId5"/>
              </a:rPr>
              <a:t>/</a:t>
            </a:r>
            <a:endParaRPr lang="sr-Latn-ME" sz="1700" b="1" dirty="0" smtClean="0"/>
          </a:p>
          <a:p>
            <a:r>
              <a:rPr lang="en-US" sz="1700" b="1" dirty="0">
                <a:hlinkClick r:id="rId6"/>
              </a:rPr>
              <a:t>https://</a:t>
            </a:r>
            <a:r>
              <a:rPr lang="en-US" sz="1700" b="1" dirty="0" smtClean="0">
                <a:hlinkClick r:id="rId6"/>
              </a:rPr>
              <a:t>devskill.com/CodingProblems/ViewProblem/19</a:t>
            </a:r>
            <a:endParaRPr lang="sr-Latn-ME" sz="1700" b="1" dirty="0" smtClean="0"/>
          </a:p>
          <a:p>
            <a:r>
              <a:rPr lang="en-US" sz="1700" b="1" dirty="0">
                <a:hlinkClick r:id="rId7"/>
              </a:rPr>
              <a:t>https://</a:t>
            </a:r>
            <a:r>
              <a:rPr lang="en-US" sz="1700" b="1" dirty="0" smtClean="0">
                <a:hlinkClick r:id="rId7"/>
              </a:rPr>
              <a:t>codeforces.com/contest/713/problem/D</a:t>
            </a:r>
            <a:endParaRPr lang="sr-Latn-ME" sz="1700" b="1" dirty="0" smtClean="0"/>
          </a:p>
          <a:p>
            <a:r>
              <a:rPr lang="en-US" sz="1700" b="1" dirty="0">
                <a:hlinkClick r:id="rId8"/>
              </a:rPr>
              <a:t>https://</a:t>
            </a:r>
            <a:r>
              <a:rPr lang="en-US" sz="1700" b="1" dirty="0" smtClean="0">
                <a:hlinkClick r:id="rId8"/>
              </a:rPr>
              <a:t>codeforces.com/contest/675/problem/E</a:t>
            </a:r>
            <a:endParaRPr lang="sr-Latn-ME" sz="1700" b="1" dirty="0" smtClean="0"/>
          </a:p>
          <a:p>
            <a:r>
              <a:rPr lang="en-US" sz="1700" b="1" dirty="0">
                <a:hlinkClick r:id="rId9"/>
              </a:rPr>
              <a:t>https://www.spoj.com/problems/POSTERIN</a:t>
            </a:r>
            <a:r>
              <a:rPr lang="en-US" sz="1700" b="1" dirty="0" smtClean="0">
                <a:hlinkClick r:id="rId9"/>
              </a:rPr>
              <a:t>/</a:t>
            </a:r>
            <a:endParaRPr lang="sr-Latn-ME" sz="1700" b="1" dirty="0" smtClean="0"/>
          </a:p>
          <a:p>
            <a:r>
              <a:rPr lang="en-US" sz="1700" b="1" dirty="0">
                <a:hlinkClick r:id="rId10"/>
              </a:rPr>
              <a:t>https://www.spoj.com/problems/RPLN</a:t>
            </a:r>
            <a:r>
              <a:rPr lang="en-US" sz="1700" b="1" dirty="0" smtClean="0">
                <a:hlinkClick r:id="rId10"/>
              </a:rPr>
              <a:t>/</a:t>
            </a:r>
            <a:endParaRPr lang="sr-Latn-ME" sz="1700" b="1" dirty="0" smtClean="0"/>
          </a:p>
          <a:p>
            <a:r>
              <a:rPr lang="en-US" sz="1700" b="1" dirty="0">
                <a:hlinkClick r:id="rId11"/>
              </a:rPr>
              <a:t>https://www.spoj.com/problems/CITY2</a:t>
            </a:r>
            <a:r>
              <a:rPr lang="en-US" sz="1700" b="1" dirty="0" smtClean="0">
                <a:hlinkClick r:id="rId11"/>
              </a:rPr>
              <a:t>/</a:t>
            </a:r>
            <a:endParaRPr lang="sr-Latn-ME" sz="1700" b="1" dirty="0" smtClean="0"/>
          </a:p>
          <a:p>
            <a:r>
              <a:rPr lang="en-US" sz="1700" b="1" dirty="0">
                <a:hlinkClick r:id="rId12"/>
              </a:rPr>
              <a:t>https://www.spoj.com/problems/DIFERENC</a:t>
            </a:r>
            <a:r>
              <a:rPr lang="en-US" sz="1700" b="1" dirty="0" smtClean="0">
                <a:hlinkClick r:id="rId12"/>
              </a:rPr>
              <a:t>/</a:t>
            </a:r>
            <a:endParaRPr lang="sr-Latn-ME" sz="1700" b="1" dirty="0" smtClean="0"/>
          </a:p>
          <a:p>
            <a:r>
              <a:rPr lang="en-US" sz="1700" b="1" dirty="0">
                <a:hlinkClick r:id="rId13"/>
              </a:rPr>
              <a:t>https://</a:t>
            </a:r>
            <a:r>
              <a:rPr lang="en-US" sz="1700" b="1" dirty="0" smtClean="0">
                <a:hlinkClick r:id="rId13"/>
              </a:rPr>
              <a:t>codeforces.com/contest/863/problem/E</a:t>
            </a:r>
            <a:endParaRPr lang="sr-Latn-ME" sz="1700" b="1" dirty="0" smtClean="0"/>
          </a:p>
          <a:p>
            <a:r>
              <a:rPr lang="en-US" sz="1700" b="1" dirty="0">
                <a:hlinkClick r:id="rId14"/>
              </a:rPr>
              <a:t>https://</a:t>
            </a:r>
            <a:r>
              <a:rPr lang="en-US" sz="1700" b="1" dirty="0" smtClean="0">
                <a:hlinkClick r:id="rId14"/>
              </a:rPr>
              <a:t>codeforces.com/contest/15/problem/D</a:t>
            </a:r>
            <a:endParaRPr lang="sr-Latn-ME" sz="1700" b="1" dirty="0" smtClean="0"/>
          </a:p>
          <a:p>
            <a:r>
              <a:rPr lang="en-US" sz="1700" b="1" dirty="0">
                <a:hlinkClick r:id="rId15"/>
              </a:rPr>
              <a:t>https://</a:t>
            </a:r>
            <a:r>
              <a:rPr lang="en-US" sz="1700" b="1" dirty="0" smtClean="0">
                <a:hlinkClick r:id="rId15"/>
              </a:rPr>
              <a:t>codeforces.com/contest/873/problem/E</a:t>
            </a:r>
            <a:endParaRPr lang="sr-Latn-ME" sz="1700" b="1" dirty="0" smtClean="0"/>
          </a:p>
          <a:p>
            <a:r>
              <a:rPr lang="en-US" sz="1700" b="1" dirty="0">
                <a:hlinkClick r:id="rId16"/>
              </a:rPr>
              <a:t>https://</a:t>
            </a:r>
            <a:r>
              <a:rPr lang="en-US" sz="1700" b="1" dirty="0" smtClean="0">
                <a:hlinkClick r:id="rId16"/>
              </a:rPr>
              <a:t>codeforces.com/contest/5/problem/C</a:t>
            </a:r>
            <a:endParaRPr lang="sr-Latn-ME" sz="1700" b="1" dirty="0" smtClean="0"/>
          </a:p>
          <a:p>
            <a:r>
              <a:rPr lang="sr-Latn-ME" sz="1700" b="1" dirty="0">
                <a:hlinkClick r:id="rId17"/>
              </a:rPr>
              <a:t>https://</a:t>
            </a:r>
            <a:r>
              <a:rPr lang="sr-Latn-ME" sz="1700" b="1" dirty="0" smtClean="0">
                <a:hlinkClick r:id="rId17"/>
              </a:rPr>
              <a:t>codeforces.com/problemset/problem/455/C</a:t>
            </a:r>
            <a:endParaRPr lang="sr-Latn-ME" sz="1700" b="1" dirty="0" smtClean="0"/>
          </a:p>
          <a:p>
            <a:r>
              <a:rPr lang="sr-Latn-ME" sz="1700" b="1" dirty="0">
                <a:hlinkClick r:id="rId18"/>
              </a:rPr>
              <a:t>https://</a:t>
            </a:r>
            <a:r>
              <a:rPr lang="sr-Latn-ME" sz="1700" b="1" dirty="0" smtClean="0">
                <a:hlinkClick r:id="rId18"/>
              </a:rPr>
              <a:t>codeforces.com/problemset/problem/455/B</a:t>
            </a:r>
            <a:endParaRPr lang="sr-Latn-ME" sz="1700" b="1" dirty="0" smtClean="0"/>
          </a:p>
          <a:p>
            <a:r>
              <a:rPr lang="sr-Latn-ME" sz="1700" b="1" dirty="0">
                <a:hlinkClick r:id="rId19"/>
              </a:rPr>
              <a:t>https://</a:t>
            </a:r>
            <a:r>
              <a:rPr lang="sr-Latn-ME" sz="1700" b="1" dirty="0" smtClean="0">
                <a:hlinkClick r:id="rId19"/>
              </a:rPr>
              <a:t>codeforces.com/problemset/problem/452/B</a:t>
            </a:r>
            <a:endParaRPr lang="sr-Latn-ME" sz="1700" b="1" dirty="0" smtClean="0"/>
          </a:p>
        </p:txBody>
      </p:sp>
    </p:spTree>
    <p:extLst>
      <p:ext uri="{BB962C8B-B14F-4D97-AF65-F5344CB8AC3E}">
        <p14:creationId xmlns:p14="http://schemas.microsoft.com/office/powerpoint/2010/main" val="24068526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336" y="152400"/>
            <a:ext cx="8229600" cy="990600"/>
          </a:xfrm>
        </p:spPr>
        <p:txBody>
          <a:bodyPr/>
          <a:lstStyle/>
          <a:p>
            <a:r>
              <a:rPr lang="en-GB" dirty="0" err="1" smtClean="0"/>
              <a:t>Zadaci</a:t>
            </a:r>
            <a:r>
              <a:rPr lang="en-GB" dirty="0" smtClean="0"/>
              <a:t> za </a:t>
            </a:r>
            <a:r>
              <a:rPr lang="en-GB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codeforces.com/problemset/problem/997/D</a:t>
            </a:r>
            <a:endParaRPr lang="sr-Latn-ME" sz="1600" b="1" dirty="0" smtClean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codeforces.com/problemset/problem/1000/G</a:t>
            </a:r>
            <a:endParaRPr lang="sr-Latn-ME" sz="1600" b="1" dirty="0" smtClean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codeforces.com/problemset/problem/1000/E</a:t>
            </a:r>
            <a:endParaRPr lang="sr-Latn-ME" sz="1600" b="1" dirty="0" smtClean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codeforces.com/problemset/problem/995/F</a:t>
            </a:r>
            <a:endParaRPr lang="sr-Latn-ME" sz="1600" b="1" dirty="0" smtClean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codeforces.com/problemset/problem/990/G</a:t>
            </a:r>
            <a:endParaRPr lang="sr-Latn-ME" sz="1600" b="1" dirty="0" smtClean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codeforces.com/problemset/problem/990/F</a:t>
            </a:r>
            <a:endParaRPr lang="sr-Latn-ME" sz="1600" b="1" dirty="0" smtClean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codeforces.com/problemset/problem/986/E</a:t>
            </a:r>
            <a:endParaRPr lang="sr-Latn-ME" sz="1600" b="1" dirty="0" smtClean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codeforces.com/problemset/problem/981/C</a:t>
            </a:r>
            <a:endParaRPr lang="sr-Latn-ME" sz="1600" b="1" dirty="0" smtClean="0"/>
          </a:p>
          <a:p>
            <a:r>
              <a:rPr lang="en-US" sz="1600" b="1" dirty="0">
                <a:hlinkClick r:id="rId10"/>
              </a:rPr>
              <a:t>https://</a:t>
            </a:r>
            <a:r>
              <a:rPr lang="en-US" sz="1600" b="1" dirty="0" smtClean="0">
                <a:hlinkClick r:id="rId10"/>
              </a:rPr>
              <a:t>codeforces.com/problemset/problem/982/D</a:t>
            </a:r>
            <a:endParaRPr lang="sr-Latn-ME" sz="1600" b="1" dirty="0" smtClean="0"/>
          </a:p>
          <a:p>
            <a:r>
              <a:rPr lang="en-US" sz="1600" b="1" dirty="0">
                <a:hlinkClick r:id="rId11"/>
              </a:rPr>
              <a:t>https://</a:t>
            </a:r>
            <a:r>
              <a:rPr lang="en-US" sz="1600" b="1" dirty="0" smtClean="0">
                <a:hlinkClick r:id="rId11"/>
              </a:rPr>
              <a:t>codeforces.com/problemset/problem/982/C</a:t>
            </a:r>
            <a:endParaRPr lang="sr-Latn-ME" sz="1600" b="1" dirty="0" smtClean="0"/>
          </a:p>
          <a:p>
            <a:r>
              <a:rPr lang="en-US" sz="1600" b="1" dirty="0">
                <a:hlinkClick r:id="rId12"/>
              </a:rPr>
              <a:t>https://</a:t>
            </a:r>
            <a:r>
              <a:rPr lang="en-US" sz="1600" b="1" dirty="0" smtClean="0">
                <a:hlinkClick r:id="rId12"/>
              </a:rPr>
              <a:t>codeforces.com/problemset/problem/983/E</a:t>
            </a:r>
            <a:endParaRPr lang="sr-Latn-ME" sz="1600" b="1" dirty="0" smtClean="0"/>
          </a:p>
          <a:p>
            <a:r>
              <a:rPr lang="en-US" sz="1600" b="1" dirty="0">
                <a:hlinkClick r:id="rId13"/>
              </a:rPr>
              <a:t>https://</a:t>
            </a:r>
            <a:r>
              <a:rPr lang="en-US" sz="1600" b="1" dirty="0" smtClean="0">
                <a:hlinkClick r:id="rId13"/>
              </a:rPr>
              <a:t>codeforces.com/problemset/problem/979/D</a:t>
            </a:r>
            <a:endParaRPr lang="sr-Latn-ME" sz="1600" b="1" dirty="0" smtClean="0"/>
          </a:p>
          <a:p>
            <a:r>
              <a:rPr lang="en-US" sz="1600" b="1" dirty="0">
                <a:hlinkClick r:id="rId14"/>
              </a:rPr>
              <a:t>https://</a:t>
            </a:r>
            <a:r>
              <a:rPr lang="en-US" sz="1600" b="1" dirty="0" smtClean="0">
                <a:hlinkClick r:id="rId14"/>
              </a:rPr>
              <a:t>codeforces.com/problemset/problem/979/C</a:t>
            </a:r>
            <a:endParaRPr lang="sr-Latn-ME" sz="1600" b="1" dirty="0" smtClean="0"/>
          </a:p>
          <a:p>
            <a:r>
              <a:rPr lang="sr-Latn-ME" sz="1600" b="1" dirty="0">
                <a:hlinkClick r:id="rId15"/>
              </a:rPr>
              <a:t>https://</a:t>
            </a:r>
            <a:r>
              <a:rPr lang="sr-Latn-ME" sz="1600" b="1" dirty="0" smtClean="0">
                <a:hlinkClick r:id="rId15"/>
              </a:rPr>
              <a:t>codeforces.com/problemset/problem/980/F</a:t>
            </a:r>
            <a:endParaRPr lang="sr-Latn-ME" sz="1600" b="1" dirty="0" smtClean="0"/>
          </a:p>
          <a:p>
            <a:r>
              <a:rPr lang="sr-Latn-ME" sz="1600" b="1" dirty="0">
                <a:hlinkClick r:id="rId16"/>
              </a:rPr>
              <a:t>https://</a:t>
            </a:r>
            <a:r>
              <a:rPr lang="sr-Latn-ME" sz="1600" b="1" dirty="0" smtClean="0">
                <a:hlinkClick r:id="rId16"/>
              </a:rPr>
              <a:t>codeforces.com/problemset/problem/980/E</a:t>
            </a:r>
            <a:endParaRPr lang="sr-Latn-ME" sz="1600" b="1" dirty="0" smtClean="0"/>
          </a:p>
          <a:p>
            <a:r>
              <a:rPr lang="sr-Latn-ME" sz="1600" b="1" dirty="0">
                <a:hlinkClick r:id="rId17"/>
              </a:rPr>
              <a:t>https://</a:t>
            </a:r>
            <a:r>
              <a:rPr lang="sr-Latn-ME" sz="1600" b="1" dirty="0" smtClean="0">
                <a:hlinkClick r:id="rId17"/>
              </a:rPr>
              <a:t>codeforces.com/problemset/problem/925/E</a:t>
            </a:r>
            <a:endParaRPr lang="sr-Latn-ME" sz="1600" b="1" dirty="0" smtClean="0"/>
          </a:p>
          <a:p>
            <a:r>
              <a:rPr lang="sr-Latn-ME" sz="1600" b="1" dirty="0">
                <a:hlinkClick r:id="rId18"/>
              </a:rPr>
              <a:t>https://</a:t>
            </a:r>
            <a:r>
              <a:rPr lang="sr-Latn-ME" sz="1600" b="1" dirty="0" smtClean="0">
                <a:hlinkClick r:id="rId18"/>
              </a:rPr>
              <a:t>codeforces.com/problemset/problem/965/E</a:t>
            </a:r>
            <a:endParaRPr lang="sr-Latn-ME" sz="1600" b="1" dirty="0" smtClean="0"/>
          </a:p>
          <a:p>
            <a:r>
              <a:rPr lang="sr-Latn-ME" sz="1600" b="1" dirty="0">
                <a:hlinkClick r:id="rId19"/>
              </a:rPr>
              <a:t>https://</a:t>
            </a:r>
            <a:r>
              <a:rPr lang="sr-Latn-ME" sz="1600" b="1" dirty="0" smtClean="0">
                <a:hlinkClick r:id="rId19"/>
              </a:rPr>
              <a:t>codeforces.com/problemset/problem/963/B</a:t>
            </a:r>
            <a:r>
              <a:rPr lang="sr-Latn-ME" sz="1600" b="1" dirty="0" smtClean="0"/>
              <a:t> </a:t>
            </a:r>
          </a:p>
          <a:p>
            <a:r>
              <a:rPr lang="sr-Latn-ME" sz="1600" b="1" dirty="0">
                <a:hlinkClick r:id="rId20"/>
              </a:rPr>
              <a:t>https://</a:t>
            </a:r>
            <a:r>
              <a:rPr lang="sr-Latn-ME" sz="1600" b="1" smtClean="0">
                <a:hlinkClick r:id="rId20"/>
              </a:rPr>
              <a:t>codeforces.com/problemset/problem/958/B2</a:t>
            </a:r>
            <a:r>
              <a:rPr lang="sr-Latn-ME" sz="1600" b="1" smtClean="0"/>
              <a:t> </a:t>
            </a:r>
            <a:r>
              <a:rPr lang="sr-Latn-ME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7966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Zadaci</a:t>
            </a:r>
            <a:r>
              <a:rPr lang="en-US" dirty="0" smtClean="0"/>
              <a:t> za </a:t>
            </a:r>
            <a:r>
              <a:rPr lang="en-US" dirty="0" err="1" smtClean="0"/>
              <a:t>vje</a:t>
            </a:r>
            <a:r>
              <a:rPr lang="sr-Latn-ME" dirty="0" smtClean="0"/>
              <a:t>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codeforces.com/problemset/problem/793/E</a:t>
            </a:r>
            <a:endParaRPr lang="sr-Latn-ME" sz="1600" b="1" dirty="0" smtClean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codeforces.com/problemset/problem/772/E</a:t>
            </a:r>
            <a:endParaRPr lang="sr-Latn-ME" sz="1600" b="1" dirty="0" smtClean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codeforces.com/problemset/problem/796/D</a:t>
            </a:r>
            <a:endParaRPr lang="sr-Latn-ME" sz="1600" b="1" dirty="0" smtClean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codeforces.com/problemset/problem/796/C</a:t>
            </a:r>
            <a:endParaRPr lang="sr-Latn-ME" sz="1600" b="1" dirty="0" smtClean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codeforces.com/problemset/problem/792/D</a:t>
            </a:r>
            <a:endParaRPr lang="sr-Latn-ME" sz="1600" b="1" dirty="0" smtClean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codeforces.com/problemset/problem/786/E</a:t>
            </a:r>
            <a:endParaRPr lang="sr-Latn-ME" sz="1600" b="1" dirty="0" smtClean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codeforces.com/problemset/problem/786/D</a:t>
            </a:r>
            <a:endParaRPr lang="sr-Latn-ME" sz="1600" b="1" dirty="0" smtClean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codeforces.com/problemset/problem/771/C</a:t>
            </a:r>
            <a:endParaRPr lang="sr-Latn-ME" sz="1600" b="1" dirty="0" smtClean="0"/>
          </a:p>
          <a:p>
            <a:r>
              <a:rPr lang="en-US" sz="1600" b="1" dirty="0">
                <a:hlinkClick r:id="rId10"/>
              </a:rPr>
              <a:t>https://</a:t>
            </a:r>
            <a:r>
              <a:rPr lang="en-US" sz="1600" b="1" dirty="0" smtClean="0">
                <a:hlinkClick r:id="rId10"/>
              </a:rPr>
              <a:t>codeforces.com/problemset/problem/780/C</a:t>
            </a:r>
            <a:endParaRPr lang="sr-Latn-ME" sz="1600" b="1" dirty="0" smtClean="0"/>
          </a:p>
          <a:p>
            <a:r>
              <a:rPr lang="en-US" sz="1600" b="1" dirty="0">
                <a:hlinkClick r:id="rId11"/>
              </a:rPr>
              <a:t>https://</a:t>
            </a:r>
            <a:r>
              <a:rPr lang="en-US" sz="1600" b="1" dirty="0" smtClean="0">
                <a:hlinkClick r:id="rId11"/>
              </a:rPr>
              <a:t>codeforces.com/problemset/problem/778/C</a:t>
            </a:r>
            <a:endParaRPr lang="sr-Latn-ME" sz="1600" b="1" dirty="0" smtClean="0"/>
          </a:p>
          <a:p>
            <a:r>
              <a:rPr lang="en-US" sz="1600" b="1" dirty="0">
                <a:hlinkClick r:id="rId12"/>
              </a:rPr>
              <a:t>https://</a:t>
            </a:r>
            <a:r>
              <a:rPr lang="en-US" sz="1600" b="1" dirty="0" smtClean="0">
                <a:hlinkClick r:id="rId12"/>
              </a:rPr>
              <a:t>codeforces.com/problemset/problem/776/F</a:t>
            </a:r>
            <a:endParaRPr lang="sr-Latn-ME" sz="1600" b="1" dirty="0" smtClean="0"/>
          </a:p>
          <a:p>
            <a:r>
              <a:rPr lang="sr-Latn-ME" sz="1600" b="1" dirty="0">
                <a:hlinkClick r:id="rId13"/>
              </a:rPr>
              <a:t>https://</a:t>
            </a:r>
            <a:r>
              <a:rPr lang="sr-Latn-ME" sz="1600" b="1" dirty="0" smtClean="0">
                <a:hlinkClick r:id="rId13"/>
              </a:rPr>
              <a:t>codeforces.com/problemset/problem/767/C</a:t>
            </a:r>
            <a:endParaRPr lang="sr-Latn-ME" sz="1600" b="1" dirty="0" smtClean="0"/>
          </a:p>
          <a:p>
            <a:r>
              <a:rPr lang="sr-Latn-ME" sz="1600" b="1" dirty="0">
                <a:hlinkClick r:id="rId14"/>
              </a:rPr>
              <a:t>https://</a:t>
            </a:r>
            <a:r>
              <a:rPr lang="sr-Latn-ME" sz="1600" b="1" dirty="0" smtClean="0">
                <a:hlinkClick r:id="rId14"/>
              </a:rPr>
              <a:t>codeforces.com/problemset/problem/765/E</a:t>
            </a:r>
            <a:endParaRPr lang="sr-Latn-ME" sz="1600" b="1" dirty="0" smtClean="0"/>
          </a:p>
          <a:p>
            <a:r>
              <a:rPr lang="sr-Latn-ME" sz="1600" b="1" dirty="0">
                <a:hlinkClick r:id="rId15"/>
              </a:rPr>
              <a:t>https://</a:t>
            </a:r>
            <a:r>
              <a:rPr lang="sr-Latn-ME" sz="1600" b="1" dirty="0" smtClean="0">
                <a:hlinkClick r:id="rId15"/>
              </a:rPr>
              <a:t>codeforces.com/problemset/problem/766/E</a:t>
            </a:r>
            <a:endParaRPr lang="sr-Latn-ME" sz="1600" b="1" dirty="0" smtClean="0"/>
          </a:p>
          <a:p>
            <a:r>
              <a:rPr lang="sr-Latn-ME" sz="1600" b="1" dirty="0">
                <a:hlinkClick r:id="rId16"/>
              </a:rPr>
              <a:t>https://</a:t>
            </a:r>
            <a:r>
              <a:rPr lang="sr-Latn-ME" sz="1600" b="1" dirty="0" smtClean="0">
                <a:hlinkClick r:id="rId16"/>
              </a:rPr>
              <a:t>codeforces.com/problemset/problem/763/D</a:t>
            </a:r>
            <a:endParaRPr lang="sr-Latn-ME" sz="1600" b="1" dirty="0" smtClean="0"/>
          </a:p>
          <a:p>
            <a:r>
              <a:rPr lang="sr-Latn-ME" sz="1600" b="1" dirty="0">
                <a:hlinkClick r:id="rId17"/>
              </a:rPr>
              <a:t>https://</a:t>
            </a:r>
            <a:r>
              <a:rPr lang="sr-Latn-ME" sz="1600" b="1" dirty="0" smtClean="0">
                <a:hlinkClick r:id="rId17"/>
              </a:rPr>
              <a:t>codeforces.com/problemset/problem/763/A</a:t>
            </a:r>
            <a:endParaRPr lang="sr-Latn-ME" sz="1600" b="1" dirty="0" smtClean="0"/>
          </a:p>
          <a:p>
            <a:r>
              <a:rPr lang="sr-Latn-ME" sz="1600" b="1" dirty="0">
                <a:hlinkClick r:id="rId18"/>
              </a:rPr>
              <a:t>https://</a:t>
            </a:r>
            <a:r>
              <a:rPr lang="sr-Latn-ME" sz="1600" b="1" dirty="0" smtClean="0">
                <a:hlinkClick r:id="rId18"/>
              </a:rPr>
              <a:t>codeforces.com/problemset/problem/761/E</a:t>
            </a:r>
            <a:endParaRPr lang="sr-Latn-ME" sz="1600" b="1" dirty="0" smtClean="0"/>
          </a:p>
          <a:p>
            <a:r>
              <a:rPr lang="sr-Latn-ME" sz="1600" b="1" dirty="0">
                <a:hlinkClick r:id="rId19"/>
              </a:rPr>
              <a:t>https://</a:t>
            </a:r>
            <a:r>
              <a:rPr lang="sr-Latn-ME" sz="1600" b="1" dirty="0" smtClean="0">
                <a:hlinkClick r:id="rId19"/>
              </a:rPr>
              <a:t>codeforces.com/problemset/problem/762/F</a:t>
            </a:r>
            <a:endParaRPr lang="sr-Latn-ME" sz="1600" b="1" dirty="0" smtClean="0"/>
          </a:p>
          <a:p>
            <a:r>
              <a:rPr lang="sr-Latn-ME" sz="1600" b="1" dirty="0">
                <a:hlinkClick r:id="rId20"/>
              </a:rPr>
              <a:t>https://</a:t>
            </a:r>
            <a:r>
              <a:rPr lang="sr-Latn-ME" sz="1600" b="1" dirty="0" smtClean="0">
                <a:hlinkClick r:id="rId20"/>
              </a:rPr>
              <a:t>codeforces.com/problemset/problem/758/E</a:t>
            </a:r>
            <a:endParaRPr lang="sr-Latn-ME" sz="1600" b="1" dirty="0" smtClean="0"/>
          </a:p>
          <a:p>
            <a:r>
              <a:rPr lang="sr-Latn-ME" sz="1600" b="1" dirty="0">
                <a:hlinkClick r:id="rId21"/>
              </a:rPr>
              <a:t>https://</a:t>
            </a:r>
            <a:r>
              <a:rPr lang="sr-Latn-ME" sz="1600" b="1" dirty="0" smtClean="0">
                <a:hlinkClick r:id="rId21"/>
              </a:rPr>
              <a:t>codeforces.com/problemset/problem/755/C</a:t>
            </a:r>
            <a:r>
              <a:rPr lang="sr-Latn-ME" sz="16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8181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en-US" dirty="0" err="1" smtClean="0"/>
              <a:t>Segmentno</a:t>
            </a:r>
            <a:r>
              <a:rPr lang="en-US" dirty="0" smtClean="0"/>
              <a:t> </a:t>
            </a:r>
            <a:r>
              <a:rPr lang="en-US" dirty="0" err="1" smtClean="0"/>
              <a:t>drvo</a:t>
            </a:r>
            <a:r>
              <a:rPr lang="en-US" dirty="0" smtClean="0"/>
              <a:t> - </a:t>
            </a:r>
            <a:r>
              <a:rPr lang="en-US" dirty="0" err="1" smtClean="0"/>
              <a:t>niz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562600"/>
          </a:xfrm>
        </p:spPr>
        <p:txBody>
          <a:bodyPr/>
          <a:lstStyle/>
          <a:p>
            <a:r>
              <a:rPr lang="sr-Latn-ME" dirty="0" smtClean="0"/>
              <a:t>Čvor i ima potomke sa indeksima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b="1" dirty="0" smtClean="0">
                <a:solidFill>
                  <a:srgbClr val="C00000"/>
                </a:solidFill>
              </a:rPr>
              <a:t>+1</a:t>
            </a:r>
            <a:r>
              <a:rPr lang="sr-Latn-ME" dirty="0" smtClean="0"/>
              <a:t> i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b="1" dirty="0" smtClean="0">
                <a:solidFill>
                  <a:srgbClr val="C00000"/>
                </a:solidFill>
              </a:rPr>
              <a:t>+2</a:t>
            </a:r>
            <a:r>
              <a:rPr lang="sr-Latn-ME" dirty="0" smtClean="0"/>
              <a:t> (slično kao kod </a:t>
            </a:r>
            <a:r>
              <a:rPr lang="sr-Latn-ME" b="1" dirty="0" smtClean="0">
                <a:solidFill>
                  <a:srgbClr val="C00000"/>
                </a:solidFill>
              </a:rPr>
              <a:t>heap</a:t>
            </a:r>
            <a:r>
              <a:rPr lang="sr-Latn-ME" dirty="0" smtClean="0"/>
              <a:t>-a).</a:t>
            </a:r>
          </a:p>
          <a:p>
            <a:r>
              <a:rPr lang="sr-Latn-ME" dirty="0" smtClean="0"/>
              <a:t>Roditelj čvora 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dirty="0" smtClean="0"/>
              <a:t> je na pozici </a:t>
            </a:r>
            <a:r>
              <a:rPr lang="sr-Latn-ME" b="1" dirty="0" smtClean="0">
                <a:solidFill>
                  <a:srgbClr val="C00000"/>
                </a:solidFill>
              </a:rPr>
              <a:t>(</a:t>
            </a:r>
            <a:r>
              <a:rPr lang="sr-Latn-ME" b="1" i="1" dirty="0" smtClean="0">
                <a:solidFill>
                  <a:srgbClr val="C00000"/>
                </a:solidFill>
              </a:rPr>
              <a:t>i</a:t>
            </a:r>
            <a:r>
              <a:rPr lang="sr-Latn-ME" b="1" dirty="0" smtClean="0">
                <a:solidFill>
                  <a:srgbClr val="C00000"/>
                </a:solidFill>
              </a:rPr>
              <a:t>-1)/2</a:t>
            </a:r>
            <a:r>
              <a:rPr lang="sr-Latn-ME" dirty="0" smtClean="0"/>
              <a:t> (u cjelobrojnoj aritmetici).</a:t>
            </a:r>
          </a:p>
          <a:p>
            <a:r>
              <a:rPr lang="sr-Latn-ME" dirty="0" smtClean="0"/>
              <a:t>Pretpostavimo da imamo niz </a:t>
            </a:r>
            <a:r>
              <a:rPr lang="en-US" b="1" dirty="0" smtClean="0">
                <a:solidFill>
                  <a:srgbClr val="C00000"/>
                </a:solidFill>
              </a:rPr>
              <a:t>{1, 3, 5, 7, 9, 11}</a:t>
            </a:r>
            <a:r>
              <a:rPr lang="en-US" dirty="0" smtClean="0"/>
              <a:t> </a:t>
            </a:r>
            <a:r>
              <a:rPr lang="sr-Latn-ME" dirty="0" smtClean="0"/>
              <a:t> </a:t>
            </a:r>
            <a:r>
              <a:rPr lang="en-US" dirty="0" err="1" smtClean="0"/>
              <a:t>njegovo</a:t>
            </a:r>
            <a:r>
              <a:rPr lang="en-US" dirty="0" smtClean="0"/>
              <a:t> </a:t>
            </a:r>
            <a:r>
              <a:rPr lang="en-US" dirty="0" err="1" smtClean="0"/>
              <a:t>segmentno</a:t>
            </a:r>
            <a:r>
              <a:rPr lang="en-US" dirty="0" smtClean="0"/>
              <a:t> </a:t>
            </a:r>
            <a:r>
              <a:rPr lang="en-US" dirty="0" err="1" smtClean="0"/>
              <a:t>drvo</a:t>
            </a:r>
            <a:r>
              <a:rPr lang="en-US" dirty="0" smtClean="0"/>
              <a:t> </a:t>
            </a:r>
            <a:r>
              <a:rPr lang="en-US" dirty="0" err="1" smtClean="0"/>
              <a:t>mo</a:t>
            </a:r>
            <a:r>
              <a:rPr lang="sr-Latn-ME" dirty="0" smtClean="0"/>
              <a:t>že </a:t>
            </a:r>
            <a:r>
              <a:rPr lang="en-US" dirty="0" smtClean="0"/>
              <a:t>se </a:t>
            </a:r>
            <a:r>
              <a:rPr lang="sr-Latn-ME" dirty="0" smtClean="0"/>
              <a:t>prik</a:t>
            </a:r>
            <a:r>
              <a:rPr lang="en-US" dirty="0" smtClean="0"/>
              <a:t>a</a:t>
            </a:r>
            <a:r>
              <a:rPr lang="sr-Latn-ME" dirty="0" smtClean="0"/>
              <a:t>zati na sledeći način: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00200" y="38862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9</a:t>
            </a:r>
            <a:endParaRPr lang="en-US" dirty="0"/>
          </a:p>
        </p:txBody>
      </p:sp>
      <p:cxnSp>
        <p:nvCxnSpPr>
          <p:cNvPr id="5" name="Straight Connector 4"/>
          <p:cNvCxnSpPr>
            <a:stCxn id="4" idx="3"/>
          </p:cNvCxnSpPr>
          <p:nvPr/>
        </p:nvCxnSpPr>
        <p:spPr>
          <a:xfrm flipH="1">
            <a:off x="1143001" y="4276445"/>
            <a:ext cx="535314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838200" y="47244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4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390140" y="4724400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>
            <a:stCxn id="4" idx="5"/>
            <a:endCxn id="7" idx="0"/>
          </p:cNvCxnSpPr>
          <p:nvPr/>
        </p:nvCxnSpPr>
        <p:spPr>
          <a:xfrm>
            <a:off x="2055485" y="4276445"/>
            <a:ext cx="601355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67642" y="5114645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04800" y="5724245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/>
              <a:t>1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63847" y="5114645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333500" y="5724245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3</a:t>
            </a: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4177868" y="3897241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/>
              <a:t>27</a:t>
            </a:r>
            <a:endParaRPr lang="en-US" dirty="0"/>
          </a:p>
        </p:txBody>
      </p:sp>
      <p:cxnSp>
        <p:nvCxnSpPr>
          <p:cNvPr id="27" name="Straight Connector 26"/>
          <p:cNvCxnSpPr>
            <a:stCxn id="26" idx="3"/>
          </p:cNvCxnSpPr>
          <p:nvPr/>
        </p:nvCxnSpPr>
        <p:spPr>
          <a:xfrm flipH="1">
            <a:off x="3720669" y="4287486"/>
            <a:ext cx="535314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3415868" y="4735441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/>
              <a:t>16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4967808" y="4735441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r-Latn-ME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0" name="Straight Connector 29"/>
          <p:cNvCxnSpPr>
            <a:stCxn id="26" idx="5"/>
            <a:endCxn id="29" idx="0"/>
          </p:cNvCxnSpPr>
          <p:nvPr/>
        </p:nvCxnSpPr>
        <p:spPr>
          <a:xfrm>
            <a:off x="4633153" y="4287486"/>
            <a:ext cx="601355" cy="447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145310" y="5125686"/>
            <a:ext cx="382916" cy="618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2882468" y="5735286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7</a:t>
            </a:r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3841515" y="5125686"/>
            <a:ext cx="300677" cy="600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3911168" y="5735286"/>
            <a:ext cx="5334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dirty="0" smtClean="0"/>
              <a:t>9</a:t>
            </a:r>
            <a:endParaRPr lang="en-US" dirty="0"/>
          </a:p>
        </p:txBody>
      </p:sp>
      <p:sp>
        <p:nvSpPr>
          <p:cNvPr id="36" name="Oval 35"/>
          <p:cNvSpPr/>
          <p:nvPr/>
        </p:nvSpPr>
        <p:spPr>
          <a:xfrm>
            <a:off x="3124200" y="3048000"/>
            <a:ext cx="533400" cy="4572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/>
              <a:t>36</a:t>
            </a:r>
            <a:endParaRPr lang="en-US" dirty="0"/>
          </a:p>
        </p:txBody>
      </p:sp>
      <p:cxnSp>
        <p:nvCxnSpPr>
          <p:cNvPr id="37" name="Straight Connector 36"/>
          <p:cNvCxnSpPr>
            <a:stCxn id="36" idx="2"/>
          </p:cNvCxnSpPr>
          <p:nvPr/>
        </p:nvCxnSpPr>
        <p:spPr>
          <a:xfrm flipH="1">
            <a:off x="2055485" y="3276600"/>
            <a:ext cx="1068715" cy="6765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36" idx="6"/>
            <a:endCxn id="26" idx="1"/>
          </p:cNvCxnSpPr>
          <p:nvPr/>
        </p:nvCxnSpPr>
        <p:spPr>
          <a:xfrm>
            <a:off x="3657600" y="3276600"/>
            <a:ext cx="598383" cy="6875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52400" y="6248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[0]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57300" y="6248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[1]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57500" y="6248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[3]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00500" y="6248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[4]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305438" y="5192641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[2]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33830" y="5244508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92D050"/>
                </a:solidFill>
              </a:rPr>
              <a:t>a</a:t>
            </a:r>
            <a:r>
              <a:rPr lang="en-US" b="1" dirty="0" smtClean="0">
                <a:solidFill>
                  <a:srgbClr val="92D050"/>
                </a:solidFill>
              </a:rPr>
              <a:t>[5]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2400" y="4724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[0..1]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86100" y="43434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[3..4]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95350" y="3597336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[0..2]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21019" y="362726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[3..5]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24100" y="2971800"/>
            <a:ext cx="9525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[0..5]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19800" y="33147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[</a:t>
            </a:r>
            <a:r>
              <a:rPr lang="sr-Latn-ME" b="1" i="1" dirty="0" smtClean="0">
                <a:solidFill>
                  <a:schemeClr val="accent1"/>
                </a:solidFill>
              </a:rPr>
              <a:t>a</a:t>
            </a:r>
            <a:r>
              <a:rPr lang="en-US" b="1" dirty="0" smtClean="0">
                <a:solidFill>
                  <a:schemeClr val="accent1"/>
                </a:solidFill>
              </a:rPr>
              <a:t>..</a:t>
            </a:r>
            <a:r>
              <a:rPr lang="sr-Latn-ME" b="1" i="1" dirty="0" smtClean="0">
                <a:solidFill>
                  <a:schemeClr val="accent1"/>
                </a:solidFill>
              </a:rPr>
              <a:t>b</a:t>
            </a:r>
            <a:r>
              <a:rPr lang="en-US" b="1" dirty="0" smtClean="0">
                <a:solidFill>
                  <a:schemeClr val="accent1"/>
                </a:solidFill>
              </a:rPr>
              <a:t>]</a:t>
            </a:r>
            <a:r>
              <a:rPr lang="en-US" b="1" dirty="0" smtClean="0"/>
              <a:t> </a:t>
            </a:r>
            <a:r>
              <a:rPr lang="en-US" dirty="0" err="1" smtClean="0"/>
              <a:t>nazna</a:t>
            </a:r>
            <a:r>
              <a:rPr lang="sr-Latn-ME" dirty="0" smtClean="0"/>
              <a:t>čava da čvor predstavlja sumu članova niza sa indeksima od </a:t>
            </a:r>
            <a:r>
              <a:rPr lang="sr-Latn-ME" b="1" i="1" dirty="0" smtClean="0">
                <a:solidFill>
                  <a:schemeClr val="accent1"/>
                </a:solidFill>
              </a:rPr>
              <a:t>a</a:t>
            </a:r>
            <a:r>
              <a:rPr lang="sr-Latn-ME" dirty="0" smtClean="0"/>
              <a:t> do </a:t>
            </a:r>
            <a:r>
              <a:rPr lang="sr-Latn-ME" b="1" i="1" dirty="0" smtClean="0">
                <a:solidFill>
                  <a:schemeClr val="accent1"/>
                </a:solidFill>
              </a:rPr>
              <a:t>b</a:t>
            </a:r>
            <a:endParaRPr lang="en-US" b="1" i="1" dirty="0">
              <a:solidFill>
                <a:schemeClr val="accent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886330" y="4571006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 smtClean="0"/>
              <a:t>Problem koga moramo da riješimo je indeksiranje u slučaju kada broj članova niza nije 2</a:t>
            </a:r>
            <a:r>
              <a:rPr lang="sr-Latn-ME" i="1" baseline="30000" dirty="0" smtClean="0"/>
              <a:t>k</a:t>
            </a:r>
            <a:r>
              <a:rPr lang="sr-Latn-ME" dirty="0" smtClean="0"/>
              <a:t>.</a:t>
            </a:r>
            <a:endParaRPr lang="en-US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571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Zadaci za vježbanje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en-US" sz="1600" b="1" dirty="0">
                <a:hlinkClick r:id="rId2"/>
              </a:rPr>
              <a:t>https://</a:t>
            </a:r>
            <a:r>
              <a:rPr lang="en-US" sz="1600" b="1" dirty="0" smtClean="0">
                <a:hlinkClick r:id="rId2"/>
              </a:rPr>
              <a:t>codeforces.com/problemset/problem/757/G</a:t>
            </a:r>
            <a:endParaRPr lang="sr-Latn-ME" sz="1600" b="1" dirty="0" smtClean="0"/>
          </a:p>
          <a:p>
            <a:r>
              <a:rPr lang="en-US" sz="1600" b="1" dirty="0">
                <a:hlinkClick r:id="rId3"/>
              </a:rPr>
              <a:t>https://</a:t>
            </a:r>
            <a:r>
              <a:rPr lang="en-US" sz="1600" b="1" dirty="0" smtClean="0">
                <a:hlinkClick r:id="rId3"/>
              </a:rPr>
              <a:t>codeforces.com/problemset/problem/754/E</a:t>
            </a:r>
            <a:endParaRPr lang="sr-Latn-ME" sz="1600" b="1" dirty="0" smtClean="0"/>
          </a:p>
          <a:p>
            <a:r>
              <a:rPr lang="en-US" sz="1600" b="1" dirty="0">
                <a:hlinkClick r:id="rId4"/>
              </a:rPr>
              <a:t>https://</a:t>
            </a:r>
            <a:r>
              <a:rPr lang="en-US" sz="1600" b="1" dirty="0" smtClean="0">
                <a:hlinkClick r:id="rId4"/>
              </a:rPr>
              <a:t>codeforces.com/problemset/problem/750/F</a:t>
            </a:r>
            <a:endParaRPr lang="sr-Latn-ME" sz="1600" b="1" dirty="0" smtClean="0"/>
          </a:p>
          <a:p>
            <a:r>
              <a:rPr lang="en-US" sz="1600" b="1" dirty="0">
                <a:hlinkClick r:id="rId5"/>
              </a:rPr>
              <a:t>https://</a:t>
            </a:r>
            <a:r>
              <a:rPr lang="en-US" sz="1600" b="1" dirty="0" smtClean="0">
                <a:hlinkClick r:id="rId5"/>
              </a:rPr>
              <a:t>codeforces.com/problemset/problem/748/F</a:t>
            </a:r>
            <a:endParaRPr lang="sr-Latn-ME" sz="1600" b="1" dirty="0" smtClean="0"/>
          </a:p>
          <a:p>
            <a:r>
              <a:rPr lang="en-US" sz="1600" b="1" dirty="0">
                <a:hlinkClick r:id="rId6"/>
              </a:rPr>
              <a:t>https://</a:t>
            </a:r>
            <a:r>
              <a:rPr lang="en-US" sz="1600" b="1" dirty="0" smtClean="0">
                <a:hlinkClick r:id="rId6"/>
              </a:rPr>
              <a:t>codeforces.com/problemset/problem/746/G</a:t>
            </a:r>
            <a:endParaRPr lang="sr-Latn-ME" sz="1600" b="1" dirty="0" smtClean="0"/>
          </a:p>
          <a:p>
            <a:r>
              <a:rPr lang="en-US" sz="1600" b="1" dirty="0">
                <a:hlinkClick r:id="rId7"/>
              </a:rPr>
              <a:t>https://</a:t>
            </a:r>
            <a:r>
              <a:rPr lang="en-US" sz="1600" b="1" dirty="0" smtClean="0">
                <a:hlinkClick r:id="rId7"/>
              </a:rPr>
              <a:t>codeforces.com/problemset/problem/743/D</a:t>
            </a:r>
            <a:endParaRPr lang="sr-Latn-ME" sz="1600" b="1" dirty="0" smtClean="0"/>
          </a:p>
          <a:p>
            <a:r>
              <a:rPr lang="en-US" sz="1600" b="1" dirty="0">
                <a:hlinkClick r:id="rId8"/>
              </a:rPr>
              <a:t>https://</a:t>
            </a:r>
            <a:r>
              <a:rPr lang="en-US" sz="1600" b="1" dirty="0" smtClean="0">
                <a:hlinkClick r:id="rId8"/>
              </a:rPr>
              <a:t>codeforces.com/problemset/problem/735/E</a:t>
            </a:r>
            <a:endParaRPr lang="sr-Latn-ME" sz="1600" b="1" dirty="0" smtClean="0"/>
          </a:p>
          <a:p>
            <a:r>
              <a:rPr lang="en-US" sz="1600" b="1" dirty="0">
                <a:hlinkClick r:id="rId9"/>
              </a:rPr>
              <a:t>https://</a:t>
            </a:r>
            <a:r>
              <a:rPr lang="en-US" sz="1600" b="1" dirty="0" smtClean="0">
                <a:hlinkClick r:id="rId9"/>
              </a:rPr>
              <a:t>codeforces.com/problemset/problem/739/B</a:t>
            </a:r>
            <a:endParaRPr lang="sr-Latn-ME" sz="1600" b="1" dirty="0" smtClean="0"/>
          </a:p>
          <a:p>
            <a:r>
              <a:rPr lang="en-US" sz="1600" b="1" dirty="0">
                <a:hlinkClick r:id="rId10"/>
              </a:rPr>
              <a:t>https://</a:t>
            </a:r>
            <a:r>
              <a:rPr lang="en-US" sz="1600" b="1" dirty="0" smtClean="0">
                <a:hlinkClick r:id="rId10"/>
              </a:rPr>
              <a:t>codeforces.com/problemset/problem/734/E</a:t>
            </a:r>
            <a:endParaRPr lang="sr-Latn-ME" sz="1600" b="1" dirty="0" smtClean="0"/>
          </a:p>
          <a:p>
            <a:r>
              <a:rPr lang="en-US" sz="1600" b="1" dirty="0">
                <a:hlinkClick r:id="rId11"/>
              </a:rPr>
              <a:t>https://</a:t>
            </a:r>
            <a:r>
              <a:rPr lang="en-US" sz="1600" b="1" dirty="0" smtClean="0">
                <a:hlinkClick r:id="rId11"/>
              </a:rPr>
              <a:t>codeforces.com/problemset/problem/733/F</a:t>
            </a:r>
            <a:endParaRPr lang="sr-Latn-ME" sz="1600" b="1" dirty="0" smtClean="0"/>
          </a:p>
          <a:p>
            <a:r>
              <a:rPr lang="en-US" sz="1600" b="1" dirty="0">
                <a:hlinkClick r:id="rId12"/>
              </a:rPr>
              <a:t>https://</a:t>
            </a:r>
            <a:r>
              <a:rPr lang="en-US" sz="1600" b="1" dirty="0" smtClean="0">
                <a:hlinkClick r:id="rId12"/>
              </a:rPr>
              <a:t>codeforces.com/problemset/problem/724/G</a:t>
            </a:r>
            <a:endParaRPr lang="sr-Latn-ME" sz="1600" b="1" dirty="0" smtClean="0"/>
          </a:p>
          <a:p>
            <a:r>
              <a:rPr lang="en-US" sz="1600" b="1" dirty="0">
                <a:hlinkClick r:id="rId13"/>
              </a:rPr>
              <a:t>https://</a:t>
            </a:r>
            <a:r>
              <a:rPr lang="en-US" sz="1600" b="1" dirty="0" smtClean="0">
                <a:hlinkClick r:id="rId13"/>
              </a:rPr>
              <a:t>codeforces.com/problemset/problem/724/F</a:t>
            </a:r>
            <a:endParaRPr lang="sr-Latn-ME" sz="1600" b="1" dirty="0" smtClean="0"/>
          </a:p>
          <a:p>
            <a:r>
              <a:rPr lang="sr-Latn-ME" sz="1600" b="1" dirty="0">
                <a:hlinkClick r:id="rId14"/>
              </a:rPr>
              <a:t>https://</a:t>
            </a:r>
            <a:r>
              <a:rPr lang="sr-Latn-ME" sz="1600" b="1" dirty="0" smtClean="0">
                <a:hlinkClick r:id="rId14"/>
              </a:rPr>
              <a:t>codeforces.com/problemset/problem/722/D</a:t>
            </a:r>
            <a:endParaRPr lang="sr-Latn-ME" sz="1600" b="1" dirty="0" smtClean="0"/>
          </a:p>
          <a:p>
            <a:r>
              <a:rPr lang="sr-Latn-ME" sz="1600" b="1" dirty="0">
                <a:hlinkClick r:id="rId15"/>
              </a:rPr>
              <a:t>https://</a:t>
            </a:r>
            <a:r>
              <a:rPr lang="sr-Latn-ME" sz="1600" b="1" dirty="0" smtClean="0">
                <a:hlinkClick r:id="rId15"/>
              </a:rPr>
              <a:t>codeforces.com/problemset/problem/715/C</a:t>
            </a:r>
            <a:endParaRPr lang="sr-Latn-ME" sz="1600" b="1" dirty="0" smtClean="0"/>
          </a:p>
          <a:p>
            <a:r>
              <a:rPr lang="sr-Latn-ME" sz="1600" b="1" dirty="0">
                <a:hlinkClick r:id="rId16"/>
              </a:rPr>
              <a:t>https://</a:t>
            </a:r>
            <a:r>
              <a:rPr lang="sr-Latn-ME" sz="1600" b="1" dirty="0" smtClean="0">
                <a:hlinkClick r:id="rId16"/>
              </a:rPr>
              <a:t>codeforces.com/problemset/problem/708/C</a:t>
            </a:r>
            <a:endParaRPr lang="sr-Latn-ME" sz="1600" b="1" dirty="0" smtClean="0"/>
          </a:p>
          <a:p>
            <a:r>
              <a:rPr lang="sr-Latn-ME" sz="1600" b="1" dirty="0">
                <a:hlinkClick r:id="rId17"/>
              </a:rPr>
              <a:t>https://</a:t>
            </a:r>
            <a:r>
              <a:rPr lang="sr-Latn-ME" sz="1600" b="1" dirty="0" smtClean="0">
                <a:hlinkClick r:id="rId17"/>
              </a:rPr>
              <a:t>codeforces.com/problemset/problem/706/D</a:t>
            </a:r>
            <a:endParaRPr lang="sr-Latn-ME" sz="1600" b="1" dirty="0" smtClean="0"/>
          </a:p>
          <a:p>
            <a:r>
              <a:rPr lang="sr-Latn-ME" sz="1600" b="1" dirty="0">
                <a:hlinkClick r:id="rId18"/>
              </a:rPr>
              <a:t>https://</a:t>
            </a:r>
            <a:r>
              <a:rPr lang="sr-Latn-ME" sz="1600" b="1" dirty="0" smtClean="0">
                <a:hlinkClick r:id="rId18"/>
              </a:rPr>
              <a:t>codeforces.com/problemset/problem/704/E</a:t>
            </a:r>
            <a:endParaRPr lang="sr-Latn-ME" sz="1600" b="1" dirty="0" smtClean="0"/>
          </a:p>
          <a:p>
            <a:r>
              <a:rPr lang="sr-Latn-ME" sz="1600" b="1" dirty="0">
                <a:hlinkClick r:id="rId19"/>
              </a:rPr>
              <a:t>https://</a:t>
            </a:r>
            <a:r>
              <a:rPr lang="sr-Latn-ME" sz="1600" b="1" dirty="0" smtClean="0">
                <a:hlinkClick r:id="rId19"/>
              </a:rPr>
              <a:t>codeforces.com/problemset/problem/700/B</a:t>
            </a:r>
            <a:endParaRPr lang="sr-Latn-ME" sz="1600" b="1" dirty="0" smtClean="0"/>
          </a:p>
          <a:p>
            <a:r>
              <a:rPr lang="sr-Latn-ME" sz="1600" b="1" dirty="0">
                <a:hlinkClick r:id="rId20"/>
              </a:rPr>
              <a:t>https://</a:t>
            </a:r>
            <a:r>
              <a:rPr lang="sr-Latn-ME" sz="1600" b="1" dirty="0" smtClean="0">
                <a:hlinkClick r:id="rId20"/>
              </a:rPr>
              <a:t>codeforces.com/problemset/problem/698/B</a:t>
            </a:r>
            <a:endParaRPr lang="sr-Latn-ME" sz="1600" b="1" dirty="0" smtClean="0"/>
          </a:p>
          <a:p>
            <a:r>
              <a:rPr lang="sr-Latn-ME" sz="1600" b="1"/>
              <a:t>https://codeforces.com/problemset/problem/696/E</a:t>
            </a:r>
            <a:endParaRPr lang="sr-Latn-ME" sz="16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601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Memorijska reprezentacija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r>
              <a:rPr lang="sr-Latn-ME" dirty="0" smtClean="0"/>
              <a:t>Svaki čvor ima </a:t>
            </a:r>
            <a:r>
              <a:rPr lang="sr-Latn-ME" b="1" dirty="0" smtClean="0">
                <a:solidFill>
                  <a:srgbClr val="C00000"/>
                </a:solidFill>
              </a:rPr>
              <a:t>0</a:t>
            </a:r>
            <a:r>
              <a:rPr lang="sr-Latn-ME" dirty="0" smtClean="0"/>
              <a:t> ili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dirty="0" smtClean="0"/>
              <a:t> sina i svi redovi su popunjeni osim eventualno </a:t>
            </a:r>
            <a:r>
              <a:rPr lang="sr-Latn-ME" dirty="0" smtClean="0"/>
              <a:t>posl</a:t>
            </a:r>
            <a:r>
              <a:rPr lang="en-US" smtClean="0"/>
              <a:t>j</a:t>
            </a:r>
            <a:r>
              <a:rPr lang="sr-Latn-ME" smtClean="0"/>
              <a:t>ednjeg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Za razliku od heap-a ovdje mogu postojati „rupe“ između čvorova posl</a:t>
            </a:r>
            <a:r>
              <a:rPr lang="en-US" dirty="0" smtClean="0"/>
              <a:t>j</a:t>
            </a:r>
            <a:r>
              <a:rPr lang="sr-Latn-ME" dirty="0" smtClean="0"/>
              <a:t>ednjeg nivoa.</a:t>
            </a:r>
          </a:p>
          <a:p>
            <a:r>
              <a:rPr lang="sr-Latn-ME" dirty="0" smtClean="0"/>
              <a:t>Ovdje se moramo opredijeliti da li ćemo koristi složeniju implementaciju ili ćemo „uludo“ trošiti nešto memorije.</a:t>
            </a:r>
          </a:p>
          <a:p>
            <a:r>
              <a:rPr lang="sr-Latn-ME" dirty="0" smtClean="0"/>
              <a:t>Ako smo za drugu varijantu onda memorijsko predstavljanje segmentnog drveta ima oblik:</a:t>
            </a:r>
            <a:br>
              <a:rPr lang="sr-Latn-ME" dirty="0" smtClean="0"/>
            </a:br>
            <a:r>
              <a:rPr lang="sr-Latn-ME" b="1" i="1" dirty="0" smtClean="0">
                <a:solidFill>
                  <a:srgbClr val="C00000"/>
                </a:solidFill>
              </a:rPr>
              <a:t>s</a:t>
            </a:r>
            <a:r>
              <a:rPr lang="en-US" b="1" dirty="0" smtClean="0">
                <a:solidFill>
                  <a:srgbClr val="C00000"/>
                </a:solidFill>
              </a:rPr>
              <a:t>[]</a:t>
            </a:r>
            <a:r>
              <a:rPr lang="en-US" b="1" dirty="0" smtClean="0">
                <a:solidFill>
                  <a:schemeClr val="accent1"/>
                </a:solidFill>
              </a:rPr>
              <a:t>={36 , 9, 27, 4, </a:t>
            </a:r>
            <a:r>
              <a:rPr lang="en-US" b="1" dirty="0" smtClean="0">
                <a:solidFill>
                  <a:srgbClr val="00B050"/>
                </a:solidFill>
              </a:rPr>
              <a:t>5</a:t>
            </a:r>
            <a:r>
              <a:rPr lang="en-US" b="1" dirty="0" smtClean="0">
                <a:solidFill>
                  <a:schemeClr val="accent1"/>
                </a:solidFill>
              </a:rPr>
              <a:t>, 16, </a:t>
            </a:r>
            <a:r>
              <a:rPr lang="en-US" b="1" dirty="0" smtClean="0">
                <a:solidFill>
                  <a:srgbClr val="00B050"/>
                </a:solidFill>
              </a:rPr>
              <a:t>11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 smtClean="0">
                <a:solidFill>
                  <a:srgbClr val="00B050"/>
                </a:solidFill>
              </a:rPr>
              <a:t>1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 smtClean="0">
                <a:solidFill>
                  <a:srgbClr val="00B050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 smtClean="0">
                <a:solidFill>
                  <a:srgbClr val="FF0000"/>
                </a:solidFill>
              </a:rPr>
              <a:t>d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>
                <a:solidFill>
                  <a:srgbClr val="FF0000"/>
                </a:solidFill>
              </a:rPr>
              <a:t>d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 smtClean="0">
                <a:solidFill>
                  <a:srgbClr val="00B050"/>
                </a:solidFill>
              </a:rPr>
              <a:t>7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 smtClean="0">
                <a:solidFill>
                  <a:srgbClr val="00B050"/>
                </a:solidFill>
              </a:rPr>
              <a:t>9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>
                <a:solidFill>
                  <a:srgbClr val="FF0000"/>
                </a:solidFill>
              </a:rPr>
              <a:t>d</a:t>
            </a:r>
            <a:r>
              <a:rPr lang="en-US" b="1" dirty="0" smtClean="0">
                <a:solidFill>
                  <a:schemeClr val="accent1"/>
                </a:solidFill>
              </a:rPr>
              <a:t>, </a:t>
            </a:r>
            <a:r>
              <a:rPr lang="en-US" b="1" dirty="0">
                <a:solidFill>
                  <a:srgbClr val="FF0000"/>
                </a:solidFill>
              </a:rPr>
              <a:t>d</a:t>
            </a:r>
            <a:r>
              <a:rPr lang="en-US" b="1" dirty="0" smtClean="0">
                <a:solidFill>
                  <a:schemeClr val="accent1"/>
                </a:solidFill>
              </a:rPr>
              <a:t>}</a:t>
            </a:r>
          </a:p>
          <a:p>
            <a:r>
              <a:rPr lang="sr-Latn-ME" b="1" i="1" dirty="0" smtClean="0">
                <a:solidFill>
                  <a:srgbClr val="FF0000"/>
                </a:solidFill>
              </a:rPr>
              <a:t>d</a:t>
            </a:r>
            <a:r>
              <a:rPr lang="en-US" dirty="0" smtClean="0"/>
              <a:t> </a:t>
            </a:r>
            <a:r>
              <a:rPr lang="en-US" dirty="0" err="1" smtClean="0"/>
              <a:t>smo</a:t>
            </a:r>
            <a:r>
              <a:rPr lang="en-US" dirty="0" smtClean="0"/>
              <a:t> </a:t>
            </a:r>
            <a:r>
              <a:rPr lang="en-US" dirty="0" err="1" smtClean="0"/>
              <a:t>uveli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skra</a:t>
            </a:r>
            <a:r>
              <a:rPr lang="sr-Latn-ME" dirty="0" smtClean="0"/>
              <a:t>ćenicu od </a:t>
            </a:r>
            <a:r>
              <a:rPr lang="sr-Latn-ME" b="1" dirty="0" smtClean="0">
                <a:solidFill>
                  <a:srgbClr val="FF0000"/>
                </a:solidFill>
              </a:rPr>
              <a:t>dummy</a:t>
            </a:r>
            <a:r>
              <a:rPr lang="sr-Latn-ME" dirty="0" smtClean="0"/>
              <a:t> </a:t>
            </a:r>
            <a:r>
              <a:rPr lang="en-US" dirty="0" smtClean="0"/>
              <a:t>(</a:t>
            </a:r>
            <a:r>
              <a:rPr lang="en-US" i="1" dirty="0" err="1" smtClean="0"/>
              <a:t>glupo</a:t>
            </a:r>
            <a:r>
              <a:rPr lang="en-US" dirty="0" smtClean="0"/>
              <a:t>)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nadomj</a:t>
            </a:r>
            <a:r>
              <a:rPr lang="sr-Latn-ME" dirty="0" smtClean="0"/>
              <a:t>eštaj za čvorove kojih nema u posl</a:t>
            </a:r>
            <a:r>
              <a:rPr lang="en-US" dirty="0" smtClean="0"/>
              <a:t>j</a:t>
            </a:r>
            <a:r>
              <a:rPr lang="sr-Latn-ME" dirty="0" smtClean="0"/>
              <a:t>ednjem redu.</a:t>
            </a:r>
          </a:p>
          <a:p>
            <a:r>
              <a:rPr lang="sr-Latn-ME" dirty="0" smtClean="0"/>
              <a:t>Sada možemo da pređemo na problem konstrukcije </a:t>
            </a:r>
            <a:r>
              <a:rPr lang="sr-Latn-ME" b="1" dirty="0" smtClean="0">
                <a:solidFill>
                  <a:srgbClr val="C00000"/>
                </a:solidFill>
              </a:rPr>
              <a:t>segmetnog drveta</a:t>
            </a:r>
            <a:r>
              <a:rPr lang="sr-Latn-ME" dirty="0" smtClean="0"/>
              <a:t> na osnovu zadatog niza </a:t>
            </a:r>
            <a:r>
              <a:rPr lang="sr-Latn-ME" b="1" i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rgbClr val="C00000"/>
                </a:solidFill>
              </a:rPr>
              <a:t>[]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680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r>
              <a:rPr lang="sr-Latn-ME" dirty="0" smtClean="0"/>
              <a:t>Konstrukcija segmentnog drveta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sr-Latn-ME" b="1" i="1" dirty="0" smtClean="0">
                <a:solidFill>
                  <a:srgbClr val="C00000"/>
                </a:solidFill>
              </a:rPr>
              <a:t>d</a:t>
            </a:r>
            <a:r>
              <a:rPr lang="sr-Latn-ME" dirty="0" smtClean="0"/>
              <a:t> vrijednostima se nikada ne pristupa i nemaju upotrebnu vrijednost.</a:t>
            </a:r>
          </a:p>
          <a:p>
            <a:r>
              <a:rPr lang="sr-Latn-ME" dirty="0" smtClean="0"/>
              <a:t>Procedura je slična kao kod algoritama podijeli pa vladaj.</a:t>
            </a:r>
          </a:p>
          <a:p>
            <a:r>
              <a:rPr lang="sr-Latn-ME" dirty="0" smtClean="0"/>
              <a:t>Niz </a:t>
            </a:r>
            <a:r>
              <a:rPr lang="sr-Latn-ME" b="1" i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rgbClr val="C00000"/>
                </a:solidFill>
              </a:rPr>
              <a:t>[]</a:t>
            </a:r>
            <a:r>
              <a:rPr lang="en-US" dirty="0" smtClean="0"/>
              <a:t> se </a:t>
            </a:r>
            <a:r>
              <a:rPr lang="en-US" dirty="0" err="1" smtClean="0"/>
              <a:t>dijeli</a:t>
            </a:r>
            <a:r>
              <a:rPr lang="en-US" dirty="0" smtClean="0"/>
              <a:t> u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segmenta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pola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ista</a:t>
            </a:r>
            <a:r>
              <a:rPr lang="en-US" dirty="0" smtClean="0"/>
              <a:t> </a:t>
            </a:r>
            <a:r>
              <a:rPr lang="en-US" dirty="0" err="1" smtClean="0"/>
              <a:t>procedura</a:t>
            </a:r>
            <a:r>
              <a:rPr lang="en-US" dirty="0" smtClean="0"/>
              <a:t> se </a:t>
            </a:r>
            <a:r>
              <a:rPr lang="en-US" dirty="0" err="1" smtClean="0"/>
              <a:t>primjenjuje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obije</a:t>
            </a:r>
            <a:r>
              <a:rPr lang="en-US" dirty="0" smtClean="0"/>
              <a:t> </a:t>
            </a:r>
            <a:r>
              <a:rPr lang="en-US" dirty="0" err="1" smtClean="0"/>
              <a:t>polovine</a:t>
            </a:r>
            <a:r>
              <a:rPr lang="en-US" dirty="0" smtClean="0"/>
              <a:t>.</a:t>
            </a:r>
          </a:p>
          <a:p>
            <a:r>
              <a:rPr lang="en-US" dirty="0" smtClean="0"/>
              <a:t>Za </a:t>
            </a:r>
            <a:r>
              <a:rPr lang="en-US" dirty="0" err="1" smtClean="0"/>
              <a:t>svaki</a:t>
            </a:r>
            <a:r>
              <a:rPr lang="en-US" dirty="0" smtClean="0"/>
              <a:t> od </a:t>
            </a:r>
            <a:r>
              <a:rPr lang="en-US" dirty="0" err="1" smtClean="0"/>
              <a:t>nivoa</a:t>
            </a:r>
            <a:r>
              <a:rPr lang="en-US" dirty="0" smtClean="0"/>
              <a:t> u </a:t>
            </a:r>
            <a:r>
              <a:rPr lang="en-US" dirty="0" err="1" smtClean="0"/>
              <a:t>dekompoziciji</a:t>
            </a:r>
            <a:r>
              <a:rPr lang="en-US" dirty="0" smtClean="0"/>
              <a:t> </a:t>
            </a:r>
            <a:r>
              <a:rPr lang="en-US" dirty="0" err="1" smtClean="0"/>
              <a:t>suma</a:t>
            </a:r>
            <a:r>
              <a:rPr lang="en-US" dirty="0" smtClean="0"/>
              <a:t> se </a:t>
            </a:r>
            <a:r>
              <a:rPr lang="en-US" dirty="0" err="1" smtClean="0"/>
              <a:t>smije</a:t>
            </a:r>
            <a:r>
              <a:rPr lang="sr-Latn-ME" dirty="0" smtClean="0"/>
              <a:t>šta u poseban čvor.</a:t>
            </a:r>
          </a:p>
          <a:p>
            <a:r>
              <a:rPr lang="sr-Latn-ME" dirty="0" smtClean="0"/>
              <a:t>Pretpostavimo da je dužina niza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, a da je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najmanji dijadični broj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=2</a:t>
            </a:r>
            <a:r>
              <a:rPr lang="sr-Latn-ME" b="1" i="1" baseline="30000" dirty="0" smtClean="0">
                <a:solidFill>
                  <a:srgbClr val="C00000"/>
                </a:solidFill>
              </a:rPr>
              <a:t>k</a:t>
            </a:r>
            <a:r>
              <a:rPr lang="sr-Latn-ME" dirty="0" smtClean="0"/>
              <a:t> koji je veći ili jednak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dirty="0" smtClean="0"/>
              <a:t> onda je broj unutrašnjih čvorova drveta </a:t>
            </a:r>
            <a:r>
              <a:rPr lang="sr-Latn-ME" b="1" baseline="-25000" dirty="0" smtClean="0"/>
              <a:t>(koji nisu listovi)</a:t>
            </a:r>
            <a:r>
              <a:rPr lang="sr-Latn-ME" dirty="0" smtClean="0"/>
              <a:t> 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 odnosno ukupan broj čvorova drveta je </a:t>
            </a:r>
            <a:r>
              <a:rPr lang="sr-Latn-ME" b="1" dirty="0" smtClean="0">
                <a:solidFill>
                  <a:srgbClr val="C00000"/>
                </a:solidFill>
              </a:rPr>
              <a:t>2</a:t>
            </a:r>
            <a:r>
              <a:rPr lang="sr-Latn-ME" b="1" i="1" dirty="0" smtClean="0">
                <a:solidFill>
                  <a:srgbClr val="C00000"/>
                </a:solidFill>
              </a:rPr>
              <a:t>N</a:t>
            </a:r>
            <a:r>
              <a:rPr lang="sr-Latn-ME" b="1" dirty="0" smtClean="0">
                <a:solidFill>
                  <a:srgbClr val="C00000"/>
                </a:solidFill>
              </a:rPr>
              <a:t>-1</a:t>
            </a:r>
            <a:r>
              <a:rPr lang="sr-Latn-ME" dirty="0" smtClean="0"/>
              <a:t>.</a:t>
            </a:r>
          </a:p>
          <a:p>
            <a:r>
              <a:rPr lang="sr-Latn-ME" dirty="0" smtClean="0"/>
              <a:t>Ovo se može zapisati još i kao: </a:t>
            </a:r>
          </a:p>
          <a:p>
            <a:r>
              <a:rPr lang="sr-Latn-ME" dirty="0" smtClean="0"/>
              <a:t>Objasnimo sada ključne operacije koje se provode kod ovog drveta.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618201"/>
              </p:ext>
            </p:extLst>
          </p:nvPr>
        </p:nvGraphicFramePr>
        <p:xfrm>
          <a:off x="4572000" y="5334000"/>
          <a:ext cx="1333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Equation" r:id="rId3" imgW="1333440" imgH="355320" progId="Equation.DSMT4">
                  <p:embed/>
                </p:oleObj>
              </mc:Choice>
              <mc:Fallback>
                <p:oleObj name="Equation" r:id="rId3" imgW="133344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5334000"/>
                        <a:ext cx="13335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5380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Segmentno</a:t>
            </a:r>
            <a:r>
              <a:rPr lang="en-US" dirty="0" smtClean="0"/>
              <a:t> </a:t>
            </a:r>
            <a:r>
              <a:rPr lang="en-US" dirty="0" err="1" smtClean="0"/>
              <a:t>drvo</a:t>
            </a:r>
            <a:r>
              <a:rPr lang="en-US" dirty="0" smtClean="0"/>
              <a:t> - </a:t>
            </a:r>
            <a:r>
              <a:rPr lang="en-US" dirty="0" err="1" smtClean="0"/>
              <a:t>operacije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10200"/>
          </a:xfrm>
        </p:spPr>
        <p:txBody>
          <a:bodyPr/>
          <a:lstStyle/>
          <a:p>
            <a:r>
              <a:rPr lang="en-US" dirty="0" err="1" smtClean="0"/>
              <a:t>Dajmo</a:t>
            </a:r>
            <a:r>
              <a:rPr lang="en-US" dirty="0" smtClean="0"/>
              <a:t> pseudo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operacije</a:t>
            </a:r>
            <a:r>
              <a:rPr lang="en-US" dirty="0" smtClean="0"/>
              <a:t> </a:t>
            </a:r>
            <a:r>
              <a:rPr lang="en-US" dirty="0" err="1" smtClean="0"/>
              <a:t>sumiranja</a:t>
            </a:r>
            <a:r>
              <a:rPr lang="en-US" dirty="0" smtClean="0"/>
              <a:t>. </a:t>
            </a:r>
            <a:r>
              <a:rPr lang="en-US" dirty="0" err="1" smtClean="0"/>
              <a:t>Imamo</a:t>
            </a:r>
            <a:r>
              <a:rPr lang="sr-Latn-ME" dirty="0"/>
              <a:t> </a:t>
            </a:r>
            <a:r>
              <a:rPr lang="sr-Latn-ME" dirty="0" smtClean="0"/>
              <a:t>niz čvorova i granice </a:t>
            </a:r>
            <a:r>
              <a:rPr lang="sr-Latn-ME" b="1" i="1" dirty="0" smtClean="0">
                <a:solidFill>
                  <a:srgbClr val="C00000"/>
                </a:solidFill>
              </a:rPr>
              <a:t>l</a:t>
            </a:r>
            <a:r>
              <a:rPr lang="sr-Latn-ME" dirty="0" smtClean="0"/>
              <a:t> i </a:t>
            </a:r>
            <a:r>
              <a:rPr lang="sr-Latn-ME" b="1" i="1" dirty="0" smtClean="0">
                <a:solidFill>
                  <a:srgbClr val="C00000"/>
                </a:solidFill>
              </a:rPr>
              <a:t>r</a:t>
            </a:r>
            <a:r>
              <a:rPr lang="sr-Latn-ME" dirty="0" smtClean="0"/>
              <a:t> u kojima tražimo sumu niza.</a:t>
            </a:r>
          </a:p>
          <a:p>
            <a:r>
              <a:rPr lang="sr-Latn-ME" dirty="0" smtClean="0"/>
              <a:t>U čvoru je upisana suma nekog poddomena niza.</a:t>
            </a:r>
            <a:br>
              <a:rPr lang="sr-Latn-ME" dirty="0" smtClean="0"/>
            </a:br>
            <a:r>
              <a:rPr lang="sr-Latn-ME" b="1" dirty="0" smtClean="0">
                <a:solidFill>
                  <a:srgbClr val="C00000"/>
                </a:solidFill>
              </a:rPr>
              <a:t>getSum(čvor, l, r)</a:t>
            </a:r>
            <a:r>
              <a:rPr lang="en-US" b="1" dirty="0" smtClean="0">
                <a:solidFill>
                  <a:srgbClr val="C00000"/>
                </a:solidFill>
              </a:rPr>
              <a:t>{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sr-Latn-ME" b="1" dirty="0" smtClean="0">
                <a:solidFill>
                  <a:srgbClr val="C00000"/>
                </a:solidFill>
              </a:rPr>
              <a:t>   </a:t>
            </a:r>
            <a:r>
              <a:rPr lang="en-US" b="1" dirty="0" err="1" smtClean="0">
                <a:solidFill>
                  <a:srgbClr val="C00000"/>
                </a:solidFill>
              </a:rPr>
              <a:t>Ako</a:t>
            </a:r>
            <a:r>
              <a:rPr lang="en-US" b="1" dirty="0" smtClean="0">
                <a:solidFill>
                  <a:srgbClr val="C00000"/>
                </a:solidFill>
              </a:rPr>
              <a:t> je </a:t>
            </a:r>
            <a:r>
              <a:rPr lang="sr-Latn-ME" b="1" dirty="0" smtClean="0">
                <a:solidFill>
                  <a:srgbClr val="C00000"/>
                </a:solidFill>
              </a:rPr>
              <a:t>čvor.dome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n</a:t>
            </a:r>
            <a:r>
              <a:rPr lang="en-US" b="1" dirty="0" smtClean="0">
                <a:solidFill>
                  <a:srgbClr val="C00000"/>
                </a:solidFill>
                <a:sym typeface="Symbol"/>
              </a:rPr>
              <a:t>[</a:t>
            </a:r>
            <a:r>
              <a:rPr lang="en-US" b="1" dirty="0" err="1" smtClean="0">
                <a:solidFill>
                  <a:srgbClr val="C00000"/>
                </a:solidFill>
                <a:sym typeface="Symbol"/>
              </a:rPr>
              <a:t>l,r</a:t>
            </a:r>
            <a:r>
              <a:rPr lang="en-US" b="1" dirty="0" smtClean="0">
                <a:solidFill>
                  <a:srgbClr val="C00000"/>
                </a:solidFill>
                <a:sym typeface="Symbol"/>
              </a:rPr>
              <a:t>]	</a:t>
            </a:r>
            <a:r>
              <a:rPr lang="en-US" b="1" dirty="0" smtClean="0">
                <a:solidFill>
                  <a:srgbClr val="0070C0"/>
                </a:solidFill>
                <a:sym typeface="Symbol"/>
              </a:rPr>
              <a:t>return </a:t>
            </a:r>
            <a:r>
              <a:rPr lang="sr-Latn-ME" b="1" dirty="0" smtClean="0">
                <a:solidFill>
                  <a:srgbClr val="0070C0"/>
                </a:solidFill>
                <a:sym typeface="Symbol"/>
              </a:rPr>
              <a:t>čvor.vrijednost</a:t>
            </a:r>
            <a:br>
              <a:rPr lang="sr-Latn-ME" b="1" dirty="0" smtClean="0">
                <a:solidFill>
                  <a:srgbClr val="0070C0"/>
                </a:solidFill>
                <a:sym typeface="Symbol"/>
              </a:rPr>
            </a:b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   Ako </a:t>
            </a:r>
            <a:r>
              <a:rPr lang="sr-Latn-ME" b="1" dirty="0" smtClean="0">
                <a:solidFill>
                  <a:srgbClr val="C00000"/>
                </a:solidFill>
              </a:rPr>
              <a:t>čvor.dome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n</a:t>
            </a:r>
            <a:r>
              <a:rPr lang="en-US" b="1" dirty="0" smtClean="0">
                <a:solidFill>
                  <a:srgbClr val="C00000"/>
                </a:solidFill>
                <a:sym typeface="Symbol"/>
              </a:rPr>
              <a:t>[</a:t>
            </a:r>
            <a:r>
              <a:rPr lang="en-US" b="1" dirty="0" err="1" smtClean="0">
                <a:solidFill>
                  <a:srgbClr val="C00000"/>
                </a:solidFill>
                <a:sym typeface="Symbol"/>
              </a:rPr>
              <a:t>l,r</a:t>
            </a:r>
            <a:r>
              <a:rPr lang="en-US" b="1" dirty="0" smtClean="0">
                <a:solidFill>
                  <a:srgbClr val="C00000"/>
                </a:solidFill>
                <a:sym typeface="Symbol"/>
              </a:rPr>
              <a:t>]</a:t>
            </a: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=       </a:t>
            </a:r>
            <a:r>
              <a:rPr lang="sr-Latn-ME" b="1" dirty="0" smtClean="0">
                <a:solidFill>
                  <a:srgbClr val="0070C0"/>
                </a:solidFill>
                <a:sym typeface="Symbol"/>
              </a:rPr>
              <a:t>return 0</a:t>
            </a:r>
            <a:br>
              <a:rPr lang="sr-Latn-ME" b="1" dirty="0" smtClean="0">
                <a:solidFill>
                  <a:srgbClr val="0070C0"/>
                </a:solidFill>
                <a:sym typeface="Symbol"/>
              </a:rPr>
            </a:b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   U ostalim slučajevima</a:t>
            </a:r>
            <a:br>
              <a:rPr lang="sr-Latn-ME" b="1" dirty="0" smtClean="0">
                <a:solidFill>
                  <a:srgbClr val="C00000"/>
                </a:solidFill>
                <a:sym typeface="Symbol"/>
              </a:rPr>
            </a:br>
            <a:r>
              <a:rPr lang="sr-Latn-ME" b="1" dirty="0" smtClean="0">
                <a:solidFill>
                  <a:srgbClr val="C00000"/>
                </a:solidFill>
                <a:sym typeface="Symbol"/>
              </a:rPr>
              <a:t>      </a:t>
            </a:r>
            <a:r>
              <a:rPr lang="sr-Latn-ME" b="1" dirty="0" smtClean="0">
                <a:solidFill>
                  <a:srgbClr val="0070C0"/>
                </a:solidFill>
                <a:sym typeface="Symbol"/>
              </a:rPr>
              <a:t>return </a:t>
            </a:r>
            <a:r>
              <a:rPr lang="sr-Latn-ME" b="1" dirty="0" smtClean="0">
                <a:solidFill>
                  <a:srgbClr val="0070C0"/>
                </a:solidFill>
              </a:rPr>
              <a:t>getSum(čvor.lijevo,l,r)+getSum(čvor.desno,l,r)</a:t>
            </a:r>
          </a:p>
          <a:p>
            <a:r>
              <a:rPr lang="sr-Latn-ME" b="1" u="sng" dirty="0" smtClean="0">
                <a:sym typeface="Symbol"/>
              </a:rPr>
              <a:t>Ažuriranje</a:t>
            </a:r>
            <a:r>
              <a:rPr lang="sr-Latn-ME" dirty="0" smtClean="0">
                <a:sym typeface="Symbol"/>
              </a:rPr>
              <a:t> se takođe obavlja rekurzivno. Uzima se vrijednosti koja se treba dodati na element niza (ne sama nova vrijednost u nizu nego razlika), polazi se od korjena i uvećava za tu razliku svi</a:t>
            </a:r>
            <a:r>
              <a:rPr lang="en-US" dirty="0" smtClean="0">
                <a:sym typeface="Symbol"/>
              </a:rPr>
              <a:t> </a:t>
            </a:r>
            <a:r>
              <a:rPr lang="sr-Latn-ME" dirty="0" smtClean="0">
                <a:sym typeface="Symbol"/>
              </a:rPr>
              <a:t>oni čvorovi u kojima se u domenu pojavljuje indeks elementa kojega treba promjeniti. Sve ostale čvorove ne treba dirati niti ići dalje u te grane.</a:t>
            </a:r>
            <a:endParaRPr lang="sr-Latn-ME" dirty="0">
              <a:sym typeface="Symbol"/>
            </a:endParaRPr>
          </a:p>
        </p:txBody>
      </p:sp>
    </p:spTree>
    <p:extLst>
      <p:ext uri="{BB962C8B-B14F-4D97-AF65-F5344CB8AC3E}">
        <p14:creationId xmlns:p14="http://schemas.microsoft.com/office/powerpoint/2010/main" val="1261199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229600" cy="990600"/>
          </a:xfrm>
        </p:spPr>
        <p:txBody>
          <a:bodyPr/>
          <a:lstStyle/>
          <a:p>
            <a:r>
              <a:rPr lang="en-US" dirty="0" err="1" smtClean="0"/>
              <a:t>Segmentno</a:t>
            </a:r>
            <a:r>
              <a:rPr lang="en-US" dirty="0" smtClean="0"/>
              <a:t> </a:t>
            </a:r>
            <a:r>
              <a:rPr lang="en-US" dirty="0" err="1" smtClean="0"/>
              <a:t>drvo</a:t>
            </a:r>
            <a:r>
              <a:rPr lang="en-US" dirty="0" smtClean="0"/>
              <a:t> </a:t>
            </a:r>
            <a:r>
              <a:rPr lang="en-US" dirty="0" err="1" smtClean="0"/>
              <a:t>realizacija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10160" y="1454289"/>
            <a:ext cx="87731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#include &lt;</a:t>
            </a:r>
            <a:r>
              <a:rPr lang="en-US" b="1" dirty="0" err="1">
                <a:solidFill>
                  <a:srgbClr val="0070C0"/>
                </a:solidFill>
              </a:rPr>
              <a:t>iostream</a:t>
            </a:r>
            <a:r>
              <a:rPr lang="en-US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b="1" dirty="0">
                <a:solidFill>
                  <a:srgbClr val="0070C0"/>
                </a:solidFill>
              </a:rPr>
              <a:t>#include &lt;bits/</a:t>
            </a:r>
            <a:r>
              <a:rPr lang="en-US" b="1" dirty="0" err="1">
                <a:solidFill>
                  <a:srgbClr val="0070C0"/>
                </a:solidFill>
              </a:rPr>
              <a:t>stdc</a:t>
            </a:r>
            <a:r>
              <a:rPr lang="en-US" b="1" dirty="0">
                <a:solidFill>
                  <a:srgbClr val="0070C0"/>
                </a:solidFill>
              </a:rPr>
              <a:t>++.h&gt;</a:t>
            </a:r>
          </a:p>
          <a:p>
            <a:r>
              <a:rPr lang="en-US" b="1" dirty="0">
                <a:solidFill>
                  <a:srgbClr val="0070C0"/>
                </a:solidFill>
              </a:rPr>
              <a:t>//</a:t>
            </a:r>
            <a:r>
              <a:rPr lang="en-US" b="1" dirty="0" err="1">
                <a:solidFill>
                  <a:srgbClr val="0070C0"/>
                </a:solidFill>
              </a:rPr>
              <a:t>implementacija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segmentnih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stabala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using namespace </a:t>
            </a:r>
            <a:r>
              <a:rPr lang="en-US" b="1" dirty="0" err="1">
                <a:solidFill>
                  <a:srgbClr val="0070C0"/>
                </a:solidFill>
              </a:rPr>
              <a:t>std</a:t>
            </a:r>
            <a:r>
              <a:rPr lang="en-US" b="1" dirty="0">
                <a:solidFill>
                  <a:srgbClr val="0070C0"/>
                </a:solidFill>
              </a:rPr>
              <a:t>;</a:t>
            </a:r>
          </a:p>
          <a:p>
            <a:r>
              <a:rPr lang="en-US" b="1" dirty="0">
                <a:solidFill>
                  <a:srgbClr val="0070C0"/>
                </a:solidFill>
              </a:rPr>
              <a:t>void </a:t>
            </a:r>
            <a:r>
              <a:rPr lang="en-US" b="1" dirty="0" err="1">
                <a:solidFill>
                  <a:srgbClr val="0070C0"/>
                </a:solidFill>
              </a:rPr>
              <a:t>formirajdrvo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a[],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y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if(x==y)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[k]=a[x];</a:t>
            </a:r>
          </a:p>
          <a:p>
            <a:r>
              <a:rPr lang="en-US" b="1" dirty="0">
                <a:solidFill>
                  <a:srgbClr val="0070C0"/>
                </a:solidFill>
              </a:rPr>
              <a:t>    else{</a:t>
            </a: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s=(</a:t>
            </a:r>
            <a:r>
              <a:rPr lang="en-US" b="1" dirty="0" err="1">
                <a:solidFill>
                  <a:srgbClr val="0070C0"/>
                </a:solidFill>
              </a:rPr>
              <a:t>x+y</a:t>
            </a:r>
            <a:r>
              <a:rPr lang="en-US" b="1" dirty="0">
                <a:solidFill>
                  <a:srgbClr val="0070C0"/>
                </a:solidFill>
              </a:rPr>
              <a:t>)/2</a:t>
            </a:r>
            <a:r>
              <a:rPr lang="en-US" b="1" dirty="0" smtClean="0">
                <a:solidFill>
                  <a:srgbClr val="0070C0"/>
                </a:solidFill>
              </a:rPr>
              <a:t>; </a:t>
            </a:r>
            <a:r>
              <a:rPr lang="en-US" b="1" dirty="0" smtClean="0">
                <a:solidFill>
                  <a:srgbClr val="C00000"/>
                </a:solidFill>
              </a:rPr>
              <a:t>//li</a:t>
            </a:r>
            <a:r>
              <a:rPr lang="sr-Latn-ME" b="1" dirty="0" smtClean="0">
                <a:solidFill>
                  <a:srgbClr val="C00000"/>
                </a:solidFill>
              </a:rPr>
              <a:t>či na binarnu pretragu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formirajdrvo</a:t>
            </a:r>
            <a:r>
              <a:rPr lang="en-US" b="1" dirty="0">
                <a:solidFill>
                  <a:srgbClr val="0070C0"/>
                </a:solidFill>
              </a:rPr>
              <a:t>(a,drvo,2*</a:t>
            </a:r>
            <a:r>
              <a:rPr lang="en-US" b="1" dirty="0" err="1">
                <a:solidFill>
                  <a:srgbClr val="0070C0"/>
                </a:solidFill>
              </a:rPr>
              <a:t>k,x,s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r>
              <a:rPr lang="sr-Latn-ME" b="1" dirty="0" smtClean="0">
                <a:solidFill>
                  <a:srgbClr val="C00000"/>
                </a:solidFill>
              </a:rPr>
              <a:t>//prva polovina niza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formirajdrvo</a:t>
            </a:r>
            <a:r>
              <a:rPr lang="en-US" b="1" dirty="0">
                <a:solidFill>
                  <a:srgbClr val="0070C0"/>
                </a:solidFill>
              </a:rPr>
              <a:t>(a,drvo,2*k+1,s+1,y</a:t>
            </a:r>
            <a:r>
              <a:rPr lang="en-US" b="1" dirty="0" smtClean="0">
                <a:solidFill>
                  <a:srgbClr val="0070C0"/>
                </a:solidFill>
              </a:rPr>
              <a:t>);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//druga </a:t>
            </a:r>
            <a:r>
              <a:rPr lang="sr-Latn-ME" b="1" dirty="0">
                <a:solidFill>
                  <a:srgbClr val="C00000"/>
                </a:solidFill>
              </a:rPr>
              <a:t>polovina niza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   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[k]=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[2*k]+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[2*k+1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//čvor je jednak sumi dva sina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}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suma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[],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k,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x,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y,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a,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b</a:t>
            </a:r>
            <a:r>
              <a:rPr lang="en-US" b="1" dirty="0" smtClean="0">
                <a:solidFill>
                  <a:srgbClr val="0070C0"/>
                </a:solidFill>
              </a:rPr>
              <a:t>){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if(b&lt;x || a&gt;y) return 0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//čvor nije u opsegu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if(b&gt;=y &amp;&amp; a&lt;=x) return </a:t>
            </a:r>
            <a:r>
              <a:rPr lang="en-US" b="1" dirty="0" err="1">
                <a:solidFill>
                  <a:srgbClr val="0070C0"/>
                </a:solidFill>
              </a:rPr>
              <a:t>drvo</a:t>
            </a:r>
            <a:r>
              <a:rPr lang="en-US" b="1" dirty="0">
                <a:solidFill>
                  <a:srgbClr val="0070C0"/>
                </a:solidFill>
              </a:rPr>
              <a:t>[k</a:t>
            </a:r>
            <a:r>
              <a:rPr lang="en-US" b="1" dirty="0" smtClean="0">
                <a:solidFill>
                  <a:srgbClr val="0070C0"/>
                </a:solidFill>
              </a:rPr>
              <a:t>];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sr-Latn-ME" b="1" dirty="0" smtClean="0">
                <a:solidFill>
                  <a:srgbClr val="C00000"/>
                </a:solidFill>
              </a:rPr>
              <a:t>//opseg čvora je unutar opsega indeksa niza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int</a:t>
            </a:r>
            <a:r>
              <a:rPr lang="en-US" b="1" dirty="0">
                <a:solidFill>
                  <a:srgbClr val="0070C0"/>
                </a:solidFill>
              </a:rPr>
              <a:t> s=(</a:t>
            </a:r>
            <a:r>
              <a:rPr lang="en-US" b="1" dirty="0" err="1">
                <a:solidFill>
                  <a:srgbClr val="0070C0"/>
                </a:solidFill>
              </a:rPr>
              <a:t>x+y</a:t>
            </a:r>
            <a:r>
              <a:rPr lang="en-US" b="1" dirty="0">
                <a:solidFill>
                  <a:srgbClr val="0070C0"/>
                </a:solidFill>
              </a:rPr>
              <a:t>)/2</a:t>
            </a:r>
            <a:r>
              <a:rPr lang="en-US" b="1" dirty="0" smtClean="0">
                <a:solidFill>
                  <a:srgbClr val="0070C0"/>
                </a:solidFill>
              </a:rPr>
              <a:t>;</a:t>
            </a:r>
            <a:r>
              <a:rPr lang="sr-Latn-ME" b="1" dirty="0" smtClean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//li</a:t>
            </a:r>
            <a:r>
              <a:rPr lang="sr-Latn-ME" b="1" dirty="0">
                <a:solidFill>
                  <a:srgbClr val="C00000"/>
                </a:solidFill>
              </a:rPr>
              <a:t>či na binarnu </a:t>
            </a:r>
            <a:r>
              <a:rPr lang="sr-Latn-ME" b="1" dirty="0" smtClean="0">
                <a:solidFill>
                  <a:srgbClr val="C00000"/>
                </a:solidFill>
              </a:rPr>
              <a:t>pretragu </a:t>
            </a:r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70C0"/>
                </a:solidFill>
              </a:rPr>
              <a:t>    return </a:t>
            </a:r>
            <a:r>
              <a:rPr lang="en-US" b="1" dirty="0" err="1">
                <a:solidFill>
                  <a:srgbClr val="0070C0"/>
                </a:solidFill>
              </a:rPr>
              <a:t>suma</a:t>
            </a:r>
            <a:r>
              <a:rPr lang="en-US" b="1" dirty="0">
                <a:solidFill>
                  <a:srgbClr val="0070C0"/>
                </a:solidFill>
              </a:rPr>
              <a:t>(drvo,2*</a:t>
            </a:r>
            <a:r>
              <a:rPr lang="en-US" b="1" dirty="0" err="1">
                <a:solidFill>
                  <a:srgbClr val="0070C0"/>
                </a:solidFill>
              </a:rPr>
              <a:t>k,x,s,a,b</a:t>
            </a:r>
            <a:r>
              <a:rPr lang="en-US" b="1" dirty="0">
                <a:solidFill>
                  <a:srgbClr val="0070C0"/>
                </a:solidFill>
              </a:rPr>
              <a:t>)+</a:t>
            </a:r>
            <a:r>
              <a:rPr lang="en-US" b="1" dirty="0" err="1">
                <a:solidFill>
                  <a:srgbClr val="0070C0"/>
                </a:solidFill>
              </a:rPr>
              <a:t>suma</a:t>
            </a:r>
            <a:r>
              <a:rPr lang="en-US" b="1" dirty="0">
                <a:solidFill>
                  <a:srgbClr val="0070C0"/>
                </a:solidFill>
              </a:rPr>
              <a:t>(drvo,2*k+1,s+1,y,a,b);</a:t>
            </a:r>
          </a:p>
          <a:p>
            <a:r>
              <a:rPr lang="en-US" b="1" dirty="0">
                <a:solidFill>
                  <a:srgbClr val="0070C0"/>
                </a:solidFill>
              </a:rPr>
              <a:t>}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1143000"/>
            <a:ext cx="4038600" cy="6463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sr-Latn-ME" b="1" dirty="0" smtClean="0">
                <a:solidFill>
                  <a:srgbClr val="FF0000"/>
                </a:solidFill>
              </a:rPr>
              <a:t>Realizacija u potpunosti prati algoritam opisan pseudo kodom.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868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109236</TotalTime>
  <Words>6247</Words>
  <Application>Microsoft Office PowerPoint</Application>
  <PresentationFormat>On-screen Show (4:3)</PresentationFormat>
  <Paragraphs>858</Paragraphs>
  <Slides>50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Clarity</vt:lpstr>
      <vt:lpstr>Equation</vt:lpstr>
      <vt:lpstr>Teorija  algoritama</vt:lpstr>
      <vt:lpstr>BitTree - provjera</vt:lpstr>
      <vt:lpstr>BitTree realizacija</vt:lpstr>
      <vt:lpstr>Segmentno drvo</vt:lpstr>
      <vt:lpstr>Segmentno drvo - niz</vt:lpstr>
      <vt:lpstr>Memorijska reprezentacija</vt:lpstr>
      <vt:lpstr>Konstrukcija segmentnog drveta</vt:lpstr>
      <vt:lpstr>Segmentno drvo - operacije</vt:lpstr>
      <vt:lpstr>Segmentno drvo realizacija</vt:lpstr>
      <vt:lpstr>Ažuriranje i main()</vt:lpstr>
      <vt:lpstr>Primjer i tumačenje</vt:lpstr>
      <vt:lpstr>Primjer - promjena </vt:lpstr>
      <vt:lpstr>Finalna verzija drveta</vt:lpstr>
      <vt:lpstr>Bojenje ivica drveta</vt:lpstr>
      <vt:lpstr>Objašnjenje</vt:lpstr>
      <vt:lpstr>Razlika dva segmentna drveta</vt:lpstr>
      <vt:lpstr>Realizacija</vt:lpstr>
      <vt:lpstr>Realizacija dio#2</vt:lpstr>
      <vt:lpstr>Realizacija dio#3</vt:lpstr>
      <vt:lpstr>Primjer</vt:lpstr>
      <vt:lpstr>RMQ – rijetka tabela</vt:lpstr>
      <vt:lpstr>Uvod u rijetke tabele</vt:lpstr>
      <vt:lpstr>Dimenzije i operacije sa rijetkom tabelom</vt:lpstr>
      <vt:lpstr>DP formiranje rijetke matrice</vt:lpstr>
      <vt:lpstr>Računanje sume intervala niza</vt:lpstr>
      <vt:lpstr>RMQ</vt:lpstr>
      <vt:lpstr>Računanje rijetke tabele za RMQ</vt:lpstr>
      <vt:lpstr>Složeniji upiti</vt:lpstr>
      <vt:lpstr>Maksimum i broj maksimuma</vt:lpstr>
      <vt:lpstr>Preostale funkcije</vt:lpstr>
      <vt:lpstr>Codeforces 12D</vt:lpstr>
      <vt:lpstr>Objašnjenje i realizacija</vt:lpstr>
      <vt:lpstr>Kraj realizacije</vt:lpstr>
      <vt:lpstr>Codeforces 899F</vt:lpstr>
      <vt:lpstr>899F - realizacija</vt:lpstr>
      <vt:lpstr>899F - tumačenje</vt:lpstr>
      <vt:lpstr>899F – Tumačenje - kraj</vt:lpstr>
      <vt:lpstr>IOI 2019 Aranžiranje cipela</vt:lpstr>
      <vt:lpstr>Objašnjenje rješenja</vt:lpstr>
      <vt:lpstr>Realizacija</vt:lpstr>
      <vt:lpstr>Realizacija i tumačenje</vt:lpstr>
      <vt:lpstr>Drvo – samoreferentna struktura</vt:lpstr>
      <vt:lpstr>Drvo – preko nizova</vt:lpstr>
      <vt:lpstr>Određivanje širine drveta</vt:lpstr>
      <vt:lpstr>Pomoćne funkcije</vt:lpstr>
      <vt:lpstr>Zadaci za vježbanje</vt:lpstr>
      <vt:lpstr>Zadaci za vježbanje</vt:lpstr>
      <vt:lpstr>Zadaci za vježbanje</vt:lpstr>
      <vt:lpstr>Zadaci za vježbanje</vt:lpstr>
      <vt:lpstr>Zadaci za vježbanje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Teorija  algoritama</dc:title>
  <dc:creator>Windows User</dc:creator>
  <cp:lastModifiedBy>Windows User</cp:lastModifiedBy>
  <cp:revision>615</cp:revision>
  <dcterms:created xsi:type="dcterms:W3CDTF">2019-12-12T05:54:33Z</dcterms:created>
  <dcterms:modified xsi:type="dcterms:W3CDTF">2024-11-12T19:46:41Z</dcterms:modified>
</cp:coreProperties>
</file>