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70B0868-96D4-4785-9814-BE4C570D6AA9}" type="doc">
      <dgm:prSet loTypeId="urn:microsoft.com/office/officeart/2005/8/layout/pyramid2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6C4D63A-C74C-4559-BBD2-EAA5E1ED4350}">
      <dgm:prSet phldrT="[Text]" custT="1"/>
      <dgm:spPr/>
      <dgm:t>
        <a:bodyPr/>
        <a:lstStyle/>
        <a:p>
          <a:r>
            <a:rPr lang="sr-Latn-RS" sz="2400" dirty="0" smtClean="0">
              <a:latin typeface="Times New Roman" pitchFamily="18" charset="0"/>
              <a:cs typeface="Times New Roman" pitchFamily="18" charset="0"/>
            </a:rPr>
            <a:t>Održavanje društvenog poretka</a:t>
          </a:r>
          <a:endParaRPr lang="en-US" sz="2400" dirty="0">
            <a:latin typeface="Times New Roman" pitchFamily="18" charset="0"/>
            <a:cs typeface="Times New Roman" pitchFamily="18" charset="0"/>
          </a:endParaRPr>
        </a:p>
      </dgm:t>
    </dgm:pt>
    <dgm:pt modelId="{95D83B01-0BA4-4B4F-9160-CC8BD0F01608}" type="parTrans" cxnId="{9CD28E02-F6D0-4287-A89A-D3F3C2D0D497}">
      <dgm:prSet/>
      <dgm:spPr/>
      <dgm:t>
        <a:bodyPr/>
        <a:lstStyle/>
        <a:p>
          <a:endParaRPr lang="en-US"/>
        </a:p>
      </dgm:t>
    </dgm:pt>
    <dgm:pt modelId="{250F8B9F-62FC-4697-8460-A1CCB1CBDE50}" type="sibTrans" cxnId="{9CD28E02-F6D0-4287-A89A-D3F3C2D0D497}">
      <dgm:prSet/>
      <dgm:spPr/>
      <dgm:t>
        <a:bodyPr/>
        <a:lstStyle/>
        <a:p>
          <a:endParaRPr lang="en-US"/>
        </a:p>
      </dgm:t>
    </dgm:pt>
    <dgm:pt modelId="{CE6FC03A-1837-4150-AC48-307CCBCC47B4}">
      <dgm:prSet phldrT="[Text]" custT="1"/>
      <dgm:spPr/>
      <dgm:t>
        <a:bodyPr/>
        <a:lstStyle/>
        <a:p>
          <a:pPr marL="0" indent="0"/>
          <a:r>
            <a:rPr lang="sr-Latn-RS" sz="2400" dirty="0" smtClean="0">
              <a:latin typeface="Times New Roman" pitchFamily="18" charset="0"/>
              <a:cs typeface="Times New Roman" pitchFamily="18" charset="0"/>
            </a:rPr>
            <a:t>Kontrola nad sreds</a:t>
          </a:r>
          <a:r>
            <a:rPr lang="en-US" sz="2400" dirty="0" smtClean="0">
              <a:latin typeface="Times New Roman" pitchFamily="18" charset="0"/>
              <a:cs typeface="Times New Roman" pitchFamily="18" charset="0"/>
            </a:rPr>
            <a:t>t</a:t>
          </a:r>
          <a:r>
            <a:rPr lang="sr-Latn-RS" sz="2400" dirty="0" smtClean="0">
              <a:latin typeface="Times New Roman" pitchFamily="18" charset="0"/>
              <a:cs typeface="Times New Roman" pitchFamily="18" charset="0"/>
            </a:rPr>
            <a:t>vima prisile</a:t>
          </a:r>
          <a:endParaRPr lang="en-US" sz="2400" dirty="0">
            <a:latin typeface="Times New Roman" pitchFamily="18" charset="0"/>
            <a:cs typeface="Times New Roman" pitchFamily="18" charset="0"/>
          </a:endParaRPr>
        </a:p>
      </dgm:t>
    </dgm:pt>
    <dgm:pt modelId="{C088F8AC-A417-4629-9DEF-5A0E46FD2567}" type="parTrans" cxnId="{103E69B0-42EE-4C09-A2D6-8D1F19D13884}">
      <dgm:prSet/>
      <dgm:spPr/>
      <dgm:t>
        <a:bodyPr/>
        <a:lstStyle/>
        <a:p>
          <a:endParaRPr lang="en-US"/>
        </a:p>
      </dgm:t>
    </dgm:pt>
    <dgm:pt modelId="{9D1B0374-0314-4844-B4BC-D3D86817D57A}" type="sibTrans" cxnId="{103E69B0-42EE-4C09-A2D6-8D1F19D13884}">
      <dgm:prSet/>
      <dgm:spPr/>
      <dgm:t>
        <a:bodyPr/>
        <a:lstStyle/>
        <a:p>
          <a:endParaRPr lang="en-US"/>
        </a:p>
      </dgm:t>
    </dgm:pt>
    <dgm:pt modelId="{8A87FBEA-B61C-484A-A1DE-9FE9C071C8CD}">
      <dgm:prSet phldrT="[Text]" custT="1"/>
      <dgm:spPr/>
      <dgm:t>
        <a:bodyPr/>
        <a:lstStyle/>
        <a:p>
          <a:r>
            <a:rPr lang="sr-Latn-RS" sz="2400" dirty="0" smtClean="0">
              <a:latin typeface="Times New Roman" pitchFamily="18" charset="0"/>
              <a:cs typeface="Times New Roman" pitchFamily="18" charset="0"/>
            </a:rPr>
            <a:t>Donošenje i sprovođenje zakona</a:t>
          </a:r>
          <a:endParaRPr lang="en-US" sz="2400" dirty="0">
            <a:latin typeface="Times New Roman" pitchFamily="18" charset="0"/>
            <a:cs typeface="Times New Roman" pitchFamily="18" charset="0"/>
          </a:endParaRPr>
        </a:p>
      </dgm:t>
    </dgm:pt>
    <dgm:pt modelId="{A7073B93-7635-4C16-B916-7B170DE1C469}" type="parTrans" cxnId="{CA713CF0-0E6E-4AF1-891A-4E79FDDE7B25}">
      <dgm:prSet/>
      <dgm:spPr/>
      <dgm:t>
        <a:bodyPr/>
        <a:lstStyle/>
        <a:p>
          <a:endParaRPr lang="en-US"/>
        </a:p>
      </dgm:t>
    </dgm:pt>
    <dgm:pt modelId="{2795B3EF-0EC6-43BA-8ABA-7E341CEB53B3}" type="sibTrans" cxnId="{CA713CF0-0E6E-4AF1-891A-4E79FDDE7B25}">
      <dgm:prSet/>
      <dgm:spPr/>
      <dgm:t>
        <a:bodyPr/>
        <a:lstStyle/>
        <a:p>
          <a:endParaRPr lang="en-US"/>
        </a:p>
      </dgm:t>
    </dgm:pt>
    <dgm:pt modelId="{2AE50093-A201-4106-B7EF-C4F6D4BDBEC8}">
      <dgm:prSet phldrT="[Text]" custT="1"/>
      <dgm:spPr/>
      <dgm:t>
        <a:bodyPr/>
        <a:lstStyle/>
        <a:p>
          <a:r>
            <a:rPr lang="sr-Latn-RS" sz="2400" dirty="0" smtClean="0">
              <a:latin typeface="Times New Roman" pitchFamily="18" charset="0"/>
              <a:cs typeface="Times New Roman" pitchFamily="18" charset="0"/>
            </a:rPr>
            <a:t>Održavanje strukture vlasti</a:t>
          </a:r>
          <a:endParaRPr lang="en-US" sz="2400" dirty="0">
            <a:latin typeface="Times New Roman" pitchFamily="18" charset="0"/>
            <a:cs typeface="Times New Roman" pitchFamily="18" charset="0"/>
          </a:endParaRPr>
        </a:p>
      </dgm:t>
    </dgm:pt>
    <dgm:pt modelId="{0522B112-2411-42B3-BEBF-78702828CD88}" type="parTrans" cxnId="{D9AA4FD5-21D9-4707-A826-AE91AE8B77C2}">
      <dgm:prSet/>
      <dgm:spPr/>
      <dgm:t>
        <a:bodyPr/>
        <a:lstStyle/>
        <a:p>
          <a:endParaRPr lang="en-US"/>
        </a:p>
      </dgm:t>
    </dgm:pt>
    <dgm:pt modelId="{BF162F02-50CB-4EC6-B0EF-E2BE2451A28D}" type="sibTrans" cxnId="{D9AA4FD5-21D9-4707-A826-AE91AE8B77C2}">
      <dgm:prSet/>
      <dgm:spPr/>
      <dgm:t>
        <a:bodyPr/>
        <a:lstStyle/>
        <a:p>
          <a:endParaRPr lang="en-US"/>
        </a:p>
      </dgm:t>
    </dgm:pt>
    <dgm:pt modelId="{FCCDD894-7902-46BA-B281-6664056FD04B}" type="pres">
      <dgm:prSet presAssocID="{270B0868-96D4-4785-9814-BE4C570D6AA9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38EC184D-5051-4E19-8620-A19F76BC7DEF}" type="pres">
      <dgm:prSet presAssocID="{270B0868-96D4-4785-9814-BE4C570D6AA9}" presName="pyramid" presStyleLbl="node1" presStyleIdx="0" presStyleCnt="1" custLinFactNeighborX="313" custLinFactNeighborY="947"/>
      <dgm:spPr/>
    </dgm:pt>
    <dgm:pt modelId="{6A1E5D66-7A95-4CD7-96DA-78FB6B3A5E59}" type="pres">
      <dgm:prSet presAssocID="{270B0868-96D4-4785-9814-BE4C570D6AA9}" presName="theList" presStyleCnt="0"/>
      <dgm:spPr/>
    </dgm:pt>
    <dgm:pt modelId="{70544E6B-3CAF-4B36-A434-ADC410373593}" type="pres">
      <dgm:prSet presAssocID="{36C4D63A-C74C-4559-BBD2-EAA5E1ED4350}" presName="aNode" presStyleLbl="fgAcc1" presStyleIdx="0" presStyleCnt="4" custScaleX="132730" custScaleY="73059" custLinFactNeighborX="4623" custLinFactNeighborY="-903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F0ACC22-0230-45FA-A82A-3F2CC76DEC88}" type="pres">
      <dgm:prSet presAssocID="{36C4D63A-C74C-4559-BBD2-EAA5E1ED4350}" presName="aSpace" presStyleCnt="0"/>
      <dgm:spPr/>
    </dgm:pt>
    <dgm:pt modelId="{CCF50D84-D331-4EB5-83FB-94F2B1F00DE0}" type="pres">
      <dgm:prSet presAssocID="{CE6FC03A-1837-4150-AC48-307CCBCC47B4}" presName="aNode" presStyleLbl="fgAcc1" presStyleIdx="1" presStyleCnt="4" custScaleX="123297" custScaleY="69114" custLinFactNeighborX="3632" custLinFactNeighborY="-700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8645BDF-02D3-4F8B-A087-F17FB98070E7}" type="pres">
      <dgm:prSet presAssocID="{CE6FC03A-1837-4150-AC48-307CCBCC47B4}" presName="aSpace" presStyleCnt="0"/>
      <dgm:spPr/>
    </dgm:pt>
    <dgm:pt modelId="{5C406A04-6CB1-4529-BBF2-C1604F54915F}" type="pres">
      <dgm:prSet presAssocID="{8A87FBEA-B61C-484A-A1DE-9FE9C071C8CD}" presName="aNode" presStyleLbl="fgAcc1" presStyleIdx="2" presStyleCnt="4" custScaleX="145753" custScaleY="6985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0E3165A-6DF5-4E97-A6BE-AA879CF51D71}" type="pres">
      <dgm:prSet presAssocID="{8A87FBEA-B61C-484A-A1DE-9FE9C071C8CD}" presName="aSpace" presStyleCnt="0"/>
      <dgm:spPr/>
    </dgm:pt>
    <dgm:pt modelId="{FD6C8F4C-BB59-43E1-9F83-AF290E7A5BBD}" type="pres">
      <dgm:prSet presAssocID="{2AE50093-A201-4106-B7EF-C4F6D4BDBEC8}" presName="aNode" presStyleLbl="fgAcc1" presStyleIdx="3" presStyleCnt="4" custScaleX="165749" custScaleY="743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C35DE6-F3B0-4310-A78A-B1133040903A}" type="pres">
      <dgm:prSet presAssocID="{2AE50093-A201-4106-B7EF-C4F6D4BDBEC8}" presName="aSpace" presStyleCnt="0"/>
      <dgm:spPr/>
    </dgm:pt>
  </dgm:ptLst>
  <dgm:cxnLst>
    <dgm:cxn modelId="{77B4E0BA-5948-4D2B-B3F4-FEFB6BE16D13}" type="presOf" srcId="{270B0868-96D4-4785-9814-BE4C570D6AA9}" destId="{FCCDD894-7902-46BA-B281-6664056FD04B}" srcOrd="0" destOrd="0" presId="urn:microsoft.com/office/officeart/2005/8/layout/pyramid2"/>
    <dgm:cxn modelId="{9CD28E02-F6D0-4287-A89A-D3F3C2D0D497}" srcId="{270B0868-96D4-4785-9814-BE4C570D6AA9}" destId="{36C4D63A-C74C-4559-BBD2-EAA5E1ED4350}" srcOrd="0" destOrd="0" parTransId="{95D83B01-0BA4-4B4F-9160-CC8BD0F01608}" sibTransId="{250F8B9F-62FC-4697-8460-A1CCB1CBDE50}"/>
    <dgm:cxn modelId="{C4E633E0-1E7C-4A18-B1D0-DE23EEB7A4C1}" type="presOf" srcId="{8A87FBEA-B61C-484A-A1DE-9FE9C071C8CD}" destId="{5C406A04-6CB1-4529-BBF2-C1604F54915F}" srcOrd="0" destOrd="0" presId="urn:microsoft.com/office/officeart/2005/8/layout/pyramid2"/>
    <dgm:cxn modelId="{103E69B0-42EE-4C09-A2D6-8D1F19D13884}" srcId="{270B0868-96D4-4785-9814-BE4C570D6AA9}" destId="{CE6FC03A-1837-4150-AC48-307CCBCC47B4}" srcOrd="1" destOrd="0" parTransId="{C088F8AC-A417-4629-9DEF-5A0E46FD2567}" sibTransId="{9D1B0374-0314-4844-B4BC-D3D86817D57A}"/>
    <dgm:cxn modelId="{19CFF72B-4F80-468A-9B69-B9960A850C57}" type="presOf" srcId="{36C4D63A-C74C-4559-BBD2-EAA5E1ED4350}" destId="{70544E6B-3CAF-4B36-A434-ADC410373593}" srcOrd="0" destOrd="0" presId="urn:microsoft.com/office/officeart/2005/8/layout/pyramid2"/>
    <dgm:cxn modelId="{CA713CF0-0E6E-4AF1-891A-4E79FDDE7B25}" srcId="{270B0868-96D4-4785-9814-BE4C570D6AA9}" destId="{8A87FBEA-B61C-484A-A1DE-9FE9C071C8CD}" srcOrd="2" destOrd="0" parTransId="{A7073B93-7635-4C16-B916-7B170DE1C469}" sibTransId="{2795B3EF-0EC6-43BA-8ABA-7E341CEB53B3}"/>
    <dgm:cxn modelId="{48CE72EF-98EA-49BA-B906-29A1BE7E324C}" type="presOf" srcId="{CE6FC03A-1837-4150-AC48-307CCBCC47B4}" destId="{CCF50D84-D331-4EB5-83FB-94F2B1F00DE0}" srcOrd="0" destOrd="0" presId="urn:microsoft.com/office/officeart/2005/8/layout/pyramid2"/>
    <dgm:cxn modelId="{B009A12A-0241-4C9F-A910-63A18E1F27E6}" type="presOf" srcId="{2AE50093-A201-4106-B7EF-C4F6D4BDBEC8}" destId="{FD6C8F4C-BB59-43E1-9F83-AF290E7A5BBD}" srcOrd="0" destOrd="0" presId="urn:microsoft.com/office/officeart/2005/8/layout/pyramid2"/>
    <dgm:cxn modelId="{D9AA4FD5-21D9-4707-A826-AE91AE8B77C2}" srcId="{270B0868-96D4-4785-9814-BE4C570D6AA9}" destId="{2AE50093-A201-4106-B7EF-C4F6D4BDBEC8}" srcOrd="3" destOrd="0" parTransId="{0522B112-2411-42B3-BEBF-78702828CD88}" sibTransId="{BF162F02-50CB-4EC6-B0EF-E2BE2451A28D}"/>
    <dgm:cxn modelId="{8FBBDF7E-EE35-4979-AAA8-427D578BCA0C}" type="presParOf" srcId="{FCCDD894-7902-46BA-B281-6664056FD04B}" destId="{38EC184D-5051-4E19-8620-A19F76BC7DEF}" srcOrd="0" destOrd="0" presId="urn:microsoft.com/office/officeart/2005/8/layout/pyramid2"/>
    <dgm:cxn modelId="{F66F16B5-BCE3-4D85-85E3-F42346EEB796}" type="presParOf" srcId="{FCCDD894-7902-46BA-B281-6664056FD04B}" destId="{6A1E5D66-7A95-4CD7-96DA-78FB6B3A5E59}" srcOrd="1" destOrd="0" presId="urn:microsoft.com/office/officeart/2005/8/layout/pyramid2"/>
    <dgm:cxn modelId="{64387C7D-F211-489B-AE7B-96E7DD95DB42}" type="presParOf" srcId="{6A1E5D66-7A95-4CD7-96DA-78FB6B3A5E59}" destId="{70544E6B-3CAF-4B36-A434-ADC410373593}" srcOrd="0" destOrd="0" presId="urn:microsoft.com/office/officeart/2005/8/layout/pyramid2"/>
    <dgm:cxn modelId="{6AC35DFE-4BBA-456C-AA61-9DE9506FA909}" type="presParOf" srcId="{6A1E5D66-7A95-4CD7-96DA-78FB6B3A5E59}" destId="{FF0ACC22-0230-45FA-A82A-3F2CC76DEC88}" srcOrd="1" destOrd="0" presId="urn:microsoft.com/office/officeart/2005/8/layout/pyramid2"/>
    <dgm:cxn modelId="{24143E77-AFA7-400D-BC41-DB09824D81FC}" type="presParOf" srcId="{6A1E5D66-7A95-4CD7-96DA-78FB6B3A5E59}" destId="{CCF50D84-D331-4EB5-83FB-94F2B1F00DE0}" srcOrd="2" destOrd="0" presId="urn:microsoft.com/office/officeart/2005/8/layout/pyramid2"/>
    <dgm:cxn modelId="{EA9E4A9D-3C10-4835-9748-829F9BE67265}" type="presParOf" srcId="{6A1E5D66-7A95-4CD7-96DA-78FB6B3A5E59}" destId="{88645BDF-02D3-4F8B-A087-F17FB98070E7}" srcOrd="3" destOrd="0" presId="urn:microsoft.com/office/officeart/2005/8/layout/pyramid2"/>
    <dgm:cxn modelId="{C96112BD-EA0D-41F0-858A-4F8991E2E4D3}" type="presParOf" srcId="{6A1E5D66-7A95-4CD7-96DA-78FB6B3A5E59}" destId="{5C406A04-6CB1-4529-BBF2-C1604F54915F}" srcOrd="4" destOrd="0" presId="urn:microsoft.com/office/officeart/2005/8/layout/pyramid2"/>
    <dgm:cxn modelId="{E17D6292-D4FB-453C-8994-FAFC268234A2}" type="presParOf" srcId="{6A1E5D66-7A95-4CD7-96DA-78FB6B3A5E59}" destId="{20E3165A-6DF5-4E97-A6BE-AA879CF51D71}" srcOrd="5" destOrd="0" presId="urn:microsoft.com/office/officeart/2005/8/layout/pyramid2"/>
    <dgm:cxn modelId="{C2F085AE-9841-4387-9AB3-307A63888E5D}" type="presParOf" srcId="{6A1E5D66-7A95-4CD7-96DA-78FB6B3A5E59}" destId="{FD6C8F4C-BB59-43E1-9F83-AF290E7A5BBD}" srcOrd="6" destOrd="0" presId="urn:microsoft.com/office/officeart/2005/8/layout/pyramid2"/>
    <dgm:cxn modelId="{E50188A8-DEEF-407A-A646-B4154876B7C8}" type="presParOf" srcId="{6A1E5D66-7A95-4CD7-96DA-78FB6B3A5E59}" destId="{DAC35DE6-F3B0-4310-A78A-B1133040903A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EC184D-5051-4E19-8620-A19F76BC7DEF}">
      <dsp:nvSpPr>
        <dsp:cNvPr id="0" name=""/>
        <dsp:cNvSpPr/>
      </dsp:nvSpPr>
      <dsp:spPr>
        <a:xfrm>
          <a:off x="1042974" y="0"/>
          <a:ext cx="4525963" cy="4525963"/>
        </a:xfrm>
        <a:prstGeom prst="triangl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0544E6B-3CAF-4B36-A434-ADC410373593}">
      <dsp:nvSpPr>
        <dsp:cNvPr id="0" name=""/>
        <dsp:cNvSpPr/>
      </dsp:nvSpPr>
      <dsp:spPr>
        <a:xfrm>
          <a:off x="2946354" y="333955"/>
          <a:ext cx="3904751" cy="78532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2400" kern="1200" dirty="0" smtClean="0">
              <a:latin typeface="Times New Roman" pitchFamily="18" charset="0"/>
              <a:cs typeface="Times New Roman" pitchFamily="18" charset="0"/>
            </a:rPr>
            <a:t>Održavanje društvenog poretka</a:t>
          </a:r>
          <a:endParaRPr lang="en-US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984690" y="372291"/>
        <a:ext cx="3828079" cy="708651"/>
      </dsp:txXfrm>
    </dsp:sp>
    <dsp:sp modelId="{CCF50D84-D331-4EB5-83FB-94F2B1F00DE0}">
      <dsp:nvSpPr>
        <dsp:cNvPr id="0" name=""/>
        <dsp:cNvSpPr/>
      </dsp:nvSpPr>
      <dsp:spPr>
        <a:xfrm>
          <a:off x="3055953" y="1280876"/>
          <a:ext cx="3627244" cy="74291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2400" kern="1200" dirty="0" smtClean="0">
              <a:latin typeface="Times New Roman" pitchFamily="18" charset="0"/>
              <a:cs typeface="Times New Roman" pitchFamily="18" charset="0"/>
            </a:rPr>
            <a:t>Kontrola nad sreds</a:t>
          </a:r>
          <a:r>
            <a:rPr lang="en-US" sz="2400" kern="1200" dirty="0" smtClean="0">
              <a:latin typeface="Times New Roman" pitchFamily="18" charset="0"/>
              <a:cs typeface="Times New Roman" pitchFamily="18" charset="0"/>
            </a:rPr>
            <a:t>t</a:t>
          </a:r>
          <a:r>
            <a:rPr lang="sr-Latn-RS" sz="2400" kern="1200" dirty="0" smtClean="0">
              <a:latin typeface="Times New Roman" pitchFamily="18" charset="0"/>
              <a:cs typeface="Times New Roman" pitchFamily="18" charset="0"/>
            </a:rPr>
            <a:t>vima prisile</a:t>
          </a:r>
          <a:endParaRPr lang="en-US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092219" y="1317142"/>
        <a:ext cx="3554712" cy="670385"/>
      </dsp:txXfrm>
    </dsp:sp>
    <dsp:sp modelId="{5C406A04-6CB1-4529-BBF2-C1604F54915F}">
      <dsp:nvSpPr>
        <dsp:cNvPr id="0" name=""/>
        <dsp:cNvSpPr/>
      </dsp:nvSpPr>
      <dsp:spPr>
        <a:xfrm>
          <a:off x="2618791" y="2252286"/>
          <a:ext cx="4287872" cy="75085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2400" kern="1200" dirty="0" smtClean="0">
              <a:latin typeface="Times New Roman" pitchFamily="18" charset="0"/>
              <a:cs typeface="Times New Roman" pitchFamily="18" charset="0"/>
            </a:rPr>
            <a:t>Donošenje i sprovođenje zakona</a:t>
          </a:r>
          <a:endParaRPr lang="en-US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655444" y="2288939"/>
        <a:ext cx="4214566" cy="677544"/>
      </dsp:txXfrm>
    </dsp:sp>
    <dsp:sp modelId="{FD6C8F4C-BB59-43E1-9F83-AF290E7A5BBD}">
      <dsp:nvSpPr>
        <dsp:cNvPr id="0" name=""/>
        <dsp:cNvSpPr/>
      </dsp:nvSpPr>
      <dsp:spPr>
        <a:xfrm>
          <a:off x="2324662" y="3137501"/>
          <a:ext cx="4876129" cy="79878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2400" kern="1200" dirty="0" smtClean="0">
              <a:latin typeface="Times New Roman" pitchFamily="18" charset="0"/>
              <a:cs typeface="Times New Roman" pitchFamily="18" charset="0"/>
            </a:rPr>
            <a:t>Održavanje strukture vlasti</a:t>
          </a:r>
          <a:endParaRPr lang="en-US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363655" y="3176494"/>
        <a:ext cx="4798143" cy="7207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8D540-D328-4E4B-9B1F-DB7DBE0C2212}" type="datetimeFigureOut">
              <a:rPr lang="en-US" smtClean="0"/>
              <a:pPr/>
              <a:t>11/5/2018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1B506-CAAB-4BDB-97E4-512B03F95E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8D540-D328-4E4B-9B1F-DB7DBE0C2212}" type="datetimeFigureOut">
              <a:rPr lang="en-US" smtClean="0"/>
              <a:pPr/>
              <a:t>11/5/2018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1B506-CAAB-4BDB-97E4-512B03F95E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8D540-D328-4E4B-9B1F-DB7DBE0C2212}" type="datetimeFigureOut">
              <a:rPr lang="en-US" smtClean="0"/>
              <a:pPr/>
              <a:t>11/5/2018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1B506-CAAB-4BDB-97E4-512B03F95E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8D540-D328-4E4B-9B1F-DB7DBE0C2212}" type="datetimeFigureOut">
              <a:rPr lang="en-US" smtClean="0"/>
              <a:pPr/>
              <a:t>11/5/2018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1B506-CAAB-4BDB-97E4-512B03F95E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8D540-D328-4E4B-9B1F-DB7DBE0C2212}" type="datetimeFigureOut">
              <a:rPr lang="en-US" smtClean="0"/>
              <a:pPr/>
              <a:t>11/5/2018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1B506-CAAB-4BDB-97E4-512B03F95E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8D540-D328-4E4B-9B1F-DB7DBE0C2212}" type="datetimeFigureOut">
              <a:rPr lang="en-US" smtClean="0"/>
              <a:pPr/>
              <a:t>11/5/2018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1B506-CAAB-4BDB-97E4-512B03F95E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8D540-D328-4E4B-9B1F-DB7DBE0C2212}" type="datetimeFigureOut">
              <a:rPr lang="en-US" smtClean="0"/>
              <a:pPr/>
              <a:t>11/5/2018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1B506-CAAB-4BDB-97E4-512B03F95E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8D540-D328-4E4B-9B1F-DB7DBE0C2212}" type="datetimeFigureOut">
              <a:rPr lang="en-US" smtClean="0"/>
              <a:pPr/>
              <a:t>11/5/2018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1B506-CAAB-4BDB-97E4-512B03F95E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8D540-D328-4E4B-9B1F-DB7DBE0C2212}" type="datetimeFigureOut">
              <a:rPr lang="en-US" smtClean="0"/>
              <a:pPr/>
              <a:t>11/5/2018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1B506-CAAB-4BDB-97E4-512B03F95E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8D540-D328-4E4B-9B1F-DB7DBE0C2212}" type="datetimeFigureOut">
              <a:rPr lang="en-US" smtClean="0"/>
              <a:pPr/>
              <a:t>11/5/2018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1B506-CAAB-4BDB-97E4-512B03F95E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8D540-D328-4E4B-9B1F-DB7DBE0C2212}" type="datetimeFigureOut">
              <a:rPr lang="en-US" smtClean="0"/>
              <a:pPr/>
              <a:t>11/5/2018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1B506-CAAB-4BDB-97E4-512B03F95E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7000">
              <a:schemeClr val="bg2">
                <a:lumMod val="50000"/>
                <a:alpha val="73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60000">
              <a:schemeClr val="accent1">
                <a:tint val="23500"/>
                <a:satMod val="160000"/>
              </a:schemeClr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B8D540-D328-4E4B-9B1F-DB7DBE0C2212}" type="datetimeFigureOut">
              <a:rPr lang="en-US" smtClean="0"/>
              <a:pPr/>
              <a:t>11/5/2018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1B506-CAAB-4BDB-97E4-512B03F95E4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prstTxWarp prst="textPlain">
              <a:avLst/>
            </a:prstTxWarp>
          </a:bodyPr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Dru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štvene institucije, organizacije i birokratija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Moć, vlast i socijalna kontrola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Socijalna kontrola i devijantnost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Dirkemovo određenje devijantnosti</a:t>
            </a:r>
          </a:p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sr-Latn-RS" i="1" dirty="0" smtClean="0">
                <a:latin typeface="Times New Roman" pitchFamily="18" charset="0"/>
                <a:cs typeface="Times New Roman" pitchFamily="18" charset="0"/>
              </a:rPr>
              <a:t>igurnosni ventili</a:t>
            </a:r>
          </a:p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sr-Latn-RS" i="1" dirty="0" smtClean="0">
                <a:latin typeface="Times New Roman" pitchFamily="18" charset="0"/>
                <a:cs typeface="Times New Roman" pitchFamily="18" charset="0"/>
              </a:rPr>
              <a:t>naci upozorenja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Mertonove orijentacije devijantnosti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onformizam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itualizam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novacija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obuna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ovlačenje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eorija etiketiranja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2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1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8" dur="1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9" dur="1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1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0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1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4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45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 smtClean="0">
                <a:latin typeface="Times New Roman" pitchFamily="18" charset="0"/>
                <a:cs typeface="Times New Roman" pitchFamily="18" charset="0"/>
              </a:rPr>
              <a:t>Moć, vlast i socijalna kontrola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1571612"/>
            <a:ext cx="8229600" cy="4525963"/>
          </a:xfrm>
        </p:spPr>
        <p:txBody>
          <a:bodyPr>
            <a:normAutofit/>
          </a:bodyPr>
          <a:lstStyle/>
          <a:p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Moć prožima društvo u svim aspektima</a:t>
            </a:r>
          </a:p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Društvena</a:t>
            </a: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 struktura bipolarna 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785918" y="2714620"/>
            <a:ext cx="1785950" cy="64294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ELITA</a:t>
            </a:r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429124" y="2714620"/>
            <a:ext cx="1857388" cy="64294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MASA</a:t>
            </a:r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2428860" y="3429000"/>
            <a:ext cx="2500330" cy="9286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>
            <a:endCxn id="13" idx="1"/>
          </p:cNvCxnSpPr>
          <p:nvPr/>
        </p:nvCxnSpPr>
        <p:spPr>
          <a:xfrm>
            <a:off x="2428860" y="3429000"/>
            <a:ext cx="2714644" cy="17145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2428860" y="3429000"/>
            <a:ext cx="2928958" cy="278608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5000628" y="3929066"/>
            <a:ext cx="3214710" cy="57150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Konzervativna teorija</a:t>
            </a:r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143504" y="4857760"/>
            <a:ext cx="3143272" cy="57150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Liberalna teorija</a:t>
            </a:r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286380" y="5857892"/>
            <a:ext cx="3143272" cy="57150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Kritička teorija</a:t>
            </a:r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/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Pojam moći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Veberova odrednica pojma </a:t>
            </a:r>
            <a:r>
              <a:rPr lang="sr-Latn-RS" b="1" i="1" dirty="0" smtClean="0">
                <a:latin typeface="Times New Roman" pitchFamily="18" charset="0"/>
                <a:cs typeface="Times New Roman" pitchFamily="18" charset="0"/>
              </a:rPr>
              <a:t>moć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U sociologiji se razlikuju dva koncepta moći:</a:t>
            </a:r>
          </a:p>
          <a:p>
            <a:pPr lvl="1"/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r-Latn-RS" i="1" dirty="0" smtClean="0">
                <a:latin typeface="Times New Roman" pitchFamily="18" charset="0"/>
                <a:cs typeface="Times New Roman" pitchFamily="18" charset="0"/>
              </a:rPr>
              <a:t>oncepcija moći konstantnog zbira</a:t>
            </a:r>
          </a:p>
          <a:p>
            <a:pPr lvl="1"/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r-Latn-RS" i="1" dirty="0" smtClean="0">
                <a:latin typeface="Times New Roman" pitchFamily="18" charset="0"/>
                <a:cs typeface="Times New Roman" pitchFamily="18" charset="0"/>
              </a:rPr>
              <a:t>oncepcija moći promjenjivog zbira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Parsonsovo shvatanje moći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http://www.artnit.net/media/k2/items/cache/1f9467ed0ebd32e9dc822d63c55d5401_XL.jpg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97040"/>
          </a:xfrm>
        </p:spPr>
        <p:txBody>
          <a:bodyPr>
            <a:normAutofit/>
          </a:bodyPr>
          <a:lstStyle/>
          <a:p>
            <a:r>
              <a:rPr lang="sr-Latn-RS" sz="4000" dirty="0" smtClean="0">
                <a:latin typeface="Times New Roman" pitchFamily="18" charset="0"/>
                <a:cs typeface="Times New Roman" pitchFamily="18" charset="0"/>
              </a:rPr>
              <a:t>Pojam vlasti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Pojam vlasti po Veberu</a:t>
            </a:r>
          </a:p>
          <a:p>
            <a:pPr lvl="1"/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sr-Latn-RS" i="1" dirty="0" smtClean="0">
                <a:latin typeface="Times New Roman" pitchFamily="18" charset="0"/>
                <a:cs typeface="Times New Roman" pitchFamily="18" charset="0"/>
              </a:rPr>
              <a:t>acionalna vlast</a:t>
            </a:r>
          </a:p>
          <a:p>
            <a:pPr lvl="1"/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sr-Latn-RS" i="1" dirty="0" smtClean="0">
                <a:latin typeface="Times New Roman" pitchFamily="18" charset="0"/>
                <a:cs typeface="Times New Roman" pitchFamily="18" charset="0"/>
              </a:rPr>
              <a:t>radicionlna vlast</a:t>
            </a:r>
          </a:p>
          <a:p>
            <a:pPr lvl="1"/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sr-Latn-RS" i="1" dirty="0" smtClean="0">
                <a:latin typeface="Times New Roman" pitchFamily="18" charset="0"/>
                <a:cs typeface="Times New Roman" pitchFamily="18" charset="0"/>
              </a:rPr>
              <a:t>arizmatska vlast</a:t>
            </a:r>
          </a:p>
          <a:p>
            <a:pPr>
              <a:buNone/>
            </a:pPr>
            <a:endParaRPr lang="sr-Latn-R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2579688" y="4878388"/>
            <a:ext cx="37147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3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4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7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1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2" dur="1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mph" presetSubtype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33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08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4000" dirty="0" smtClean="0">
                <a:latin typeface="Times New Roman" pitchFamily="18" charset="0"/>
                <a:cs typeface="Times New Roman" pitchFamily="18" charset="0"/>
              </a:rPr>
              <a:t>Država i politika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Definicija 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države</a:t>
            </a:r>
            <a:endParaRPr lang="sr-Latn-R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Za državu je karakteristično: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last koja posjeduje legitimnu upotrebu sile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niverzalni poredak rukovođen birokratijom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eritorijalni integritet i suverenitet</a:t>
            </a:r>
          </a:p>
          <a:p>
            <a:pPr lvl="1"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Funkcije države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80378430"/>
              </p:ext>
            </p:extLst>
          </p:nvPr>
        </p:nvGraphicFramePr>
        <p:xfrm>
          <a:off x="457200" y="1714488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" y="188640"/>
            <a:ext cx="9143974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4000" dirty="0" smtClean="0">
                <a:latin typeface="Times New Roman" pitchFamily="18" charset="0"/>
                <a:cs typeface="Times New Roman" pitchFamily="18" charset="0"/>
              </a:rPr>
              <a:t>POLITIKA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1571612"/>
            <a:ext cx="8229600" cy="4525963"/>
          </a:xfrm>
        </p:spPr>
        <p:txBody>
          <a:bodyPr anchor="ctr"/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Značenje politike u polisu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Srednjovjekovno-feudalni pojam politike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Buržuazija i politika - Marks</a:t>
            </a:r>
          </a:p>
          <a:p>
            <a:pPr lvl="1"/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Dva opšta pristupa u politici:</a:t>
            </a:r>
          </a:p>
          <a:p>
            <a:pPr lvl="2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inimalistički</a:t>
            </a:r>
          </a:p>
          <a:p>
            <a:pPr lvl="2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aksimalistički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Moderni pojam politike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3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0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1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" dur="1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1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1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1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7" dur="1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1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4000" dirty="0" smtClean="0">
                <a:latin typeface="Times New Roman" pitchFamily="18" charset="0"/>
                <a:cs typeface="Times New Roman" pitchFamily="18" charset="0"/>
              </a:rPr>
              <a:t>Političke partije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71678"/>
            <a:ext cx="8686800" cy="4054485"/>
          </a:xfrm>
        </p:spPr>
        <p:txBody>
          <a:bodyPr anchor="ctr">
            <a:normAutofit lnSpcReduction="10000"/>
          </a:bodyPr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Definicija političkih parija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ve političke partije imaju: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rganizovanu stukturu (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članstvo, organe stranke,rukovodstvo)</a:t>
            </a:r>
          </a:p>
          <a:p>
            <a:pPr lvl="1"/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Status (pisani akti)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olitički program (osnovni ciljevi postojanja)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Interesne grupe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rotektivne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romotivne </a:t>
            </a:r>
          </a:p>
          <a:p>
            <a:pPr>
              <a:buNone/>
            </a:pPr>
            <a:endParaRPr lang="sr-Latn-RS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None/>
            </a:pPr>
            <a:endParaRPr lang="sr-Latn-RS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None/>
            </a:pPr>
            <a:endParaRPr lang="en-US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3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4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" dur="3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3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7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4000" dirty="0" smtClean="0">
                <a:latin typeface="Times New Roman" pitchFamily="18" charset="0"/>
                <a:cs typeface="Times New Roman" pitchFamily="18" charset="0"/>
              </a:rPr>
              <a:t>Socijalna kontrola i regulacija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ehanizmi  socijalne kontrole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Vrste socijalne kontrole: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ontrola direktnom upotrebom fizičke sile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ontrola vrednosno-neutralnim obrascima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Oblici socijalne kontrole: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bičaj i pravo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eligija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aspitanje</a:t>
            </a:r>
          </a:p>
          <a:p>
            <a:pPr lvl="1"/>
            <a:endParaRPr lang="sr-Latn-RS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Latn-RS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251</Words>
  <Application>Microsoft Office PowerPoint</Application>
  <PresentationFormat>On-screen Show (4:3)</PresentationFormat>
  <Paragraphs>71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Društvene institucije, organizacije i birokratija</vt:lpstr>
      <vt:lpstr>Moć, vlast i socijalna kontrola</vt:lpstr>
      <vt:lpstr>Pojam moći</vt:lpstr>
      <vt:lpstr>Pojam vlasti</vt:lpstr>
      <vt:lpstr>Država i politika</vt:lpstr>
      <vt:lpstr>Funkcije države</vt:lpstr>
      <vt:lpstr>POLITIKA</vt:lpstr>
      <vt:lpstr>Političke partije</vt:lpstr>
      <vt:lpstr>Socijalna kontrola i regulacija</vt:lpstr>
      <vt:lpstr>Socijalna kontrola i devijantnost</vt:lpstr>
    </vt:vector>
  </TitlesOfParts>
  <Company>SCM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Društvene institucije, organizacije i birokratija</dc:title>
  <dc:creator>Korisnik</dc:creator>
  <cp:lastModifiedBy>Korisnik</cp:lastModifiedBy>
  <cp:revision>19</cp:revision>
  <dcterms:created xsi:type="dcterms:W3CDTF">2017-10-29T10:28:50Z</dcterms:created>
  <dcterms:modified xsi:type="dcterms:W3CDTF">2018-11-05T14:48:19Z</dcterms:modified>
</cp:coreProperties>
</file>