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F3E442-2582-4C51-BE63-B175CE12C74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0CA5ED-5B66-4FA0-9B31-6F3E7108A736}">
      <dgm:prSet phldrT="[Text]" custT="1"/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S</a:t>
          </a:r>
          <a:r>
            <a:rPr lang="sr-Latn-RS" sz="3200" dirty="0" smtClean="0">
              <a:latin typeface="Times New Roman" pitchFamily="18" charset="0"/>
              <a:cs typeface="Times New Roman" pitchFamily="18" charset="0"/>
            </a:rPr>
            <a:t>ticanje novca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C034DB86-1B09-4A1A-8486-1ADD78B517B0}" type="parTrans" cxnId="{A21CC315-87D6-49EB-9C5B-9E6FF764F2BA}">
      <dgm:prSet/>
      <dgm:spPr/>
      <dgm:t>
        <a:bodyPr/>
        <a:lstStyle/>
        <a:p>
          <a:endParaRPr lang="en-US"/>
        </a:p>
      </dgm:t>
    </dgm:pt>
    <dgm:pt modelId="{957BD81B-89E9-478C-85B0-603A86E4F6BE}" type="sibTrans" cxnId="{A21CC315-87D6-49EB-9C5B-9E6FF764F2BA}">
      <dgm:prSet/>
      <dgm:spPr/>
      <dgm:t>
        <a:bodyPr/>
        <a:lstStyle/>
        <a:p>
          <a:endParaRPr lang="en-US"/>
        </a:p>
      </dgm:t>
    </dgm:pt>
    <dgm:pt modelId="{CB6CF72F-11A7-4044-A608-CFFD4A4DBBB1}">
      <dgm:prSet phldrT="[Text]" custT="1"/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B</a:t>
          </a:r>
          <a:r>
            <a:rPr lang="sr-Latn-RS" sz="3200" dirty="0" smtClean="0">
              <a:latin typeface="Times New Roman" pitchFamily="18" charset="0"/>
              <a:cs typeface="Times New Roman" pitchFamily="18" charset="0"/>
            </a:rPr>
            <a:t>rak 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CA629FD7-F1C1-4D9D-89E0-7AD57E01017F}" type="parTrans" cxnId="{EF53D00A-42E4-49C9-A7D4-B9545583FF8C}">
      <dgm:prSet/>
      <dgm:spPr/>
      <dgm:t>
        <a:bodyPr/>
        <a:lstStyle/>
        <a:p>
          <a:endParaRPr lang="en-US"/>
        </a:p>
      </dgm:t>
    </dgm:pt>
    <dgm:pt modelId="{57FF5427-EED4-49C7-BDCA-55AE8BDDCE35}" type="sibTrans" cxnId="{EF53D00A-42E4-49C9-A7D4-B9545583FF8C}">
      <dgm:prSet/>
      <dgm:spPr/>
      <dgm:t>
        <a:bodyPr/>
        <a:lstStyle/>
        <a:p>
          <a:endParaRPr lang="en-US"/>
        </a:p>
      </dgm:t>
    </dgm:pt>
    <dgm:pt modelId="{EF705B0E-0EAD-4820-8AF3-0638B896F52F}">
      <dgm:prSet phldrT="[Text]" custT="1"/>
      <dgm:spPr/>
      <dgm:t>
        <a:bodyPr/>
        <a:lstStyle/>
        <a:p>
          <a:r>
            <a:rPr lang="sr-Latn-RS" sz="3200" dirty="0" smtClean="0">
              <a:latin typeface="Times New Roman" pitchFamily="18" charset="0"/>
              <a:cs typeface="Times New Roman" pitchFamily="18" charset="0"/>
            </a:rPr>
            <a:t>Obrazovanje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4C97BF7F-CEC2-480A-BA1C-619D398642C1}" type="parTrans" cxnId="{DDAFB747-763D-4A90-9BD6-015D108C6588}">
      <dgm:prSet/>
      <dgm:spPr/>
      <dgm:t>
        <a:bodyPr/>
        <a:lstStyle/>
        <a:p>
          <a:endParaRPr lang="en-US"/>
        </a:p>
      </dgm:t>
    </dgm:pt>
    <dgm:pt modelId="{2F9F6670-9618-47FF-A844-2C81C48AE12B}" type="sibTrans" cxnId="{DDAFB747-763D-4A90-9BD6-015D108C6588}">
      <dgm:prSet/>
      <dgm:spPr/>
      <dgm:t>
        <a:bodyPr/>
        <a:lstStyle/>
        <a:p>
          <a:endParaRPr lang="en-US"/>
        </a:p>
      </dgm:t>
    </dgm:pt>
    <dgm:pt modelId="{C11462A4-C4FC-4D63-9FF4-8BA299B11020}">
      <dgm:prSet phldrT="[Text]" custT="1"/>
      <dgm:spPr/>
      <dgm:t>
        <a:bodyPr/>
        <a:lstStyle/>
        <a:p>
          <a:r>
            <a:rPr lang="sr-Latn-RS" sz="3200" dirty="0" smtClean="0">
              <a:latin typeface="Times New Roman" pitchFamily="18" charset="0"/>
              <a:cs typeface="Times New Roman" pitchFamily="18" charset="0"/>
            </a:rPr>
            <a:t>Politika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313B2DAC-3054-42E8-A2CF-E2505FA5E510}" type="parTrans" cxnId="{F2469EEE-DF4F-4ECA-A140-3802074E6BA1}">
      <dgm:prSet/>
      <dgm:spPr/>
      <dgm:t>
        <a:bodyPr/>
        <a:lstStyle/>
        <a:p>
          <a:endParaRPr lang="en-US"/>
        </a:p>
      </dgm:t>
    </dgm:pt>
    <dgm:pt modelId="{92090FE6-C2C3-4F4B-BAF1-C44387126B22}" type="sibTrans" cxnId="{F2469EEE-DF4F-4ECA-A140-3802074E6BA1}">
      <dgm:prSet/>
      <dgm:spPr/>
      <dgm:t>
        <a:bodyPr/>
        <a:lstStyle/>
        <a:p>
          <a:endParaRPr lang="en-US"/>
        </a:p>
      </dgm:t>
    </dgm:pt>
    <dgm:pt modelId="{10F4A9DA-565E-4C17-A077-E62068F73AE9}" type="pres">
      <dgm:prSet presAssocID="{C2F3E442-2582-4C51-BE63-B175CE12C74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A0DA418-3404-41B7-9A90-050FC41069B7}" type="pres">
      <dgm:prSet presAssocID="{C2F3E442-2582-4C51-BE63-B175CE12C743}" presName="pyramid" presStyleLbl="node1" presStyleIdx="0" presStyleCnt="1"/>
      <dgm:spPr/>
    </dgm:pt>
    <dgm:pt modelId="{6C0C28A8-83E7-4BCE-88C4-6E36BA370C77}" type="pres">
      <dgm:prSet presAssocID="{C2F3E442-2582-4C51-BE63-B175CE12C743}" presName="theList" presStyleCnt="0"/>
      <dgm:spPr/>
    </dgm:pt>
    <dgm:pt modelId="{8E69E09E-6E54-4C97-BB3E-59E32C91FE3D}" type="pres">
      <dgm:prSet presAssocID="{6A0CA5ED-5B66-4FA0-9B31-6F3E7108A736}" presName="aNode" presStyleLbl="fgAcc1" presStyleIdx="0" presStyleCnt="4" custScaleX="1455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8EB20A-5E8B-4008-B4CE-D3ACB84F2D6A}" type="pres">
      <dgm:prSet presAssocID="{6A0CA5ED-5B66-4FA0-9B31-6F3E7108A736}" presName="aSpace" presStyleCnt="0"/>
      <dgm:spPr/>
    </dgm:pt>
    <dgm:pt modelId="{12BCD439-23AC-48DD-B469-A9FC88B5532F}" type="pres">
      <dgm:prSet presAssocID="{CB6CF72F-11A7-4044-A608-CFFD4A4DBBB1}" presName="aNode" presStyleLbl="fgAcc1" presStyleIdx="1" presStyleCnt="4" custScaleX="1473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76E057-8147-493D-8192-7F5FA4BC4E3F}" type="pres">
      <dgm:prSet presAssocID="{CB6CF72F-11A7-4044-A608-CFFD4A4DBBB1}" presName="aSpace" presStyleCnt="0"/>
      <dgm:spPr/>
    </dgm:pt>
    <dgm:pt modelId="{A1069306-43AA-4EB4-9D62-7C66BD72BE36}" type="pres">
      <dgm:prSet presAssocID="{EF705B0E-0EAD-4820-8AF3-0638B896F52F}" presName="aNode" presStyleLbl="fgAcc1" presStyleIdx="2" presStyleCnt="4" custScaleX="145805" custLinFactNeighborX="-603" custLinFactNeighborY="259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B7BE2-C0A0-44A4-B5E3-33E047C80A25}" type="pres">
      <dgm:prSet presAssocID="{EF705B0E-0EAD-4820-8AF3-0638B896F52F}" presName="aSpace" presStyleCnt="0"/>
      <dgm:spPr/>
    </dgm:pt>
    <dgm:pt modelId="{2894A99B-9254-4BB8-A8C5-9C4B9A1ED069}" type="pres">
      <dgm:prSet presAssocID="{C11462A4-C4FC-4D63-9FF4-8BA299B11020}" presName="aNode" presStyleLbl="fgAcc1" presStyleIdx="3" presStyleCnt="4" custScaleX="147485" custLinFactY="7057" custLinFactNeighborX="-144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093901-511A-4094-AFCE-4EEC3B794207}" type="pres">
      <dgm:prSet presAssocID="{C11462A4-C4FC-4D63-9FF4-8BA299B11020}" presName="aSpace" presStyleCnt="0"/>
      <dgm:spPr/>
    </dgm:pt>
  </dgm:ptLst>
  <dgm:cxnLst>
    <dgm:cxn modelId="{9A4A7BF0-F668-456F-9963-D34584165EEA}" type="presOf" srcId="{CB6CF72F-11A7-4044-A608-CFFD4A4DBBB1}" destId="{12BCD439-23AC-48DD-B469-A9FC88B5532F}" srcOrd="0" destOrd="0" presId="urn:microsoft.com/office/officeart/2005/8/layout/pyramid2"/>
    <dgm:cxn modelId="{DDAFB747-763D-4A90-9BD6-015D108C6588}" srcId="{C2F3E442-2582-4C51-BE63-B175CE12C743}" destId="{EF705B0E-0EAD-4820-8AF3-0638B896F52F}" srcOrd="2" destOrd="0" parTransId="{4C97BF7F-CEC2-480A-BA1C-619D398642C1}" sibTransId="{2F9F6670-9618-47FF-A844-2C81C48AE12B}"/>
    <dgm:cxn modelId="{C3C5F19B-79D8-4200-8F5B-EFD639964C32}" type="presOf" srcId="{EF705B0E-0EAD-4820-8AF3-0638B896F52F}" destId="{A1069306-43AA-4EB4-9D62-7C66BD72BE36}" srcOrd="0" destOrd="0" presId="urn:microsoft.com/office/officeart/2005/8/layout/pyramid2"/>
    <dgm:cxn modelId="{1CE464E4-BDDB-4220-A87A-4285B2C85B54}" type="presOf" srcId="{C11462A4-C4FC-4D63-9FF4-8BA299B11020}" destId="{2894A99B-9254-4BB8-A8C5-9C4B9A1ED069}" srcOrd="0" destOrd="0" presId="urn:microsoft.com/office/officeart/2005/8/layout/pyramid2"/>
    <dgm:cxn modelId="{F2469EEE-DF4F-4ECA-A140-3802074E6BA1}" srcId="{C2F3E442-2582-4C51-BE63-B175CE12C743}" destId="{C11462A4-C4FC-4D63-9FF4-8BA299B11020}" srcOrd="3" destOrd="0" parTransId="{313B2DAC-3054-42E8-A2CF-E2505FA5E510}" sibTransId="{92090FE6-C2C3-4F4B-BAF1-C44387126B22}"/>
    <dgm:cxn modelId="{19874988-DC9F-43EC-B720-C1699441FD48}" type="presOf" srcId="{6A0CA5ED-5B66-4FA0-9B31-6F3E7108A736}" destId="{8E69E09E-6E54-4C97-BB3E-59E32C91FE3D}" srcOrd="0" destOrd="0" presId="urn:microsoft.com/office/officeart/2005/8/layout/pyramid2"/>
    <dgm:cxn modelId="{09B6CC7F-17B8-47A6-8B99-91F5BD2C47DB}" type="presOf" srcId="{C2F3E442-2582-4C51-BE63-B175CE12C743}" destId="{10F4A9DA-565E-4C17-A077-E62068F73AE9}" srcOrd="0" destOrd="0" presId="urn:microsoft.com/office/officeart/2005/8/layout/pyramid2"/>
    <dgm:cxn modelId="{EF53D00A-42E4-49C9-A7D4-B9545583FF8C}" srcId="{C2F3E442-2582-4C51-BE63-B175CE12C743}" destId="{CB6CF72F-11A7-4044-A608-CFFD4A4DBBB1}" srcOrd="1" destOrd="0" parTransId="{CA629FD7-F1C1-4D9D-89E0-7AD57E01017F}" sibTransId="{57FF5427-EED4-49C7-BDCA-55AE8BDDCE35}"/>
    <dgm:cxn modelId="{A21CC315-87D6-49EB-9C5B-9E6FF764F2BA}" srcId="{C2F3E442-2582-4C51-BE63-B175CE12C743}" destId="{6A0CA5ED-5B66-4FA0-9B31-6F3E7108A736}" srcOrd="0" destOrd="0" parTransId="{C034DB86-1B09-4A1A-8486-1ADD78B517B0}" sibTransId="{957BD81B-89E9-478C-85B0-603A86E4F6BE}"/>
    <dgm:cxn modelId="{FD91EFF1-20F7-4E72-9D0B-8409824580AE}" type="presParOf" srcId="{10F4A9DA-565E-4C17-A077-E62068F73AE9}" destId="{3A0DA418-3404-41B7-9A90-050FC41069B7}" srcOrd="0" destOrd="0" presId="urn:microsoft.com/office/officeart/2005/8/layout/pyramid2"/>
    <dgm:cxn modelId="{439D3ED0-E904-4E4D-9212-87511502AB57}" type="presParOf" srcId="{10F4A9DA-565E-4C17-A077-E62068F73AE9}" destId="{6C0C28A8-83E7-4BCE-88C4-6E36BA370C77}" srcOrd="1" destOrd="0" presId="urn:microsoft.com/office/officeart/2005/8/layout/pyramid2"/>
    <dgm:cxn modelId="{7BDA1947-82F3-48DE-9C96-8B1AF6FE1DB2}" type="presParOf" srcId="{6C0C28A8-83E7-4BCE-88C4-6E36BA370C77}" destId="{8E69E09E-6E54-4C97-BB3E-59E32C91FE3D}" srcOrd="0" destOrd="0" presId="urn:microsoft.com/office/officeart/2005/8/layout/pyramid2"/>
    <dgm:cxn modelId="{1F4BE17B-F434-45BC-8042-B63FCBDB8807}" type="presParOf" srcId="{6C0C28A8-83E7-4BCE-88C4-6E36BA370C77}" destId="{6B8EB20A-5E8B-4008-B4CE-D3ACB84F2D6A}" srcOrd="1" destOrd="0" presId="urn:microsoft.com/office/officeart/2005/8/layout/pyramid2"/>
    <dgm:cxn modelId="{1BFC7B09-2EA8-4EFF-A9EB-A932FC573502}" type="presParOf" srcId="{6C0C28A8-83E7-4BCE-88C4-6E36BA370C77}" destId="{12BCD439-23AC-48DD-B469-A9FC88B5532F}" srcOrd="2" destOrd="0" presId="urn:microsoft.com/office/officeart/2005/8/layout/pyramid2"/>
    <dgm:cxn modelId="{96D32F97-7019-414B-A2E9-15AF755C582F}" type="presParOf" srcId="{6C0C28A8-83E7-4BCE-88C4-6E36BA370C77}" destId="{C176E057-8147-493D-8192-7F5FA4BC4E3F}" srcOrd="3" destOrd="0" presId="urn:microsoft.com/office/officeart/2005/8/layout/pyramid2"/>
    <dgm:cxn modelId="{1E6AF309-B44A-457D-B612-7B68DA743864}" type="presParOf" srcId="{6C0C28A8-83E7-4BCE-88C4-6E36BA370C77}" destId="{A1069306-43AA-4EB4-9D62-7C66BD72BE36}" srcOrd="4" destOrd="0" presId="urn:microsoft.com/office/officeart/2005/8/layout/pyramid2"/>
    <dgm:cxn modelId="{4D2A20BF-3DE4-4EAA-A5DC-03D79AF8BF05}" type="presParOf" srcId="{6C0C28A8-83E7-4BCE-88C4-6E36BA370C77}" destId="{5B9B7BE2-C0A0-44A4-B5E3-33E047C80A25}" srcOrd="5" destOrd="0" presId="urn:microsoft.com/office/officeart/2005/8/layout/pyramid2"/>
    <dgm:cxn modelId="{C00CC5D2-6F89-41E4-AE07-37060AC9CD50}" type="presParOf" srcId="{6C0C28A8-83E7-4BCE-88C4-6E36BA370C77}" destId="{2894A99B-9254-4BB8-A8C5-9C4B9A1ED069}" srcOrd="6" destOrd="0" presId="urn:microsoft.com/office/officeart/2005/8/layout/pyramid2"/>
    <dgm:cxn modelId="{B090F81B-9E51-42A9-9AB0-E89A3D45F9BD}" type="presParOf" srcId="{6C0C28A8-83E7-4BCE-88C4-6E36BA370C77}" destId="{E7093901-511A-4094-AFCE-4EEC3B794207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DA418-3404-41B7-9A90-050FC41069B7}">
      <dsp:nvSpPr>
        <dsp:cNvPr id="0" name=""/>
        <dsp:cNvSpPr/>
      </dsp:nvSpPr>
      <dsp:spPr>
        <a:xfrm>
          <a:off x="934109" y="0"/>
          <a:ext cx="3475037" cy="347503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69E09E-6E54-4C97-BB3E-59E32C91FE3D}">
      <dsp:nvSpPr>
        <dsp:cNvPr id="0" name=""/>
        <dsp:cNvSpPr/>
      </dsp:nvSpPr>
      <dsp:spPr>
        <a:xfrm>
          <a:off x="2156807" y="347843"/>
          <a:ext cx="3288413" cy="6176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S</a:t>
          </a:r>
          <a:r>
            <a:rPr lang="sr-Latn-RS" sz="3200" kern="1200" dirty="0" smtClean="0">
              <a:latin typeface="Times New Roman" pitchFamily="18" charset="0"/>
              <a:cs typeface="Times New Roman" pitchFamily="18" charset="0"/>
            </a:rPr>
            <a:t>ticanje novca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86957" y="377993"/>
        <a:ext cx="3228113" cy="557333"/>
      </dsp:txXfrm>
    </dsp:sp>
    <dsp:sp modelId="{12BCD439-23AC-48DD-B469-A9FC88B5532F}">
      <dsp:nvSpPr>
        <dsp:cNvPr id="0" name=""/>
        <dsp:cNvSpPr/>
      </dsp:nvSpPr>
      <dsp:spPr>
        <a:xfrm>
          <a:off x="2137099" y="1042680"/>
          <a:ext cx="3327829" cy="6176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itchFamily="18" charset="0"/>
              <a:cs typeface="Times New Roman" pitchFamily="18" charset="0"/>
            </a:rPr>
            <a:t>B</a:t>
          </a:r>
          <a:r>
            <a:rPr lang="sr-Latn-RS" sz="3200" kern="1200" dirty="0" smtClean="0">
              <a:latin typeface="Times New Roman" pitchFamily="18" charset="0"/>
              <a:cs typeface="Times New Roman" pitchFamily="18" charset="0"/>
            </a:rPr>
            <a:t>rak 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67249" y="1072830"/>
        <a:ext cx="3267529" cy="557333"/>
      </dsp:txXfrm>
    </dsp:sp>
    <dsp:sp modelId="{A1069306-43AA-4EB4-9D62-7C66BD72BE36}">
      <dsp:nvSpPr>
        <dsp:cNvPr id="0" name=""/>
        <dsp:cNvSpPr/>
      </dsp:nvSpPr>
      <dsp:spPr>
        <a:xfrm>
          <a:off x="2140691" y="1757544"/>
          <a:ext cx="3293405" cy="6176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200" kern="1200" dirty="0" smtClean="0">
              <a:latin typeface="Times New Roman" pitchFamily="18" charset="0"/>
              <a:cs typeface="Times New Roman" pitchFamily="18" charset="0"/>
            </a:rPr>
            <a:t>Obrazovanje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70841" y="1787694"/>
        <a:ext cx="3233105" cy="557333"/>
      </dsp:txXfrm>
    </dsp:sp>
    <dsp:sp modelId="{2894A99B-9254-4BB8-A8C5-9C4B9A1ED069}">
      <dsp:nvSpPr>
        <dsp:cNvPr id="0" name=""/>
        <dsp:cNvSpPr/>
      </dsp:nvSpPr>
      <dsp:spPr>
        <a:xfrm>
          <a:off x="2102743" y="2553146"/>
          <a:ext cx="3331352" cy="61763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3200" kern="1200" dirty="0" smtClean="0">
              <a:latin typeface="Times New Roman" pitchFamily="18" charset="0"/>
              <a:cs typeface="Times New Roman" pitchFamily="18" charset="0"/>
            </a:rPr>
            <a:t>Politika</a:t>
          </a:r>
          <a:endParaRPr lang="en-US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32893" y="2583296"/>
        <a:ext cx="3271052" cy="557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9B0882-FD93-4C94-8967-62B487D32A40}" type="datetimeFigureOut">
              <a:rPr lang="en-US" smtClean="0"/>
              <a:pPr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C2EDA3F-77C4-4BF5-BC0B-B95DD474F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Društvena nejednakost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01042" cy="147002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ŠTVENA STRATIFIKACIJA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Veber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686800" cy="4525963"/>
          </a:xfrm>
        </p:spPr>
        <p:txBody>
          <a:bodyPr anchor="t"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Slojevi ili staleži – uspješno ostvarivanje ciljeva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osebni slojevi - ugled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lojno/staleški monopol - monopol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ormiranje društvenih klasa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Društvena pokretljivost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Unutargeneracijska pokretljivost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Međugeneracijska pokretljivost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orizontalna društvena pokretljivost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Vertikalna društvena pokretljivost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ruštvena i prostorna pokretljivost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Kanali društvene pokretljivosti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91233034"/>
              </p:ext>
            </p:extLst>
          </p:nvPr>
        </p:nvGraphicFramePr>
        <p:xfrm>
          <a:off x="1143000" y="731838"/>
          <a:ext cx="6400800" cy="3475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ejednakost i stratifikacija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686800" cy="4525963"/>
          </a:xfrm>
        </p:spPr>
        <p:txBody>
          <a:bodyPr anchor="t"/>
          <a:lstStyle/>
          <a:p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Šta uslovljava stratifikaciju?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ejednakost i/ili stratifikacija</a:t>
            </a:r>
          </a:p>
          <a:p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Stratifikacija / </a:t>
            </a:r>
            <a:r>
              <a:rPr lang="sr-Latn-RS" sz="2800" i="1" dirty="0" smtClean="0">
                <a:latin typeface="Times New Roman" pitchFamily="18" charset="0"/>
                <a:cs typeface="Times New Roman" pitchFamily="18" charset="0"/>
              </a:rPr>
              <a:t>stratum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800" i="1" dirty="0" smtClean="0">
                <a:latin typeface="Times New Roman" pitchFamily="18" charset="0"/>
                <a:cs typeface="Times New Roman" pitchFamily="18" charset="0"/>
              </a:rPr>
              <a:t>tvoreni i zatvoreni tip društvene strukture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kaste</a:t>
            </a:r>
            <a:endParaRPr lang="sr-Latn-R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Rezultat slika za feminiyam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643570" cy="324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75" y="620688"/>
            <a:ext cx="3912369" cy="144016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Prirodna nejednakost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Rezultat slika za feminizam sl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Rezultat slika za feminizam sl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Rezultat slika za feminizam slik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Rezultat slika za feminizam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57524"/>
            <a:ext cx="6705600" cy="38004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42" cy="1143000"/>
          </a:xfrm>
        </p:spPr>
        <p:txBody>
          <a:bodyPr>
            <a:normAutofit/>
          </a:bodyPr>
          <a:lstStyle/>
          <a:p>
            <a:r>
              <a:rPr lang="sr-Latn-RS" sz="3600" i="1" dirty="0" smtClean="0">
                <a:latin typeface="Times New Roman" pitchFamily="18" charset="0"/>
                <a:cs typeface="Times New Roman" pitchFamily="18" charset="0"/>
              </a:rPr>
              <a:t>Starost i stratifikacija</a:t>
            </a: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Rezultat slika za starost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163" y="0"/>
            <a:ext cx="3860837" cy="2571744"/>
          </a:xfrm>
          <a:prstGeom prst="rect">
            <a:avLst/>
          </a:prstGeom>
          <a:noFill/>
        </p:spPr>
      </p:pic>
      <p:pic>
        <p:nvPicPr>
          <p:cNvPr id="17412" name="Picture 4" descr="Related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5705475" cy="38004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274638"/>
            <a:ext cx="5000628" cy="1143000"/>
          </a:xfrm>
        </p:spPr>
        <p:txBody>
          <a:bodyPr>
            <a:normAutofit/>
          </a:bodyPr>
          <a:lstStyle/>
          <a:p>
            <a:r>
              <a:rPr lang="sr-Latn-RS" sz="3200" i="1" dirty="0" smtClean="0">
                <a:latin typeface="Times New Roman" pitchFamily="18" charset="0"/>
                <a:cs typeface="Times New Roman" pitchFamily="18" charset="0"/>
              </a:rPr>
              <a:t>Rasna i etnička segregacija</a:t>
            </a:r>
            <a:endParaRPr lang="en-US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Rezultat slika za crnci i belci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94550" cy="2714620"/>
          </a:xfrm>
          <a:prstGeom prst="rect">
            <a:avLst/>
          </a:prstGeom>
          <a:noFill/>
        </p:spPr>
      </p:pic>
      <p:pic>
        <p:nvPicPr>
          <p:cNvPr id="16388" name="Picture 4" descr="Rezultat slika za crnci i belci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29" y="1928802"/>
            <a:ext cx="5643571" cy="2857520"/>
          </a:xfrm>
          <a:prstGeom prst="rect">
            <a:avLst/>
          </a:prstGeom>
          <a:noFill/>
        </p:spPr>
      </p:pic>
      <p:pic>
        <p:nvPicPr>
          <p:cNvPr id="16392" name="Picture 8" descr="Rezultat slika za crnci i belci slik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4050471"/>
            <a:ext cx="4214809" cy="2807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86106" cy="1143000"/>
          </a:xfrm>
        </p:spPr>
        <p:txBody>
          <a:bodyPr>
            <a:normAutofit fontScale="90000"/>
          </a:bodyPr>
          <a:lstStyle/>
          <a:p>
            <a:r>
              <a:rPr lang="sr-Latn-RS" sz="3600" i="1" dirty="0" smtClean="0">
                <a:latin typeface="Times New Roman" pitchFamily="18" charset="0"/>
                <a:cs typeface="Times New Roman" pitchFamily="18" charset="0"/>
              </a:rPr>
              <a:t>Biološke razlike</a:t>
            </a: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Rezultat slika za bioloske razlike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57524"/>
            <a:ext cx="5067300" cy="3800476"/>
          </a:xfrm>
          <a:prstGeom prst="rect">
            <a:avLst/>
          </a:prstGeom>
          <a:noFill/>
        </p:spPr>
      </p:pic>
      <p:pic>
        <p:nvPicPr>
          <p:cNvPr id="18436" name="Picture 4" descr="Rezultat slika za bioloske razlike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0"/>
            <a:ext cx="5357818" cy="357634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4372168"/>
            <a:ext cx="5400599" cy="1143000"/>
          </a:xfrm>
        </p:spPr>
        <p:txBody>
          <a:bodyPr>
            <a:normAutofit fontScale="90000"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Marksova teorija stratifikacije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600200"/>
            <a:ext cx="9144000" cy="4900634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Klasa – definicija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Marksov dvoklasni model društva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lasa po sebi i klasa za sebe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upload.wikimedia.org/wikipedia/commons/2/29/Certificado_Marx_da_Univ_Bonn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214422"/>
            <a:ext cx="3000396" cy="5643578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Veberova teorija stratifikacije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548680"/>
            <a:ext cx="8472518" cy="5577483"/>
          </a:xfrm>
        </p:spPr>
        <p:txBody>
          <a:bodyPr anchor="t"/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eberova teorija suprotna Marksovoj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Revolucionarni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filo</a:t>
            </a:r>
            <a:r>
              <a:rPr lang="sr-Latn-RS" sz="2000" i="1" dirty="0" smtClean="0">
                <a:latin typeface="Times New Roman" pitchFamily="18" charset="0"/>
                <a:cs typeface="Times New Roman" pitchFamily="18" charset="0"/>
              </a:rPr>
              <a:t>zof – nema potrebe za antagonizmom</a:t>
            </a:r>
          </a:p>
          <a:p>
            <a:pPr lvl="2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sz="2000" i="1" dirty="0" smtClean="0">
                <a:latin typeface="Times New Roman" pitchFamily="18" charset="0"/>
                <a:cs typeface="Times New Roman" pitchFamily="18" charset="0"/>
              </a:rPr>
              <a:t>ealiszam – metodološki individualista</a:t>
            </a:r>
          </a:p>
          <a:p>
            <a:pPr lvl="2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sr-Latn-RS" sz="2000" i="1" dirty="0" smtClean="0">
                <a:latin typeface="Times New Roman" pitchFamily="18" charset="0"/>
                <a:cs typeface="Times New Roman" pitchFamily="18" charset="0"/>
              </a:rPr>
              <a:t>ednodimenzionalan - multidimenzionalan</a:t>
            </a:r>
          </a:p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Ekonomska moć nije isto što i moć uopšte</a:t>
            </a:r>
          </a:p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Veber – ekonomska, politička i društvena moć</a:t>
            </a:r>
          </a:p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Društvene klase, društveni slojevi i političke partije</a:t>
            </a:r>
          </a:p>
          <a:p>
            <a:pPr>
              <a:buNone/>
            </a:pPr>
            <a:endParaRPr lang="sr-Latn-R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764704"/>
            <a:ext cx="6512511" cy="4750464"/>
          </a:xfrm>
        </p:spPr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Veber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686800" cy="4972072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lasa – pojedinci koji dijele isti klasni položaj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43042" y="2071678"/>
            <a:ext cx="2786082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429124" y="2786058"/>
            <a:ext cx="328614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Sticanje dobara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643042" y="2071678"/>
            <a:ext cx="3571900" cy="25717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16" idx="1"/>
          </p:cNvCxnSpPr>
          <p:nvPr/>
        </p:nvCxnSpPr>
        <p:spPr>
          <a:xfrm rot="16200000" flipH="1">
            <a:off x="1196556" y="2661042"/>
            <a:ext cx="3964807" cy="2928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214942" y="4143380"/>
            <a:ext cx="292895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Sticanje položaja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3438" y="5786454"/>
            <a:ext cx="4500562" cy="64294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Unu</a:t>
            </a: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Unutrašnje zadovoljstvo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120</TotalTime>
  <Words>172</Words>
  <Application>Microsoft Office PowerPoint</Application>
  <PresentationFormat>On-screen Show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Slipstream</vt:lpstr>
      <vt:lpstr>DRUŠTVENA STRATIFIKACIJA</vt:lpstr>
      <vt:lpstr>Nejednakost i stratifikacija</vt:lpstr>
      <vt:lpstr>Prirodna nejednakost</vt:lpstr>
      <vt:lpstr>Starost i stratifikacija</vt:lpstr>
      <vt:lpstr>Rasna i etnička segregacija</vt:lpstr>
      <vt:lpstr>Biološke razlike</vt:lpstr>
      <vt:lpstr>Marksova teorija stratifikacije</vt:lpstr>
      <vt:lpstr>Veberova teorija stratifikacije</vt:lpstr>
      <vt:lpstr>Veber</vt:lpstr>
      <vt:lpstr>Veber</vt:lpstr>
      <vt:lpstr>Društvena pokretljivost</vt:lpstr>
      <vt:lpstr>Kanali društvene pokretljivosti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DRUŠTVENA STRATIFIKACIJA</dc:title>
  <dc:creator>Korisnik</dc:creator>
  <cp:lastModifiedBy>Korisnik</cp:lastModifiedBy>
  <cp:revision>19</cp:revision>
  <dcterms:created xsi:type="dcterms:W3CDTF">2017-11-04T20:32:31Z</dcterms:created>
  <dcterms:modified xsi:type="dcterms:W3CDTF">2018-11-20T16:49:05Z</dcterms:modified>
</cp:coreProperties>
</file>